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40"/>
  </p:notesMasterIdLst>
  <p:sldIdLst>
    <p:sldId id="257" r:id="rId2"/>
    <p:sldId id="287" r:id="rId3"/>
    <p:sldId id="276" r:id="rId4"/>
    <p:sldId id="260" r:id="rId5"/>
    <p:sldId id="280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1" r:id="rId16"/>
    <p:sldId id="302" r:id="rId17"/>
    <p:sldId id="303" r:id="rId18"/>
    <p:sldId id="304" r:id="rId19"/>
    <p:sldId id="305" r:id="rId20"/>
    <p:sldId id="326" r:id="rId21"/>
    <p:sldId id="307" r:id="rId22"/>
    <p:sldId id="327" r:id="rId23"/>
    <p:sldId id="278" r:id="rId24"/>
    <p:sldId id="279" r:id="rId25"/>
    <p:sldId id="263" r:id="rId26"/>
    <p:sldId id="264" r:id="rId27"/>
    <p:sldId id="282" r:id="rId28"/>
    <p:sldId id="325" r:id="rId29"/>
    <p:sldId id="265" r:id="rId30"/>
    <p:sldId id="268" r:id="rId31"/>
    <p:sldId id="285" r:id="rId32"/>
    <p:sldId id="318" r:id="rId33"/>
    <p:sldId id="328" r:id="rId34"/>
    <p:sldId id="317" r:id="rId35"/>
    <p:sldId id="270" r:id="rId36"/>
    <p:sldId id="272" r:id="rId37"/>
    <p:sldId id="273" r:id="rId38"/>
    <p:sldId id="32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78993" autoAdjust="0"/>
  </p:normalViewPr>
  <p:slideViewPr>
    <p:cSldViewPr>
      <p:cViewPr varScale="1">
        <p:scale>
          <a:sx n="70" d="100"/>
          <a:sy n="70" d="100"/>
        </p:scale>
        <p:origin x="193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42ACA-264D-428E-BF88-D33BCA88A8E2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02FB2-94FA-4122-83F9-91778648E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5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35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4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4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5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4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5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32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42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1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2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1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2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68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02FB2-94FA-4122-83F9-91778648E62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0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F8DD645-B9B4-46EE-B031-35C24A448A04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1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3582ECDF-3743-4F2A-945E-46B25BF02771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0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3582ECDF-3743-4F2A-945E-46B25BF02771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9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3582ECDF-3743-4F2A-945E-46B25BF02771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3582ECDF-3743-4F2A-945E-46B25BF02771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8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3582ECDF-3743-4F2A-945E-46B25BF02771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7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3582ECDF-3743-4F2A-945E-46B25BF02771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3582ECDF-3743-4F2A-945E-46B25BF02771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64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3582ECDF-3743-4F2A-945E-46B25BF02771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0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8CC4406-8881-4798-BB0C-07E8EA5F60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D2434F47-3A99-4701-A7D9-FE6C4D9DA92E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5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99E62588-EC5C-453B-A942-AA1C7EFEEF33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22D5D575-BDA5-4AAF-81DC-5D38C213A391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48F9C5B0-21BA-48EA-B067-5E37072B4F18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6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9CB959AD-49F4-478E-A013-BE606CDD1B41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9755E8D2-BCEE-4D3D-AE6D-93BD204BAD0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/>
          <a:lstStyle/>
          <a:p>
            <a:fld id="{3582ECDF-3743-4F2A-945E-46B25BF02771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8CC4406-8881-4798-BB0C-07E8EA5F6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2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Relational Databases</a:t>
            </a:r>
            <a:endParaRPr lang="en-US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49530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Chapter </a:t>
            </a:r>
            <a:r>
              <a:rPr lang="en-US" sz="4000" dirty="0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3276600" cy="457200"/>
          </a:xfrm>
          <a:prstGeom prst="rect">
            <a:avLst/>
          </a:prstGeom>
        </p:spPr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75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/>
              <a:t>Database technology provides the following benefits to organizations:</a:t>
            </a:r>
          </a:p>
          <a:p>
            <a:pPr lvl="1"/>
            <a:r>
              <a:rPr lang="en-US" dirty="0"/>
              <a:t>Data integration</a:t>
            </a:r>
          </a:p>
          <a:p>
            <a:pPr lvl="1"/>
            <a:r>
              <a:rPr lang="en-US" dirty="0"/>
              <a:t>Data sharing</a:t>
            </a:r>
          </a:p>
          <a:p>
            <a:pPr lvl="1"/>
            <a:r>
              <a:rPr lang="en-US" dirty="0"/>
              <a:t>Reporting flexibility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Minimal data redundancy and inconsistencies</a:t>
            </a:r>
          </a:p>
        </p:txBody>
      </p:sp>
      <p:sp>
        <p:nvSpPr>
          <p:cNvPr id="1582084" name="Rectangle 4"/>
          <p:cNvSpPr>
            <a:spLocks noChangeArrowheads="1"/>
          </p:cNvSpPr>
          <p:nvPr/>
        </p:nvSpPr>
        <p:spPr bwMode="auto">
          <a:xfrm>
            <a:off x="4191000" y="4724400"/>
            <a:ext cx="38100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Because data items are usually stored only once.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Advantages of Databases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08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/>
              <a:t>Database technology provides the following benefits to organizations:</a:t>
            </a:r>
          </a:p>
          <a:p>
            <a:pPr lvl="1"/>
            <a:r>
              <a:rPr lang="en-US" dirty="0"/>
              <a:t>Data integration</a:t>
            </a:r>
          </a:p>
          <a:p>
            <a:pPr lvl="1"/>
            <a:r>
              <a:rPr lang="en-US" dirty="0"/>
              <a:t>Data sharing</a:t>
            </a:r>
          </a:p>
          <a:p>
            <a:pPr lvl="1"/>
            <a:r>
              <a:rPr lang="en-US" dirty="0"/>
              <a:t>Reporting flexibility</a:t>
            </a:r>
          </a:p>
          <a:p>
            <a:pPr lvl="1"/>
            <a:r>
              <a:rPr lang="en-US" dirty="0"/>
              <a:t>Minimal data redundancy and inconsistencies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Data independence</a:t>
            </a:r>
          </a:p>
        </p:txBody>
      </p:sp>
      <p:sp>
        <p:nvSpPr>
          <p:cNvPr id="1583108" name="Rectangle 4"/>
          <p:cNvSpPr>
            <a:spLocks noChangeArrowheads="1"/>
          </p:cNvSpPr>
          <p:nvPr/>
        </p:nvSpPr>
        <p:spPr bwMode="auto">
          <a:xfrm>
            <a:off x="2438400" y="4724400"/>
            <a:ext cx="6400800" cy="1066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Data items are independent of the programs that use </a:t>
            </a:r>
            <a:r>
              <a:rPr lang="en-US" sz="2000" dirty="0" smtClean="0">
                <a:solidFill>
                  <a:schemeClr val="tx1"/>
                </a:solidFill>
              </a:rPr>
              <a:t>them - a </a:t>
            </a:r>
            <a:r>
              <a:rPr lang="en-US" sz="2000" dirty="0">
                <a:solidFill>
                  <a:schemeClr val="tx1"/>
                </a:solidFill>
              </a:rPr>
              <a:t>data item can be changed without changing the program and vice versa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Advantages of Databases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0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/>
              <a:t>Database technology provides the following benefits to organizations:</a:t>
            </a:r>
          </a:p>
          <a:p>
            <a:pPr lvl="1"/>
            <a:r>
              <a:rPr lang="en-US" dirty="0"/>
              <a:t>Data integration</a:t>
            </a:r>
          </a:p>
          <a:p>
            <a:pPr lvl="1"/>
            <a:r>
              <a:rPr lang="en-US" dirty="0"/>
              <a:t>Data sharing</a:t>
            </a:r>
          </a:p>
          <a:p>
            <a:pPr lvl="1"/>
            <a:r>
              <a:rPr lang="en-US" dirty="0"/>
              <a:t>Reporting flexibility</a:t>
            </a:r>
          </a:p>
          <a:p>
            <a:pPr lvl="1"/>
            <a:r>
              <a:rPr lang="en-US" dirty="0"/>
              <a:t>Minimal data redundancy and inconsistencies</a:t>
            </a:r>
          </a:p>
          <a:p>
            <a:pPr lvl="1"/>
            <a:r>
              <a:rPr lang="en-US" dirty="0"/>
              <a:t>Data independence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Central management of data</a:t>
            </a:r>
          </a:p>
        </p:txBody>
      </p:sp>
      <p:sp>
        <p:nvSpPr>
          <p:cNvPr id="1584132" name="Rectangle 4"/>
          <p:cNvSpPr>
            <a:spLocks noChangeArrowheads="1"/>
          </p:cNvSpPr>
          <p:nvPr/>
        </p:nvSpPr>
        <p:spPr bwMode="auto">
          <a:xfrm>
            <a:off x="3048000" y="5198575"/>
            <a:ext cx="5715000" cy="1118004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Data management is more efficient because the database administrator is responsible for coordinating, controlling, and managing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Advantages of Databases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413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/>
              <a:t>Database technology provides the following benefits to organizations:</a:t>
            </a:r>
          </a:p>
          <a:p>
            <a:pPr lvl="1"/>
            <a:r>
              <a:rPr lang="en-US" dirty="0"/>
              <a:t>Data integration</a:t>
            </a:r>
          </a:p>
          <a:p>
            <a:pPr lvl="1"/>
            <a:r>
              <a:rPr lang="en-US" dirty="0"/>
              <a:t>Data sharing</a:t>
            </a:r>
          </a:p>
          <a:p>
            <a:pPr lvl="1"/>
            <a:r>
              <a:rPr lang="en-US" dirty="0"/>
              <a:t>Reporting flexibility</a:t>
            </a:r>
          </a:p>
          <a:p>
            <a:pPr lvl="1"/>
            <a:r>
              <a:rPr lang="en-US" dirty="0"/>
              <a:t>Minimal data redundancy and inconsistencies</a:t>
            </a:r>
          </a:p>
          <a:p>
            <a:pPr lvl="1"/>
            <a:r>
              <a:rPr lang="en-US" dirty="0"/>
              <a:t>Data independence</a:t>
            </a:r>
          </a:p>
          <a:p>
            <a:pPr lvl="1"/>
            <a:r>
              <a:rPr lang="en-US" dirty="0"/>
              <a:t>Central management of data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Cross-functional analysis</a:t>
            </a:r>
          </a:p>
        </p:txBody>
      </p:sp>
      <p:sp>
        <p:nvSpPr>
          <p:cNvPr id="1585156" name="Rectangle 4"/>
          <p:cNvSpPr>
            <a:spLocks noChangeArrowheads="1"/>
          </p:cNvSpPr>
          <p:nvPr/>
        </p:nvSpPr>
        <p:spPr bwMode="auto">
          <a:xfrm>
            <a:off x="2819400" y="5638800"/>
            <a:ext cx="6019800" cy="838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Relationships can be explicitly defined and used in the preparation of management </a:t>
            </a:r>
            <a:r>
              <a:rPr lang="en-US" sz="2000" dirty="0" smtClean="0">
                <a:solidFill>
                  <a:schemeClr val="tx1"/>
                </a:solidFill>
              </a:rPr>
              <a:t>reports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Advantages of Databases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15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Database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1587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Autofit/>
          </a:bodyPr>
          <a:lstStyle/>
          <a:p>
            <a:r>
              <a:rPr lang="en-US" sz="2000" dirty="0"/>
              <a:t>Database systems </a:t>
            </a:r>
            <a:r>
              <a:rPr lang="en-US" sz="2000" dirty="0" smtClean="0"/>
              <a:t>separate </a:t>
            </a:r>
            <a:r>
              <a:rPr lang="en-US" sz="2000" dirty="0"/>
              <a:t>the storage and use of data elements.</a:t>
            </a:r>
          </a:p>
          <a:p>
            <a:pPr lvl="1"/>
            <a:r>
              <a:rPr lang="en-US" sz="1800" dirty="0"/>
              <a:t>Two separate views of the data are provided:</a:t>
            </a:r>
          </a:p>
          <a:p>
            <a:pPr lvl="2"/>
            <a:r>
              <a:rPr lang="en-US" sz="1800" dirty="0"/>
              <a:t>Different users of the database information are at an external level of the database. These users have </a:t>
            </a:r>
            <a:r>
              <a:rPr lang="en-US" sz="1800" b="1" dirty="0"/>
              <a:t>logical views </a:t>
            </a:r>
            <a:r>
              <a:rPr lang="en-US" sz="1800" dirty="0"/>
              <a:t>of the </a:t>
            </a:r>
            <a:r>
              <a:rPr lang="en-US" sz="1800" dirty="0" smtClean="0"/>
              <a:t>data</a:t>
            </a:r>
          </a:p>
          <a:p>
            <a:pPr lvl="3"/>
            <a:r>
              <a:rPr lang="en-US" sz="1400" b="1" dirty="0"/>
              <a:t>logical views </a:t>
            </a:r>
            <a:r>
              <a:rPr lang="en-US" sz="1400" b="1" dirty="0" smtClean="0"/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How </a:t>
            </a:r>
            <a:r>
              <a:rPr lang="en-US" sz="1400" dirty="0">
                <a:solidFill>
                  <a:schemeClr val="tx1"/>
                </a:solidFill>
              </a:rPr>
              <a:t>the user or programmer conceptually organizes and understands the </a:t>
            </a:r>
            <a:r>
              <a:rPr lang="en-US" sz="1400" dirty="0" smtClean="0">
                <a:solidFill>
                  <a:schemeClr val="tx1"/>
                </a:solidFill>
              </a:rPr>
              <a:t>data</a:t>
            </a:r>
          </a:p>
          <a:p>
            <a:pPr lvl="2"/>
            <a:r>
              <a:rPr lang="en-US" sz="1800" dirty="0"/>
              <a:t>At an internal level of the database is the </a:t>
            </a:r>
            <a:r>
              <a:rPr lang="en-US" sz="1800" b="1" dirty="0"/>
              <a:t>physical view </a:t>
            </a:r>
            <a:r>
              <a:rPr lang="en-US" sz="1800" dirty="0"/>
              <a:t>of the </a:t>
            </a:r>
            <a:r>
              <a:rPr lang="en-US" sz="1800" dirty="0" smtClean="0"/>
              <a:t>data</a:t>
            </a:r>
          </a:p>
          <a:p>
            <a:pPr lvl="3"/>
            <a:r>
              <a:rPr lang="en-US" sz="1400" b="1" dirty="0" smtClean="0"/>
              <a:t>physical views : </a:t>
            </a:r>
            <a:r>
              <a:rPr lang="en-US" sz="1400" dirty="0" smtClean="0">
                <a:solidFill>
                  <a:schemeClr val="tx1"/>
                </a:solidFill>
              </a:rPr>
              <a:t>How and where the data are physically arranged and stored </a:t>
            </a:r>
          </a:p>
          <a:p>
            <a:pPr lvl="3"/>
            <a:r>
              <a:rPr lang="en-US" sz="1400" dirty="0" smtClean="0"/>
              <a:t>Database </a:t>
            </a:r>
            <a:r>
              <a:rPr lang="en-US" sz="1400" dirty="0"/>
              <a:t>administrators are generally concerned with the physical view.</a:t>
            </a:r>
            <a:endParaRPr lang="en-US" sz="1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8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8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03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371599" y="2133600"/>
            <a:ext cx="6172201" cy="4206240"/>
            <a:chOff x="185738" y="573088"/>
            <a:chExt cx="8653462" cy="5827712"/>
          </a:xfrm>
        </p:grpSpPr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3733800" y="5334000"/>
              <a:ext cx="1752600" cy="1066800"/>
            </a:xfrm>
            <a:prstGeom prst="flowChartMagneticDisk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 Database</a:t>
              </a:r>
            </a:p>
          </p:txBody>
        </p:sp>
        <p:sp>
          <p:nvSpPr>
            <p:cNvPr id="35" name="Rectangle 125"/>
            <p:cNvSpPr>
              <a:spLocks noChangeArrowheads="1"/>
            </p:cNvSpPr>
            <p:nvPr/>
          </p:nvSpPr>
          <p:spPr bwMode="auto">
            <a:xfrm>
              <a:off x="3581400" y="2971800"/>
              <a:ext cx="1981200" cy="76200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DBMS</a:t>
              </a:r>
            </a:p>
          </p:txBody>
        </p:sp>
        <p:sp>
          <p:nvSpPr>
            <p:cNvPr id="36" name="Line 126"/>
            <p:cNvSpPr>
              <a:spLocks noChangeShapeType="1"/>
            </p:cNvSpPr>
            <p:nvPr/>
          </p:nvSpPr>
          <p:spPr bwMode="auto">
            <a:xfrm flipH="1">
              <a:off x="4953000" y="25908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7" name="Line 127"/>
            <p:cNvSpPr>
              <a:spLocks noChangeShapeType="1"/>
            </p:cNvSpPr>
            <p:nvPr/>
          </p:nvSpPr>
          <p:spPr bwMode="auto">
            <a:xfrm>
              <a:off x="3810000" y="25908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8" name="Rectangle 128"/>
            <p:cNvSpPr>
              <a:spLocks noChangeArrowheads="1"/>
            </p:cNvSpPr>
            <p:nvPr/>
          </p:nvSpPr>
          <p:spPr bwMode="auto">
            <a:xfrm>
              <a:off x="3581400" y="4191000"/>
              <a:ext cx="1981200" cy="76200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Operating</a:t>
              </a:r>
            </a:p>
            <a:p>
              <a:pPr algn="ctr"/>
              <a:r>
                <a:rPr lang="en-US" sz="1600"/>
                <a:t>System</a:t>
              </a:r>
            </a:p>
          </p:txBody>
        </p:sp>
        <p:sp>
          <p:nvSpPr>
            <p:cNvPr id="39" name="Line 130"/>
            <p:cNvSpPr>
              <a:spLocks noChangeShapeType="1"/>
            </p:cNvSpPr>
            <p:nvPr/>
          </p:nvSpPr>
          <p:spPr bwMode="auto">
            <a:xfrm>
              <a:off x="4572000" y="4953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0" name="Text Box 131"/>
            <p:cNvSpPr txBox="1">
              <a:spLocks noChangeArrowheads="1"/>
            </p:cNvSpPr>
            <p:nvPr/>
          </p:nvSpPr>
          <p:spPr bwMode="auto">
            <a:xfrm>
              <a:off x="5927725" y="2982913"/>
              <a:ext cx="2911475" cy="251589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/>
                <a:t>The DBMS translates users’ logical views into instructions as to which data should be retrieved from the database.</a:t>
              </a:r>
            </a:p>
          </p:txBody>
        </p:sp>
        <p:sp>
          <p:nvSpPr>
            <p:cNvPr id="41" name="Line 132"/>
            <p:cNvSpPr>
              <a:spLocks noChangeShapeType="1"/>
            </p:cNvSpPr>
            <p:nvPr/>
          </p:nvSpPr>
          <p:spPr bwMode="auto">
            <a:xfrm flipH="1">
              <a:off x="5573713" y="3359150"/>
              <a:ext cx="30003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grpSp>
          <p:nvGrpSpPr>
            <p:cNvPr id="42" name="Group 133"/>
            <p:cNvGrpSpPr>
              <a:grpSpLocks/>
            </p:cNvGrpSpPr>
            <p:nvPr/>
          </p:nvGrpSpPr>
          <p:grpSpPr bwMode="auto">
            <a:xfrm>
              <a:off x="185738" y="593725"/>
              <a:ext cx="4114800" cy="2087563"/>
              <a:chOff x="156" y="1962"/>
              <a:chExt cx="2592" cy="1315"/>
            </a:xfrm>
          </p:grpSpPr>
          <p:sp>
            <p:nvSpPr>
              <p:cNvPr id="61" name="AutoShape 134"/>
              <p:cNvSpPr>
                <a:spLocks noChangeArrowheads="1"/>
              </p:cNvSpPr>
              <p:nvPr/>
            </p:nvSpPr>
            <p:spPr bwMode="auto">
              <a:xfrm>
                <a:off x="156" y="1962"/>
                <a:ext cx="2592" cy="1315"/>
              </a:xfrm>
              <a:prstGeom prst="flowChartDisplay">
                <a:avLst/>
              </a:prstGeom>
              <a:solidFill>
                <a:srgbClr val="FF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62" name="Picture 1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" y="2284"/>
                <a:ext cx="2016" cy="729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" name="Text Box 136"/>
              <p:cNvSpPr txBox="1">
                <a:spLocks noChangeArrowheads="1"/>
              </p:cNvSpPr>
              <p:nvPr/>
            </p:nvSpPr>
            <p:spPr bwMode="auto">
              <a:xfrm>
                <a:off x="569" y="2043"/>
                <a:ext cx="193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/>
                  <a:t>Enrollment by Class</a:t>
                </a:r>
              </a:p>
            </p:txBody>
          </p:sp>
        </p:grpSp>
        <p:grpSp>
          <p:nvGrpSpPr>
            <p:cNvPr id="43" name="Group 137"/>
            <p:cNvGrpSpPr>
              <a:grpSpLocks/>
            </p:cNvGrpSpPr>
            <p:nvPr/>
          </p:nvGrpSpPr>
          <p:grpSpPr bwMode="auto">
            <a:xfrm>
              <a:off x="4700588" y="573088"/>
              <a:ext cx="4114800" cy="2103437"/>
              <a:chOff x="618" y="1794"/>
              <a:chExt cx="2592" cy="1325"/>
            </a:xfrm>
          </p:grpSpPr>
          <p:sp>
            <p:nvSpPr>
              <p:cNvPr id="45" name="Line 138"/>
              <p:cNvSpPr>
                <a:spLocks noChangeShapeType="1"/>
              </p:cNvSpPr>
              <p:nvPr/>
            </p:nvSpPr>
            <p:spPr bwMode="auto">
              <a:xfrm>
                <a:off x="2880" y="23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6" name="AutoShape 139"/>
              <p:cNvSpPr>
                <a:spLocks noChangeArrowheads="1"/>
              </p:cNvSpPr>
              <p:nvPr/>
            </p:nvSpPr>
            <p:spPr bwMode="auto">
              <a:xfrm>
                <a:off x="618" y="1794"/>
                <a:ext cx="2592" cy="1315"/>
              </a:xfrm>
              <a:prstGeom prst="flowChartDisplay">
                <a:avLst/>
              </a:prstGeom>
              <a:solidFill>
                <a:srgbClr val="FF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7" name="Rectangle 140"/>
              <p:cNvSpPr>
                <a:spLocks noChangeArrowheads="1"/>
              </p:cNvSpPr>
              <p:nvPr/>
            </p:nvSpPr>
            <p:spPr bwMode="auto">
              <a:xfrm>
                <a:off x="1254" y="1836"/>
                <a:ext cx="149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Scholarship Distribution</a:t>
                </a:r>
                <a:endParaRPr lang="en-US" sz="1400"/>
              </a:p>
            </p:txBody>
          </p:sp>
          <p:grpSp>
            <p:nvGrpSpPr>
              <p:cNvPr id="48" name="Group 141"/>
              <p:cNvGrpSpPr>
                <a:grpSpLocks/>
              </p:cNvGrpSpPr>
              <p:nvPr/>
            </p:nvGrpSpPr>
            <p:grpSpPr bwMode="auto">
              <a:xfrm>
                <a:off x="1391" y="1993"/>
                <a:ext cx="1148" cy="1126"/>
                <a:chOff x="3796" y="467"/>
                <a:chExt cx="1148" cy="1126"/>
              </a:xfrm>
            </p:grpSpPr>
            <p:sp>
              <p:nvSpPr>
                <p:cNvPr id="49" name="Freeform 142"/>
                <p:cNvSpPr>
                  <a:spLocks/>
                </p:cNvSpPr>
                <p:nvPr/>
              </p:nvSpPr>
              <p:spPr bwMode="auto">
                <a:xfrm>
                  <a:off x="4304" y="746"/>
                  <a:ext cx="97" cy="266"/>
                </a:xfrm>
                <a:custGeom>
                  <a:avLst/>
                  <a:gdLst>
                    <a:gd name="T0" fmla="*/ 20 w 20"/>
                    <a:gd name="T1" fmla="*/ 3 h 64"/>
                    <a:gd name="T2" fmla="*/ 0 w 20"/>
                    <a:gd name="T3" fmla="*/ 0 h 64"/>
                    <a:gd name="T4" fmla="*/ 0 w 20"/>
                    <a:gd name="T5" fmla="*/ 64 h 64"/>
                    <a:gd name="T6" fmla="*/ 20 w 20"/>
                    <a:gd name="T7" fmla="*/ 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64">
                      <a:moveTo>
                        <a:pt x="20" y="3"/>
                      </a:moveTo>
                      <a:cubicBezTo>
                        <a:pt x="14" y="1"/>
                        <a:pt x="7" y="0"/>
                        <a:pt x="0" y="0"/>
                      </a:cubicBezTo>
                      <a:lnTo>
                        <a:pt x="0" y="64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50" name="Freeform 143"/>
                <p:cNvSpPr>
                  <a:spLocks/>
                </p:cNvSpPr>
                <p:nvPr/>
              </p:nvSpPr>
              <p:spPr bwMode="auto">
                <a:xfrm>
                  <a:off x="4304" y="759"/>
                  <a:ext cx="310" cy="332"/>
                </a:xfrm>
                <a:custGeom>
                  <a:avLst/>
                  <a:gdLst>
                    <a:gd name="T0" fmla="*/ 61 w 64"/>
                    <a:gd name="T1" fmla="*/ 80 h 80"/>
                    <a:gd name="T2" fmla="*/ 64 w 64"/>
                    <a:gd name="T3" fmla="*/ 61 h 80"/>
                    <a:gd name="T4" fmla="*/ 20 w 64"/>
                    <a:gd name="T5" fmla="*/ 0 h 80"/>
                    <a:gd name="T6" fmla="*/ 0 w 64"/>
                    <a:gd name="T7" fmla="*/ 61 h 80"/>
                    <a:gd name="T8" fmla="*/ 61 w 64"/>
                    <a:gd name="T9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80">
                      <a:moveTo>
                        <a:pt x="61" y="80"/>
                      </a:moveTo>
                      <a:cubicBezTo>
                        <a:pt x="63" y="73"/>
                        <a:pt x="64" y="67"/>
                        <a:pt x="64" y="61"/>
                      </a:cubicBezTo>
                      <a:cubicBezTo>
                        <a:pt x="64" y="33"/>
                        <a:pt x="46" y="9"/>
                        <a:pt x="20" y="0"/>
                      </a:cubicBezTo>
                      <a:lnTo>
                        <a:pt x="0" y="61"/>
                      </a:lnTo>
                      <a:lnTo>
                        <a:pt x="61" y="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51" name="Freeform 144"/>
                <p:cNvSpPr>
                  <a:spLocks/>
                </p:cNvSpPr>
                <p:nvPr/>
              </p:nvSpPr>
              <p:spPr bwMode="auto">
                <a:xfrm>
                  <a:off x="4028" y="1012"/>
                  <a:ext cx="571" cy="262"/>
                </a:xfrm>
                <a:custGeom>
                  <a:avLst/>
                  <a:gdLst>
                    <a:gd name="T0" fmla="*/ 0 w 118"/>
                    <a:gd name="T1" fmla="*/ 29 h 63"/>
                    <a:gd name="T2" fmla="*/ 57 w 118"/>
                    <a:gd name="T3" fmla="*/ 63 h 63"/>
                    <a:gd name="T4" fmla="*/ 118 w 118"/>
                    <a:gd name="T5" fmla="*/ 19 h 63"/>
                    <a:gd name="T6" fmla="*/ 57 w 118"/>
                    <a:gd name="T7" fmla="*/ 0 h 63"/>
                    <a:gd name="T8" fmla="*/ 0 w 118"/>
                    <a:gd name="T9" fmla="*/ 2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63">
                      <a:moveTo>
                        <a:pt x="0" y="29"/>
                      </a:moveTo>
                      <a:cubicBezTo>
                        <a:pt x="11" y="50"/>
                        <a:pt x="33" y="63"/>
                        <a:pt x="57" y="63"/>
                      </a:cubicBezTo>
                      <a:cubicBezTo>
                        <a:pt x="85" y="63"/>
                        <a:pt x="109" y="45"/>
                        <a:pt x="118" y="19"/>
                      </a:cubicBezTo>
                      <a:lnTo>
                        <a:pt x="57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52" name="Freeform 145"/>
                <p:cNvSpPr>
                  <a:spLocks/>
                </p:cNvSpPr>
                <p:nvPr/>
              </p:nvSpPr>
              <p:spPr bwMode="auto">
                <a:xfrm>
                  <a:off x="3990" y="746"/>
                  <a:ext cx="314" cy="387"/>
                </a:xfrm>
                <a:custGeom>
                  <a:avLst/>
                  <a:gdLst>
                    <a:gd name="T0" fmla="*/ 64 w 65"/>
                    <a:gd name="T1" fmla="*/ 0 h 93"/>
                    <a:gd name="T2" fmla="*/ 1 w 65"/>
                    <a:gd name="T3" fmla="*/ 63 h 93"/>
                    <a:gd name="T4" fmla="*/ 8 w 65"/>
                    <a:gd name="T5" fmla="*/ 93 h 93"/>
                    <a:gd name="T6" fmla="*/ 65 w 65"/>
                    <a:gd name="T7" fmla="*/ 64 h 93"/>
                    <a:gd name="T8" fmla="*/ 64 w 65"/>
                    <a:gd name="T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3">
                      <a:moveTo>
                        <a:pt x="64" y="0"/>
                      </a:moveTo>
                      <a:cubicBezTo>
                        <a:pt x="29" y="0"/>
                        <a:pt x="1" y="28"/>
                        <a:pt x="1" y="63"/>
                      </a:cubicBezTo>
                      <a:cubicBezTo>
                        <a:pt x="0" y="74"/>
                        <a:pt x="3" y="84"/>
                        <a:pt x="8" y="93"/>
                      </a:cubicBezTo>
                      <a:lnTo>
                        <a:pt x="65" y="64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53" name="Rectangle 146"/>
                <p:cNvSpPr>
                  <a:spLocks noChangeArrowheads="1"/>
                </p:cNvSpPr>
                <p:nvPr/>
              </p:nvSpPr>
              <p:spPr bwMode="auto">
                <a:xfrm>
                  <a:off x="4324" y="467"/>
                  <a:ext cx="132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Fr.</a:t>
                  </a:r>
                  <a:endParaRPr lang="en-US" sz="1400"/>
                </a:p>
              </p:txBody>
            </p:sp>
            <p:sp>
              <p:nvSpPr>
                <p:cNvPr id="54" name="Rectangle 147"/>
                <p:cNvSpPr>
                  <a:spLocks noChangeArrowheads="1"/>
                </p:cNvSpPr>
                <p:nvPr/>
              </p:nvSpPr>
              <p:spPr bwMode="auto">
                <a:xfrm>
                  <a:off x="4324" y="596"/>
                  <a:ext cx="166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5%</a:t>
                  </a:r>
                  <a:endParaRPr lang="en-US" sz="1400"/>
                </a:p>
              </p:txBody>
            </p:sp>
            <p:sp>
              <p:nvSpPr>
                <p:cNvPr id="55" name="Rectangle 148"/>
                <p:cNvSpPr>
                  <a:spLocks noChangeArrowheads="1"/>
                </p:cNvSpPr>
                <p:nvPr/>
              </p:nvSpPr>
              <p:spPr bwMode="auto">
                <a:xfrm>
                  <a:off x="4604" y="688"/>
                  <a:ext cx="3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Soph.</a:t>
                  </a:r>
                  <a:endParaRPr lang="en-US" sz="1400"/>
                </a:p>
              </p:txBody>
            </p:sp>
            <p:sp>
              <p:nvSpPr>
                <p:cNvPr id="56" name="Rectangle 149"/>
                <p:cNvSpPr>
                  <a:spLocks noChangeArrowheads="1"/>
                </p:cNvSpPr>
                <p:nvPr/>
              </p:nvSpPr>
              <p:spPr bwMode="auto">
                <a:xfrm>
                  <a:off x="4662" y="817"/>
                  <a:ext cx="235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24%</a:t>
                  </a:r>
                  <a:endParaRPr lang="en-US" sz="1400"/>
                </a:p>
              </p:txBody>
            </p:sp>
            <p:sp>
              <p:nvSpPr>
                <p:cNvPr id="57" name="Rectangle 150"/>
                <p:cNvSpPr>
                  <a:spLocks noChangeArrowheads="1"/>
                </p:cNvSpPr>
                <p:nvPr/>
              </p:nvSpPr>
              <p:spPr bwMode="auto">
                <a:xfrm>
                  <a:off x="4314" y="1316"/>
                  <a:ext cx="13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Jr.</a:t>
                  </a:r>
                  <a:endParaRPr lang="en-US" sz="1400"/>
                </a:p>
              </p:txBody>
            </p:sp>
            <p:sp>
              <p:nvSpPr>
                <p:cNvPr id="58" name="Rectangle 151"/>
                <p:cNvSpPr>
                  <a:spLocks noChangeArrowheads="1"/>
                </p:cNvSpPr>
                <p:nvPr/>
              </p:nvSpPr>
              <p:spPr bwMode="auto">
                <a:xfrm>
                  <a:off x="4275" y="1445"/>
                  <a:ext cx="235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38%</a:t>
                  </a:r>
                  <a:endParaRPr lang="en-US" sz="1400"/>
                </a:p>
              </p:txBody>
            </p:sp>
            <p:sp>
              <p:nvSpPr>
                <p:cNvPr id="59" name="Rectangle 152"/>
                <p:cNvSpPr>
                  <a:spLocks noChangeArrowheads="1"/>
                </p:cNvSpPr>
                <p:nvPr/>
              </p:nvSpPr>
              <p:spPr bwMode="auto">
                <a:xfrm>
                  <a:off x="3825" y="655"/>
                  <a:ext cx="133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Sr.</a:t>
                  </a:r>
                  <a:endParaRPr lang="en-US" sz="1400"/>
                </a:p>
              </p:txBody>
            </p:sp>
            <p:sp>
              <p:nvSpPr>
                <p:cNvPr id="60" name="Rectangle 153"/>
                <p:cNvSpPr>
                  <a:spLocks noChangeArrowheads="1"/>
                </p:cNvSpPr>
                <p:nvPr/>
              </p:nvSpPr>
              <p:spPr bwMode="auto">
                <a:xfrm>
                  <a:off x="3796" y="784"/>
                  <a:ext cx="235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33%</a:t>
                  </a:r>
                  <a:endParaRPr lang="en-US" sz="1400"/>
                </a:p>
              </p:txBody>
            </p:sp>
          </p:grpSp>
        </p:grpSp>
        <p:sp>
          <p:nvSpPr>
            <p:cNvPr id="44" name="Line 154"/>
            <p:cNvSpPr>
              <a:spLocks noChangeShapeType="1"/>
            </p:cNvSpPr>
            <p:nvPr/>
          </p:nvSpPr>
          <p:spPr bwMode="auto">
            <a:xfrm>
              <a:off x="4559300" y="377825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Database </a:t>
            </a:r>
            <a:r>
              <a:rPr lang="en-US" dirty="0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2209800"/>
            <a:ext cx="6138862" cy="4172726"/>
            <a:chOff x="185738" y="573088"/>
            <a:chExt cx="8629650" cy="5865772"/>
          </a:xfrm>
        </p:grpSpPr>
        <p:sp>
          <p:nvSpPr>
            <p:cNvPr id="1591300" name="AutoShape 4"/>
            <p:cNvSpPr>
              <a:spLocks noChangeArrowheads="1"/>
            </p:cNvSpPr>
            <p:nvPr/>
          </p:nvSpPr>
          <p:spPr bwMode="auto">
            <a:xfrm>
              <a:off x="3733800" y="5334000"/>
              <a:ext cx="1752600" cy="1066800"/>
            </a:xfrm>
            <a:prstGeom prst="flowChartMagneticDisk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 Database</a:t>
              </a:r>
            </a:p>
          </p:txBody>
        </p:sp>
        <p:grpSp>
          <p:nvGrpSpPr>
            <p:cNvPr id="1591315" name="Group 19"/>
            <p:cNvGrpSpPr>
              <a:grpSpLocks/>
            </p:cNvGrpSpPr>
            <p:nvPr/>
          </p:nvGrpSpPr>
          <p:grpSpPr bwMode="auto">
            <a:xfrm>
              <a:off x="185738" y="593725"/>
              <a:ext cx="4114800" cy="2087563"/>
              <a:chOff x="156" y="1962"/>
              <a:chExt cx="2592" cy="1315"/>
            </a:xfrm>
          </p:grpSpPr>
          <p:sp>
            <p:nvSpPr>
              <p:cNvPr id="1591314" name="AutoShape 18"/>
              <p:cNvSpPr>
                <a:spLocks noChangeArrowheads="1"/>
              </p:cNvSpPr>
              <p:nvPr/>
            </p:nvSpPr>
            <p:spPr bwMode="auto">
              <a:xfrm>
                <a:off x="156" y="1962"/>
                <a:ext cx="2592" cy="1315"/>
              </a:xfrm>
              <a:prstGeom prst="flowChartDisplay">
                <a:avLst/>
              </a:prstGeom>
              <a:solidFill>
                <a:srgbClr val="FF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pic>
            <p:nvPicPr>
              <p:cNvPr id="159130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" y="2284"/>
                <a:ext cx="2016" cy="729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91303" name="Text Box 7"/>
              <p:cNvSpPr txBox="1">
                <a:spLocks noChangeArrowheads="1"/>
              </p:cNvSpPr>
              <p:nvPr/>
            </p:nvSpPr>
            <p:spPr bwMode="auto">
              <a:xfrm>
                <a:off x="569" y="2043"/>
                <a:ext cx="1930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/>
                  <a:t>Enrollment by Class</a:t>
                </a:r>
              </a:p>
            </p:txBody>
          </p:sp>
        </p:grpSp>
        <p:sp>
          <p:nvSpPr>
            <p:cNvPr id="1591306" name="Rectangle 10"/>
            <p:cNvSpPr>
              <a:spLocks noChangeArrowheads="1"/>
            </p:cNvSpPr>
            <p:nvPr/>
          </p:nvSpPr>
          <p:spPr bwMode="auto">
            <a:xfrm>
              <a:off x="3581400" y="2971800"/>
              <a:ext cx="1981200" cy="76200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DBMS</a:t>
              </a:r>
            </a:p>
          </p:txBody>
        </p:sp>
        <p:sp>
          <p:nvSpPr>
            <p:cNvPr id="1591307" name="Line 11"/>
            <p:cNvSpPr>
              <a:spLocks noChangeShapeType="1"/>
            </p:cNvSpPr>
            <p:nvPr/>
          </p:nvSpPr>
          <p:spPr bwMode="auto">
            <a:xfrm flipH="1">
              <a:off x="4953000" y="25908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91308" name="Line 12"/>
            <p:cNvSpPr>
              <a:spLocks noChangeShapeType="1"/>
            </p:cNvSpPr>
            <p:nvPr/>
          </p:nvSpPr>
          <p:spPr bwMode="auto">
            <a:xfrm>
              <a:off x="3810000" y="25908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91309" name="Rectangle 13"/>
            <p:cNvSpPr>
              <a:spLocks noChangeArrowheads="1"/>
            </p:cNvSpPr>
            <p:nvPr/>
          </p:nvSpPr>
          <p:spPr bwMode="auto">
            <a:xfrm>
              <a:off x="3581400" y="4191000"/>
              <a:ext cx="1981200" cy="76200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Operating</a:t>
              </a:r>
            </a:p>
            <a:p>
              <a:pPr algn="ctr"/>
              <a:r>
                <a:rPr lang="en-US" sz="1600"/>
                <a:t>System</a:t>
              </a:r>
            </a:p>
          </p:txBody>
        </p:sp>
        <p:sp>
          <p:nvSpPr>
            <p:cNvPr id="1591311" name="Line 15"/>
            <p:cNvSpPr>
              <a:spLocks noChangeShapeType="1"/>
            </p:cNvSpPr>
            <p:nvPr/>
          </p:nvSpPr>
          <p:spPr bwMode="auto">
            <a:xfrm>
              <a:off x="4572000" y="4953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91312" name="Text Box 16"/>
            <p:cNvSpPr txBox="1">
              <a:spLocks noChangeArrowheads="1"/>
            </p:cNvSpPr>
            <p:nvPr/>
          </p:nvSpPr>
          <p:spPr bwMode="auto">
            <a:xfrm>
              <a:off x="5867400" y="3886200"/>
              <a:ext cx="2911475" cy="255266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/>
                <a:t>The operating system translates DBMS requests into instructions to physically retrieve data from various disks.</a:t>
              </a:r>
            </a:p>
          </p:txBody>
        </p:sp>
        <p:sp>
          <p:nvSpPr>
            <p:cNvPr id="1591313" name="Line 17"/>
            <p:cNvSpPr>
              <a:spLocks noChangeShapeType="1"/>
            </p:cNvSpPr>
            <p:nvPr/>
          </p:nvSpPr>
          <p:spPr bwMode="auto">
            <a:xfrm flipH="1">
              <a:off x="5538788" y="4554538"/>
              <a:ext cx="3175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grpSp>
          <p:nvGrpSpPr>
            <p:cNvPr id="1591336" name="Group 40"/>
            <p:cNvGrpSpPr>
              <a:grpSpLocks/>
            </p:cNvGrpSpPr>
            <p:nvPr/>
          </p:nvGrpSpPr>
          <p:grpSpPr bwMode="auto">
            <a:xfrm>
              <a:off x="4700588" y="573088"/>
              <a:ext cx="4114800" cy="2106612"/>
              <a:chOff x="618" y="1794"/>
              <a:chExt cx="2592" cy="1327"/>
            </a:xfrm>
          </p:grpSpPr>
          <p:sp>
            <p:nvSpPr>
              <p:cNvPr id="1591310" name="Line 14"/>
              <p:cNvSpPr>
                <a:spLocks noChangeShapeType="1"/>
              </p:cNvSpPr>
              <p:nvPr/>
            </p:nvSpPr>
            <p:spPr bwMode="auto">
              <a:xfrm>
                <a:off x="2880" y="23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591317" name="AutoShape 21"/>
              <p:cNvSpPr>
                <a:spLocks noChangeArrowheads="1"/>
              </p:cNvSpPr>
              <p:nvPr/>
            </p:nvSpPr>
            <p:spPr bwMode="auto">
              <a:xfrm>
                <a:off x="618" y="1794"/>
                <a:ext cx="2592" cy="1315"/>
              </a:xfrm>
              <a:prstGeom prst="flowChartDisplay">
                <a:avLst/>
              </a:prstGeom>
              <a:solidFill>
                <a:srgbClr val="FF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591326" name="Rectangle 30"/>
              <p:cNvSpPr>
                <a:spLocks noChangeArrowheads="1"/>
              </p:cNvSpPr>
              <p:nvPr/>
            </p:nvSpPr>
            <p:spPr bwMode="auto">
              <a:xfrm>
                <a:off x="1254" y="1836"/>
                <a:ext cx="1502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Scholarship Distribution</a:t>
                </a:r>
                <a:endParaRPr lang="en-US" sz="1400"/>
              </a:p>
            </p:txBody>
          </p:sp>
          <p:grpSp>
            <p:nvGrpSpPr>
              <p:cNvPr id="1591335" name="Group 39"/>
              <p:cNvGrpSpPr>
                <a:grpSpLocks/>
              </p:cNvGrpSpPr>
              <p:nvPr/>
            </p:nvGrpSpPr>
            <p:grpSpPr bwMode="auto">
              <a:xfrm>
                <a:off x="1391" y="1993"/>
                <a:ext cx="1149" cy="1128"/>
                <a:chOff x="3796" y="467"/>
                <a:chExt cx="1149" cy="1128"/>
              </a:xfrm>
            </p:grpSpPr>
            <p:sp>
              <p:nvSpPr>
                <p:cNvPr id="1591322" name="Freeform 26"/>
                <p:cNvSpPr>
                  <a:spLocks/>
                </p:cNvSpPr>
                <p:nvPr/>
              </p:nvSpPr>
              <p:spPr bwMode="auto">
                <a:xfrm>
                  <a:off x="4304" y="746"/>
                  <a:ext cx="97" cy="266"/>
                </a:xfrm>
                <a:custGeom>
                  <a:avLst/>
                  <a:gdLst>
                    <a:gd name="T0" fmla="*/ 20 w 20"/>
                    <a:gd name="T1" fmla="*/ 3 h 64"/>
                    <a:gd name="T2" fmla="*/ 0 w 20"/>
                    <a:gd name="T3" fmla="*/ 0 h 64"/>
                    <a:gd name="T4" fmla="*/ 0 w 20"/>
                    <a:gd name="T5" fmla="*/ 64 h 64"/>
                    <a:gd name="T6" fmla="*/ 20 w 20"/>
                    <a:gd name="T7" fmla="*/ 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64">
                      <a:moveTo>
                        <a:pt x="20" y="3"/>
                      </a:moveTo>
                      <a:cubicBezTo>
                        <a:pt x="14" y="1"/>
                        <a:pt x="7" y="0"/>
                        <a:pt x="0" y="0"/>
                      </a:cubicBezTo>
                      <a:lnTo>
                        <a:pt x="0" y="64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1323" name="Freeform 27"/>
                <p:cNvSpPr>
                  <a:spLocks/>
                </p:cNvSpPr>
                <p:nvPr/>
              </p:nvSpPr>
              <p:spPr bwMode="auto">
                <a:xfrm>
                  <a:off x="4304" y="759"/>
                  <a:ext cx="310" cy="332"/>
                </a:xfrm>
                <a:custGeom>
                  <a:avLst/>
                  <a:gdLst>
                    <a:gd name="T0" fmla="*/ 61 w 64"/>
                    <a:gd name="T1" fmla="*/ 80 h 80"/>
                    <a:gd name="T2" fmla="*/ 64 w 64"/>
                    <a:gd name="T3" fmla="*/ 61 h 80"/>
                    <a:gd name="T4" fmla="*/ 20 w 64"/>
                    <a:gd name="T5" fmla="*/ 0 h 80"/>
                    <a:gd name="T6" fmla="*/ 0 w 64"/>
                    <a:gd name="T7" fmla="*/ 61 h 80"/>
                    <a:gd name="T8" fmla="*/ 61 w 64"/>
                    <a:gd name="T9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80">
                      <a:moveTo>
                        <a:pt x="61" y="80"/>
                      </a:moveTo>
                      <a:cubicBezTo>
                        <a:pt x="63" y="73"/>
                        <a:pt x="64" y="67"/>
                        <a:pt x="64" y="61"/>
                      </a:cubicBezTo>
                      <a:cubicBezTo>
                        <a:pt x="64" y="33"/>
                        <a:pt x="46" y="9"/>
                        <a:pt x="20" y="0"/>
                      </a:cubicBezTo>
                      <a:lnTo>
                        <a:pt x="0" y="61"/>
                      </a:lnTo>
                      <a:lnTo>
                        <a:pt x="61" y="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1324" name="Freeform 28"/>
                <p:cNvSpPr>
                  <a:spLocks/>
                </p:cNvSpPr>
                <p:nvPr/>
              </p:nvSpPr>
              <p:spPr bwMode="auto">
                <a:xfrm>
                  <a:off x="4028" y="1012"/>
                  <a:ext cx="571" cy="262"/>
                </a:xfrm>
                <a:custGeom>
                  <a:avLst/>
                  <a:gdLst>
                    <a:gd name="T0" fmla="*/ 0 w 118"/>
                    <a:gd name="T1" fmla="*/ 29 h 63"/>
                    <a:gd name="T2" fmla="*/ 57 w 118"/>
                    <a:gd name="T3" fmla="*/ 63 h 63"/>
                    <a:gd name="T4" fmla="*/ 118 w 118"/>
                    <a:gd name="T5" fmla="*/ 19 h 63"/>
                    <a:gd name="T6" fmla="*/ 57 w 118"/>
                    <a:gd name="T7" fmla="*/ 0 h 63"/>
                    <a:gd name="T8" fmla="*/ 0 w 118"/>
                    <a:gd name="T9" fmla="*/ 2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63">
                      <a:moveTo>
                        <a:pt x="0" y="29"/>
                      </a:moveTo>
                      <a:cubicBezTo>
                        <a:pt x="11" y="50"/>
                        <a:pt x="33" y="63"/>
                        <a:pt x="57" y="63"/>
                      </a:cubicBezTo>
                      <a:cubicBezTo>
                        <a:pt x="85" y="63"/>
                        <a:pt x="109" y="45"/>
                        <a:pt x="118" y="19"/>
                      </a:cubicBezTo>
                      <a:lnTo>
                        <a:pt x="57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1325" name="Freeform 29"/>
                <p:cNvSpPr>
                  <a:spLocks/>
                </p:cNvSpPr>
                <p:nvPr/>
              </p:nvSpPr>
              <p:spPr bwMode="auto">
                <a:xfrm>
                  <a:off x="3990" y="746"/>
                  <a:ext cx="314" cy="387"/>
                </a:xfrm>
                <a:custGeom>
                  <a:avLst/>
                  <a:gdLst>
                    <a:gd name="T0" fmla="*/ 64 w 65"/>
                    <a:gd name="T1" fmla="*/ 0 h 93"/>
                    <a:gd name="T2" fmla="*/ 1 w 65"/>
                    <a:gd name="T3" fmla="*/ 63 h 93"/>
                    <a:gd name="T4" fmla="*/ 8 w 65"/>
                    <a:gd name="T5" fmla="*/ 93 h 93"/>
                    <a:gd name="T6" fmla="*/ 65 w 65"/>
                    <a:gd name="T7" fmla="*/ 64 h 93"/>
                    <a:gd name="T8" fmla="*/ 64 w 65"/>
                    <a:gd name="T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3">
                      <a:moveTo>
                        <a:pt x="64" y="0"/>
                      </a:moveTo>
                      <a:cubicBezTo>
                        <a:pt x="29" y="0"/>
                        <a:pt x="1" y="28"/>
                        <a:pt x="1" y="63"/>
                      </a:cubicBezTo>
                      <a:cubicBezTo>
                        <a:pt x="0" y="74"/>
                        <a:pt x="3" y="84"/>
                        <a:pt x="8" y="93"/>
                      </a:cubicBezTo>
                      <a:lnTo>
                        <a:pt x="65" y="64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1327" name="Rectangle 31"/>
                <p:cNvSpPr>
                  <a:spLocks noChangeArrowheads="1"/>
                </p:cNvSpPr>
                <p:nvPr/>
              </p:nvSpPr>
              <p:spPr bwMode="auto">
                <a:xfrm>
                  <a:off x="4324" y="467"/>
                  <a:ext cx="132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Fr.</a:t>
                  </a:r>
                  <a:endParaRPr lang="en-US" sz="1400"/>
                </a:p>
              </p:txBody>
            </p:sp>
            <p:sp>
              <p:nvSpPr>
                <p:cNvPr id="1591328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4" y="596"/>
                  <a:ext cx="166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5%</a:t>
                  </a:r>
                  <a:endParaRPr lang="en-US" sz="1400"/>
                </a:p>
              </p:txBody>
            </p:sp>
            <p:sp>
              <p:nvSpPr>
                <p:cNvPr id="1591329" name="Rectangle 33"/>
                <p:cNvSpPr>
                  <a:spLocks noChangeArrowheads="1"/>
                </p:cNvSpPr>
                <p:nvPr/>
              </p:nvSpPr>
              <p:spPr bwMode="auto">
                <a:xfrm>
                  <a:off x="4604" y="688"/>
                  <a:ext cx="341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Soph.</a:t>
                  </a:r>
                  <a:endParaRPr lang="en-US" sz="1400"/>
                </a:p>
              </p:txBody>
            </p:sp>
            <p:sp>
              <p:nvSpPr>
                <p:cNvPr id="1591330" name="Rectangle 34"/>
                <p:cNvSpPr>
                  <a:spLocks noChangeArrowheads="1"/>
                </p:cNvSpPr>
                <p:nvPr/>
              </p:nvSpPr>
              <p:spPr bwMode="auto">
                <a:xfrm>
                  <a:off x="4662" y="817"/>
                  <a:ext cx="236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24%</a:t>
                  </a:r>
                  <a:endParaRPr lang="en-US" sz="1400"/>
                </a:p>
              </p:txBody>
            </p:sp>
            <p:sp>
              <p:nvSpPr>
                <p:cNvPr id="1591331" name="Rectangle 35"/>
                <p:cNvSpPr>
                  <a:spLocks noChangeArrowheads="1"/>
                </p:cNvSpPr>
                <p:nvPr/>
              </p:nvSpPr>
              <p:spPr bwMode="auto">
                <a:xfrm>
                  <a:off x="4314" y="1316"/>
                  <a:ext cx="131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Jr.</a:t>
                  </a:r>
                  <a:endParaRPr lang="en-US" sz="1400"/>
                </a:p>
              </p:txBody>
            </p:sp>
            <p:sp>
              <p:nvSpPr>
                <p:cNvPr id="1591332" name="Rectangle 36"/>
                <p:cNvSpPr>
                  <a:spLocks noChangeArrowheads="1"/>
                </p:cNvSpPr>
                <p:nvPr/>
              </p:nvSpPr>
              <p:spPr bwMode="auto">
                <a:xfrm>
                  <a:off x="4275" y="1445"/>
                  <a:ext cx="236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38%</a:t>
                  </a:r>
                  <a:endParaRPr lang="en-US" sz="1400"/>
                </a:p>
              </p:txBody>
            </p:sp>
            <p:sp>
              <p:nvSpPr>
                <p:cNvPr id="1591333" name="Rectangle 37"/>
                <p:cNvSpPr>
                  <a:spLocks noChangeArrowheads="1"/>
                </p:cNvSpPr>
                <p:nvPr/>
              </p:nvSpPr>
              <p:spPr bwMode="auto">
                <a:xfrm>
                  <a:off x="3825" y="655"/>
                  <a:ext cx="133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Sr.</a:t>
                  </a:r>
                  <a:endParaRPr lang="en-US" sz="1400"/>
                </a:p>
              </p:txBody>
            </p:sp>
            <p:sp>
              <p:nvSpPr>
                <p:cNvPr id="1591334" name="Rectangle 38"/>
                <p:cNvSpPr>
                  <a:spLocks noChangeArrowheads="1"/>
                </p:cNvSpPr>
                <p:nvPr/>
              </p:nvSpPr>
              <p:spPr bwMode="auto">
                <a:xfrm>
                  <a:off x="3796" y="784"/>
                  <a:ext cx="236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>
                      <a:solidFill>
                        <a:srgbClr val="000000"/>
                      </a:solidFill>
                    </a:rPr>
                    <a:t>33%</a:t>
                  </a:r>
                  <a:endParaRPr lang="en-US" sz="1400"/>
                </a:p>
              </p:txBody>
            </p:sp>
          </p:grpSp>
        </p:grpSp>
        <p:sp>
          <p:nvSpPr>
            <p:cNvPr id="1591337" name="Line 41"/>
            <p:cNvSpPr>
              <a:spLocks noChangeShapeType="1"/>
            </p:cNvSpPr>
            <p:nvPr/>
          </p:nvSpPr>
          <p:spPr bwMode="auto">
            <a:xfrm>
              <a:off x="4572000" y="3779838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Database </a:t>
            </a:r>
            <a:r>
              <a:rPr lang="en-US" dirty="0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Schemas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b="1" dirty="0" smtClean="0"/>
              <a:t>Schemas </a:t>
            </a:r>
            <a:r>
              <a:rPr lang="en-US" dirty="0" smtClean="0"/>
              <a:t>is </a:t>
            </a:r>
            <a:r>
              <a:rPr lang="en-US" dirty="0"/>
              <a:t>a description of the data elements in a database, the relationships among them, and the logical model used to organize and describe the data. </a:t>
            </a:r>
          </a:p>
          <a:p>
            <a:r>
              <a:rPr lang="en-US" dirty="0"/>
              <a:t>There are three levels of schema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b="1" dirty="0" smtClean="0">
                <a:solidFill>
                  <a:srgbClr val="CC0000"/>
                </a:solidFill>
              </a:rPr>
              <a:t>Conceptual </a:t>
            </a:r>
            <a:r>
              <a:rPr lang="en-US" b="1" dirty="0">
                <a:solidFill>
                  <a:srgbClr val="CC0000"/>
                </a:solidFill>
              </a:rPr>
              <a:t>level</a:t>
            </a:r>
          </a:p>
        </p:txBody>
      </p:sp>
      <p:sp>
        <p:nvSpPr>
          <p:cNvPr id="1594372" name="Rectangle 4"/>
          <p:cNvSpPr>
            <a:spLocks noChangeArrowheads="1"/>
          </p:cNvSpPr>
          <p:nvPr/>
        </p:nvSpPr>
        <p:spPr bwMode="auto">
          <a:xfrm>
            <a:off x="2286000" y="4038600"/>
            <a:ext cx="6019800" cy="1371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The organization-wide view of the </a:t>
            </a:r>
            <a:r>
              <a:rPr lang="en-US" sz="2000" i="1">
                <a:solidFill>
                  <a:schemeClr val="tx1"/>
                </a:solidFill>
              </a:rPr>
              <a:t>entire</a:t>
            </a:r>
            <a:r>
              <a:rPr lang="en-US" sz="2000">
                <a:solidFill>
                  <a:schemeClr val="tx1"/>
                </a:solidFill>
              </a:rPr>
              <a:t> database—i.e., the big picture.</a:t>
            </a:r>
          </a:p>
          <a:p>
            <a:r>
              <a:rPr lang="en-US" sz="2000">
                <a:solidFill>
                  <a:schemeClr val="tx1"/>
                </a:solidFill>
              </a:rPr>
              <a:t>Lists all data elements and the relationships between them.</a:t>
            </a:r>
          </a:p>
          <a:p>
            <a:pPr>
              <a:buFont typeface="Wingdings" panose="05000000000000000000" pitchFamily="2" charset="2"/>
              <a:buChar char=""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9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9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9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4371" grpId="0" build="p" bldLvl="5" autoUpdateAnimBg="0"/>
      <p:bldP spid="159437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2286000"/>
            <a:ext cx="6445494" cy="4419600"/>
            <a:chOff x="228600" y="544513"/>
            <a:chExt cx="8763000" cy="6008687"/>
          </a:xfrm>
        </p:grpSpPr>
        <p:sp>
          <p:nvSpPr>
            <p:cNvPr id="1598504" name="Cloud"/>
            <p:cNvSpPr>
              <a:spLocks noChangeAspect="1" noEditPoints="1" noChangeArrowheads="1"/>
            </p:cNvSpPr>
            <p:nvPr/>
          </p:nvSpPr>
          <p:spPr bwMode="auto">
            <a:xfrm>
              <a:off x="939800" y="2319338"/>
              <a:ext cx="6959600" cy="25749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pic>
          <p:nvPicPr>
            <p:cNvPr id="1598479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83250"/>
              <a:ext cx="8763000" cy="869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98505" name="Group 41"/>
            <p:cNvGrpSpPr>
              <a:grpSpLocks/>
            </p:cNvGrpSpPr>
            <p:nvPr/>
          </p:nvGrpSpPr>
          <p:grpSpPr bwMode="auto">
            <a:xfrm>
              <a:off x="2019300" y="2794000"/>
              <a:ext cx="5029200" cy="1905000"/>
              <a:chOff x="1296" y="1680"/>
              <a:chExt cx="3168" cy="1200"/>
            </a:xfrm>
          </p:grpSpPr>
          <p:sp>
            <p:nvSpPr>
              <p:cNvPr id="1598475" name="Rectangle 11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Enroll</a:t>
                </a:r>
              </a:p>
            </p:txBody>
          </p:sp>
          <p:sp>
            <p:nvSpPr>
              <p:cNvPr id="1598476" name="Rectangle 12"/>
              <p:cNvSpPr>
                <a:spLocks noChangeArrowheads="1"/>
              </p:cNvSpPr>
              <p:nvPr/>
            </p:nvSpPr>
            <p:spPr bwMode="auto">
              <a:xfrm>
                <a:off x="2496" y="2448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Cash</a:t>
                </a:r>
              </a:p>
              <a:p>
                <a:pPr algn="ctr"/>
                <a:r>
                  <a:rPr lang="en-US" sz="1400"/>
                  <a:t>Receipt</a:t>
                </a:r>
              </a:p>
            </p:txBody>
          </p:sp>
          <p:sp>
            <p:nvSpPr>
              <p:cNvPr id="1598477" name="Rectangle 13"/>
              <p:cNvSpPr>
                <a:spLocks noChangeArrowheads="1"/>
              </p:cNvSpPr>
              <p:nvPr/>
            </p:nvSpPr>
            <p:spPr bwMode="auto">
              <a:xfrm>
                <a:off x="1296" y="1680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Classes</a:t>
                </a:r>
              </a:p>
            </p:txBody>
          </p:sp>
          <p:sp>
            <p:nvSpPr>
              <p:cNvPr id="1598478" name="Rectangle 14"/>
              <p:cNvSpPr>
                <a:spLocks noChangeArrowheads="1"/>
              </p:cNvSpPr>
              <p:nvPr/>
            </p:nvSpPr>
            <p:spPr bwMode="auto">
              <a:xfrm>
                <a:off x="3696" y="1680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Student</a:t>
                </a:r>
              </a:p>
            </p:txBody>
          </p:sp>
          <p:sp>
            <p:nvSpPr>
              <p:cNvPr id="1598480" name="Line 16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98481" name="Line 17"/>
              <p:cNvSpPr>
                <a:spLocks noChangeShapeType="1"/>
              </p:cNvSpPr>
              <p:nvPr/>
            </p:nvSpPr>
            <p:spPr bwMode="auto">
              <a:xfrm>
                <a:off x="2064" y="192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98482" name="Line 18"/>
              <p:cNvSpPr>
                <a:spLocks noChangeShapeType="1"/>
              </p:cNvSpPr>
              <p:nvPr/>
            </p:nvSpPr>
            <p:spPr bwMode="auto">
              <a:xfrm>
                <a:off x="2880" y="2112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98483" name="AutoShape 19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192" cy="192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98484" name="AutoShape 20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192" cy="192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98485" name="AutoShape 21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92" cy="192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1598486" name="Text Box 22"/>
            <p:cNvSpPr txBox="1">
              <a:spLocks noChangeArrowheads="1"/>
            </p:cNvSpPr>
            <p:nvPr/>
          </p:nvSpPr>
          <p:spPr bwMode="auto">
            <a:xfrm>
              <a:off x="914400" y="1873250"/>
              <a:ext cx="7315200" cy="35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Mapping external-level views to conceptual-level schema</a:t>
              </a:r>
            </a:p>
          </p:txBody>
        </p:sp>
        <p:sp>
          <p:nvSpPr>
            <p:cNvPr id="1598488" name="Line 24"/>
            <p:cNvSpPr>
              <a:spLocks noChangeShapeType="1"/>
            </p:cNvSpPr>
            <p:nvPr/>
          </p:nvSpPr>
          <p:spPr bwMode="auto">
            <a:xfrm flipH="1" flipV="1">
              <a:off x="2590800" y="1600200"/>
              <a:ext cx="5334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89" name="Line 25"/>
            <p:cNvSpPr>
              <a:spLocks noChangeShapeType="1"/>
            </p:cNvSpPr>
            <p:nvPr/>
          </p:nvSpPr>
          <p:spPr bwMode="auto">
            <a:xfrm flipV="1">
              <a:off x="4572000" y="16002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90" name="Line 26"/>
            <p:cNvSpPr>
              <a:spLocks noChangeShapeType="1"/>
            </p:cNvSpPr>
            <p:nvPr/>
          </p:nvSpPr>
          <p:spPr bwMode="auto">
            <a:xfrm flipV="1">
              <a:off x="6629400" y="1600200"/>
              <a:ext cx="6096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91" name="Text Box 27"/>
            <p:cNvSpPr txBox="1">
              <a:spLocks noChangeArrowheads="1"/>
            </p:cNvSpPr>
            <p:nvPr/>
          </p:nvSpPr>
          <p:spPr bwMode="auto">
            <a:xfrm>
              <a:off x="914400" y="5029201"/>
              <a:ext cx="7315200" cy="35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Mapping conceptual-level items to internal-level descriptions</a:t>
              </a:r>
            </a:p>
          </p:txBody>
        </p:sp>
        <p:sp>
          <p:nvSpPr>
            <p:cNvPr id="1598493" name="Line 29"/>
            <p:cNvSpPr>
              <a:spLocks noChangeShapeType="1"/>
            </p:cNvSpPr>
            <p:nvPr/>
          </p:nvSpPr>
          <p:spPr bwMode="auto">
            <a:xfrm>
              <a:off x="4572000" y="5334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1598506" name="Group 42"/>
            <p:cNvGrpSpPr>
              <a:grpSpLocks/>
            </p:cNvGrpSpPr>
            <p:nvPr/>
          </p:nvGrpSpPr>
          <p:grpSpPr bwMode="auto">
            <a:xfrm>
              <a:off x="542925" y="544513"/>
              <a:ext cx="8185150" cy="1054100"/>
              <a:chOff x="342" y="343"/>
              <a:chExt cx="5156" cy="664"/>
            </a:xfrm>
          </p:grpSpPr>
          <p:sp>
            <p:nvSpPr>
              <p:cNvPr id="1598498" name="AutoShape 34"/>
              <p:cNvSpPr>
                <a:spLocks noChangeArrowheads="1"/>
              </p:cNvSpPr>
              <p:nvPr/>
            </p:nvSpPr>
            <p:spPr bwMode="auto">
              <a:xfrm>
                <a:off x="2136" y="354"/>
                <a:ext cx="1471" cy="653"/>
              </a:xfrm>
              <a:prstGeom prst="flowChartDisplay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598496" name="Group 32"/>
              <p:cNvGrpSpPr>
                <a:grpSpLocks/>
              </p:cNvGrpSpPr>
              <p:nvPr/>
            </p:nvGrpSpPr>
            <p:grpSpPr bwMode="auto">
              <a:xfrm>
                <a:off x="342" y="343"/>
                <a:ext cx="1471" cy="653"/>
                <a:chOff x="241" y="1168"/>
                <a:chExt cx="1471" cy="653"/>
              </a:xfrm>
            </p:grpSpPr>
            <p:sp>
              <p:nvSpPr>
                <p:cNvPr id="159849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1" y="1168"/>
                  <a:ext cx="1471" cy="653"/>
                </a:xfrm>
                <a:prstGeom prst="flowChartDisplay">
                  <a:avLst/>
                </a:prstGeom>
                <a:solidFill>
                  <a:srgbClr val="CC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pic>
              <p:nvPicPr>
                <p:cNvPr id="1598470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" y="1225"/>
                  <a:ext cx="1008" cy="528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598502" name="AutoShape 38"/>
              <p:cNvSpPr>
                <a:spLocks noChangeArrowheads="1"/>
              </p:cNvSpPr>
              <p:nvPr/>
            </p:nvSpPr>
            <p:spPr bwMode="auto">
              <a:xfrm>
                <a:off x="4027" y="354"/>
                <a:ext cx="1471" cy="653"/>
              </a:xfrm>
              <a:prstGeom prst="flowChartDisplay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/>
                  <a:t>Smith . . . A</a:t>
                </a:r>
              </a:p>
              <a:p>
                <a:pPr algn="ctr"/>
                <a:r>
                  <a:rPr lang="en-US" sz="1200"/>
                  <a:t>Jones . . . B</a:t>
                </a:r>
              </a:p>
              <a:p>
                <a:pPr algn="ctr"/>
                <a:r>
                  <a:rPr lang="en-US" sz="1200"/>
                  <a:t>Arnold . . .D</a:t>
                </a:r>
              </a:p>
              <a:p>
                <a:pPr algn="ctr"/>
                <a:endParaRPr lang="en-US" sz="1200"/>
              </a:p>
            </p:txBody>
          </p:sp>
        </p:grpSp>
        <p:sp>
          <p:nvSpPr>
            <p:cNvPr id="1598492" name="Line 28"/>
            <p:cNvSpPr>
              <a:spLocks noChangeShapeType="1"/>
            </p:cNvSpPr>
            <p:nvPr/>
          </p:nvSpPr>
          <p:spPr bwMode="auto">
            <a:xfrm flipV="1">
              <a:off x="4572000" y="47244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87" name="Line 23"/>
            <p:cNvSpPr>
              <a:spLocks noChangeShapeType="1"/>
            </p:cNvSpPr>
            <p:nvPr/>
          </p:nvSpPr>
          <p:spPr bwMode="auto">
            <a:xfrm>
              <a:off x="4572000" y="2133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629150" y="644525"/>
              <a:ext cx="153988" cy="422275"/>
            </a:xfrm>
            <a:custGeom>
              <a:avLst/>
              <a:gdLst>
                <a:gd name="T0" fmla="*/ 20 w 20"/>
                <a:gd name="T1" fmla="*/ 3 h 64"/>
                <a:gd name="T2" fmla="*/ 0 w 20"/>
                <a:gd name="T3" fmla="*/ 0 h 64"/>
                <a:gd name="T4" fmla="*/ 0 w 20"/>
                <a:gd name="T5" fmla="*/ 64 h 64"/>
                <a:gd name="T6" fmla="*/ 20 w 20"/>
                <a:gd name="T7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4">
                  <a:moveTo>
                    <a:pt x="20" y="3"/>
                  </a:moveTo>
                  <a:cubicBezTo>
                    <a:pt x="14" y="1"/>
                    <a:pt x="7" y="0"/>
                    <a:pt x="0" y="0"/>
                  </a:cubicBezTo>
                  <a:lnTo>
                    <a:pt x="0" y="64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4629150" y="665163"/>
              <a:ext cx="492125" cy="527050"/>
            </a:xfrm>
            <a:custGeom>
              <a:avLst/>
              <a:gdLst>
                <a:gd name="T0" fmla="*/ 61 w 64"/>
                <a:gd name="T1" fmla="*/ 80 h 80"/>
                <a:gd name="T2" fmla="*/ 64 w 64"/>
                <a:gd name="T3" fmla="*/ 61 h 80"/>
                <a:gd name="T4" fmla="*/ 20 w 64"/>
                <a:gd name="T5" fmla="*/ 0 h 80"/>
                <a:gd name="T6" fmla="*/ 0 w 64"/>
                <a:gd name="T7" fmla="*/ 61 h 80"/>
                <a:gd name="T8" fmla="*/ 61 w 64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61" y="80"/>
                  </a:moveTo>
                  <a:cubicBezTo>
                    <a:pt x="63" y="73"/>
                    <a:pt x="64" y="67"/>
                    <a:pt x="64" y="61"/>
                  </a:cubicBezTo>
                  <a:cubicBezTo>
                    <a:pt x="64" y="33"/>
                    <a:pt x="46" y="9"/>
                    <a:pt x="20" y="0"/>
                  </a:cubicBezTo>
                  <a:lnTo>
                    <a:pt x="0" y="61"/>
                  </a:lnTo>
                  <a:lnTo>
                    <a:pt x="61" y="8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4191000" y="1066800"/>
              <a:ext cx="906463" cy="415925"/>
            </a:xfrm>
            <a:custGeom>
              <a:avLst/>
              <a:gdLst>
                <a:gd name="T0" fmla="*/ 0 w 118"/>
                <a:gd name="T1" fmla="*/ 29 h 63"/>
                <a:gd name="T2" fmla="*/ 57 w 118"/>
                <a:gd name="T3" fmla="*/ 63 h 63"/>
                <a:gd name="T4" fmla="*/ 118 w 118"/>
                <a:gd name="T5" fmla="*/ 19 h 63"/>
                <a:gd name="T6" fmla="*/ 57 w 118"/>
                <a:gd name="T7" fmla="*/ 0 h 63"/>
                <a:gd name="T8" fmla="*/ 0 w 118"/>
                <a:gd name="T9" fmla="*/ 2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3">
                  <a:moveTo>
                    <a:pt x="0" y="29"/>
                  </a:moveTo>
                  <a:cubicBezTo>
                    <a:pt x="11" y="50"/>
                    <a:pt x="33" y="63"/>
                    <a:pt x="57" y="63"/>
                  </a:cubicBezTo>
                  <a:cubicBezTo>
                    <a:pt x="85" y="63"/>
                    <a:pt x="109" y="45"/>
                    <a:pt x="118" y="19"/>
                  </a:cubicBezTo>
                  <a:lnTo>
                    <a:pt x="5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4130675" y="644525"/>
              <a:ext cx="498475" cy="614362"/>
            </a:xfrm>
            <a:custGeom>
              <a:avLst/>
              <a:gdLst>
                <a:gd name="T0" fmla="*/ 64 w 65"/>
                <a:gd name="T1" fmla="*/ 0 h 93"/>
                <a:gd name="T2" fmla="*/ 1 w 65"/>
                <a:gd name="T3" fmla="*/ 63 h 93"/>
                <a:gd name="T4" fmla="*/ 8 w 65"/>
                <a:gd name="T5" fmla="*/ 93 h 93"/>
                <a:gd name="T6" fmla="*/ 65 w 65"/>
                <a:gd name="T7" fmla="*/ 64 h 93"/>
                <a:gd name="T8" fmla="*/ 64 w 6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3">
                  <a:moveTo>
                    <a:pt x="64" y="0"/>
                  </a:moveTo>
                  <a:cubicBezTo>
                    <a:pt x="29" y="0"/>
                    <a:pt x="1" y="28"/>
                    <a:pt x="1" y="63"/>
                  </a:cubicBezTo>
                  <a:cubicBezTo>
                    <a:pt x="0" y="74"/>
                    <a:pt x="3" y="84"/>
                    <a:pt x="8" y="93"/>
                  </a:cubicBezTo>
                  <a:lnTo>
                    <a:pt x="65" y="6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9CC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1828800" y="3505200"/>
            <a:ext cx="5344160" cy="2057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Schemas</a:t>
            </a:r>
          </a:p>
        </p:txBody>
      </p:sp>
    </p:spTree>
    <p:extLst>
      <p:ext uri="{BB962C8B-B14F-4D97-AF65-F5344CB8AC3E}">
        <p14:creationId xmlns:p14="http://schemas.microsoft.com/office/powerpoint/2010/main" val="20384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Schemas</a:t>
            </a:r>
          </a:p>
        </p:txBody>
      </p:sp>
      <p:sp>
        <p:nvSpPr>
          <p:cNvPr id="1595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b="1" dirty="0"/>
              <a:t>Schemas </a:t>
            </a:r>
            <a:r>
              <a:rPr lang="en-US" dirty="0"/>
              <a:t>is a description of the data elements in a database, the relationships among them, and the logical model used to organize and describe the data. </a:t>
            </a:r>
          </a:p>
          <a:p>
            <a:r>
              <a:rPr lang="en-US" dirty="0"/>
              <a:t>There are three levels of schema.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Conceptual level</a:t>
            </a:r>
          </a:p>
          <a:p>
            <a:pPr lvl="2"/>
            <a:r>
              <a:rPr lang="en-US" b="1" dirty="0" smtClean="0">
                <a:solidFill>
                  <a:srgbClr val="CC0000"/>
                </a:solidFill>
              </a:rPr>
              <a:t>External </a:t>
            </a:r>
            <a:r>
              <a:rPr lang="en-US" b="1" dirty="0">
                <a:solidFill>
                  <a:srgbClr val="CC0000"/>
                </a:solidFill>
              </a:rPr>
              <a:t>level</a:t>
            </a:r>
          </a:p>
        </p:txBody>
      </p:sp>
      <p:sp>
        <p:nvSpPr>
          <p:cNvPr id="1595396" name="Rectangle 4"/>
          <p:cNvSpPr>
            <a:spLocks noChangeArrowheads="1"/>
          </p:cNvSpPr>
          <p:nvPr/>
        </p:nvSpPr>
        <p:spPr bwMode="auto">
          <a:xfrm>
            <a:off x="2691268" y="4267200"/>
            <a:ext cx="6019800" cy="1981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A set of individual user views of portions of the database, i.e., how each user sees the portion of the system with which he interacts.</a:t>
            </a:r>
          </a:p>
          <a:p>
            <a:r>
              <a:rPr lang="en-US" sz="2000">
                <a:solidFill>
                  <a:schemeClr val="tx1"/>
                </a:solidFill>
              </a:rPr>
              <a:t>These individual views are referred to as </a:t>
            </a:r>
            <a:r>
              <a:rPr lang="en-US" sz="2000" i="1">
                <a:solidFill>
                  <a:schemeClr val="tx1"/>
                </a:solidFill>
              </a:rPr>
              <a:t>subschema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2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39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64736"/>
          </a:xfrm>
        </p:spPr>
        <p:txBody>
          <a:bodyPr>
            <a:normAutofit/>
          </a:bodyPr>
          <a:lstStyle/>
          <a:p>
            <a:r>
              <a:rPr lang="en-US" sz="2800" dirty="0"/>
              <a:t>Database systems were developed to address the problems associated with the proliferation of master files.</a:t>
            </a:r>
          </a:p>
          <a:p>
            <a:pPr lvl="1"/>
            <a:r>
              <a:rPr lang="en-US" sz="2400" dirty="0"/>
              <a:t>For years, each time a new information need arose, companies created new files and programs.</a:t>
            </a:r>
          </a:p>
          <a:p>
            <a:pPr lvl="1"/>
            <a:r>
              <a:rPr lang="en-US" sz="2400" dirty="0"/>
              <a:t>The result: a significant increase in the number of master files.</a:t>
            </a:r>
          </a:p>
          <a:p>
            <a:pPr marL="109728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109728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1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2286000"/>
            <a:ext cx="6445494" cy="4419600"/>
            <a:chOff x="228600" y="544513"/>
            <a:chExt cx="8763000" cy="6008687"/>
          </a:xfrm>
        </p:grpSpPr>
        <p:sp>
          <p:nvSpPr>
            <p:cNvPr id="1598504" name="Cloud"/>
            <p:cNvSpPr>
              <a:spLocks noChangeAspect="1" noEditPoints="1" noChangeArrowheads="1"/>
            </p:cNvSpPr>
            <p:nvPr/>
          </p:nvSpPr>
          <p:spPr bwMode="auto">
            <a:xfrm>
              <a:off x="939800" y="2319338"/>
              <a:ext cx="6959600" cy="25749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pic>
          <p:nvPicPr>
            <p:cNvPr id="1598479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83250"/>
              <a:ext cx="8763000" cy="869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98505" name="Group 41"/>
            <p:cNvGrpSpPr>
              <a:grpSpLocks/>
            </p:cNvGrpSpPr>
            <p:nvPr/>
          </p:nvGrpSpPr>
          <p:grpSpPr bwMode="auto">
            <a:xfrm>
              <a:off x="2019300" y="2794000"/>
              <a:ext cx="5029200" cy="1905000"/>
              <a:chOff x="1296" y="1680"/>
              <a:chExt cx="3168" cy="1200"/>
            </a:xfrm>
          </p:grpSpPr>
          <p:sp>
            <p:nvSpPr>
              <p:cNvPr id="1598475" name="Rectangle 11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Enroll</a:t>
                </a:r>
              </a:p>
            </p:txBody>
          </p:sp>
          <p:sp>
            <p:nvSpPr>
              <p:cNvPr id="1598476" name="Rectangle 12"/>
              <p:cNvSpPr>
                <a:spLocks noChangeArrowheads="1"/>
              </p:cNvSpPr>
              <p:nvPr/>
            </p:nvSpPr>
            <p:spPr bwMode="auto">
              <a:xfrm>
                <a:off x="2496" y="2448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Cash</a:t>
                </a:r>
              </a:p>
              <a:p>
                <a:pPr algn="ctr"/>
                <a:r>
                  <a:rPr lang="en-US" sz="1400"/>
                  <a:t>Receipt</a:t>
                </a:r>
              </a:p>
            </p:txBody>
          </p:sp>
          <p:sp>
            <p:nvSpPr>
              <p:cNvPr id="1598477" name="Rectangle 13"/>
              <p:cNvSpPr>
                <a:spLocks noChangeArrowheads="1"/>
              </p:cNvSpPr>
              <p:nvPr/>
            </p:nvSpPr>
            <p:spPr bwMode="auto">
              <a:xfrm>
                <a:off x="1296" y="1680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Classes</a:t>
                </a:r>
              </a:p>
            </p:txBody>
          </p:sp>
          <p:sp>
            <p:nvSpPr>
              <p:cNvPr id="1598478" name="Rectangle 14"/>
              <p:cNvSpPr>
                <a:spLocks noChangeArrowheads="1"/>
              </p:cNvSpPr>
              <p:nvPr/>
            </p:nvSpPr>
            <p:spPr bwMode="auto">
              <a:xfrm>
                <a:off x="3696" y="1680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Student</a:t>
                </a:r>
              </a:p>
            </p:txBody>
          </p:sp>
          <p:sp>
            <p:nvSpPr>
              <p:cNvPr id="1598480" name="Line 16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98481" name="Line 17"/>
              <p:cNvSpPr>
                <a:spLocks noChangeShapeType="1"/>
              </p:cNvSpPr>
              <p:nvPr/>
            </p:nvSpPr>
            <p:spPr bwMode="auto">
              <a:xfrm>
                <a:off x="2064" y="192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98482" name="Line 18"/>
              <p:cNvSpPr>
                <a:spLocks noChangeShapeType="1"/>
              </p:cNvSpPr>
              <p:nvPr/>
            </p:nvSpPr>
            <p:spPr bwMode="auto">
              <a:xfrm>
                <a:off x="2880" y="2112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98483" name="AutoShape 19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192" cy="192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98484" name="AutoShape 20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192" cy="192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98485" name="AutoShape 21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92" cy="192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1598486" name="Text Box 22"/>
            <p:cNvSpPr txBox="1">
              <a:spLocks noChangeArrowheads="1"/>
            </p:cNvSpPr>
            <p:nvPr/>
          </p:nvSpPr>
          <p:spPr bwMode="auto">
            <a:xfrm>
              <a:off x="914400" y="1873250"/>
              <a:ext cx="7315200" cy="35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Mapping external-level views to conceptual-level schema</a:t>
              </a:r>
            </a:p>
          </p:txBody>
        </p:sp>
        <p:sp>
          <p:nvSpPr>
            <p:cNvPr id="1598488" name="Line 24"/>
            <p:cNvSpPr>
              <a:spLocks noChangeShapeType="1"/>
            </p:cNvSpPr>
            <p:nvPr/>
          </p:nvSpPr>
          <p:spPr bwMode="auto">
            <a:xfrm flipH="1" flipV="1">
              <a:off x="2590800" y="1600200"/>
              <a:ext cx="5334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89" name="Line 25"/>
            <p:cNvSpPr>
              <a:spLocks noChangeShapeType="1"/>
            </p:cNvSpPr>
            <p:nvPr/>
          </p:nvSpPr>
          <p:spPr bwMode="auto">
            <a:xfrm flipV="1">
              <a:off x="4572000" y="16002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90" name="Line 26"/>
            <p:cNvSpPr>
              <a:spLocks noChangeShapeType="1"/>
            </p:cNvSpPr>
            <p:nvPr/>
          </p:nvSpPr>
          <p:spPr bwMode="auto">
            <a:xfrm flipV="1">
              <a:off x="6629400" y="1600200"/>
              <a:ext cx="6096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91" name="Text Box 27"/>
            <p:cNvSpPr txBox="1">
              <a:spLocks noChangeArrowheads="1"/>
            </p:cNvSpPr>
            <p:nvPr/>
          </p:nvSpPr>
          <p:spPr bwMode="auto">
            <a:xfrm>
              <a:off x="914400" y="5029201"/>
              <a:ext cx="7315200" cy="35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Mapping conceptual-level items to internal-level descriptions</a:t>
              </a:r>
            </a:p>
          </p:txBody>
        </p:sp>
        <p:sp>
          <p:nvSpPr>
            <p:cNvPr id="1598493" name="Line 29"/>
            <p:cNvSpPr>
              <a:spLocks noChangeShapeType="1"/>
            </p:cNvSpPr>
            <p:nvPr/>
          </p:nvSpPr>
          <p:spPr bwMode="auto">
            <a:xfrm>
              <a:off x="4572000" y="5334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1598506" name="Group 42"/>
            <p:cNvGrpSpPr>
              <a:grpSpLocks/>
            </p:cNvGrpSpPr>
            <p:nvPr/>
          </p:nvGrpSpPr>
          <p:grpSpPr bwMode="auto">
            <a:xfrm>
              <a:off x="542925" y="544513"/>
              <a:ext cx="8185150" cy="1054100"/>
              <a:chOff x="342" y="343"/>
              <a:chExt cx="5156" cy="664"/>
            </a:xfrm>
          </p:grpSpPr>
          <p:sp>
            <p:nvSpPr>
              <p:cNvPr id="1598498" name="AutoShape 34"/>
              <p:cNvSpPr>
                <a:spLocks noChangeArrowheads="1"/>
              </p:cNvSpPr>
              <p:nvPr/>
            </p:nvSpPr>
            <p:spPr bwMode="auto">
              <a:xfrm>
                <a:off x="2136" y="354"/>
                <a:ext cx="1471" cy="653"/>
              </a:xfrm>
              <a:prstGeom prst="flowChartDisplay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598496" name="Group 32"/>
              <p:cNvGrpSpPr>
                <a:grpSpLocks/>
              </p:cNvGrpSpPr>
              <p:nvPr/>
            </p:nvGrpSpPr>
            <p:grpSpPr bwMode="auto">
              <a:xfrm>
                <a:off x="342" y="343"/>
                <a:ext cx="1471" cy="653"/>
                <a:chOff x="241" y="1168"/>
                <a:chExt cx="1471" cy="653"/>
              </a:xfrm>
            </p:grpSpPr>
            <p:sp>
              <p:nvSpPr>
                <p:cNvPr id="159849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1" y="1168"/>
                  <a:ext cx="1471" cy="653"/>
                </a:xfrm>
                <a:prstGeom prst="flowChartDisplay">
                  <a:avLst/>
                </a:prstGeom>
                <a:solidFill>
                  <a:srgbClr val="CC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pic>
              <p:nvPicPr>
                <p:cNvPr id="1598470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" y="1225"/>
                  <a:ext cx="1008" cy="528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598502" name="AutoShape 38"/>
              <p:cNvSpPr>
                <a:spLocks noChangeArrowheads="1"/>
              </p:cNvSpPr>
              <p:nvPr/>
            </p:nvSpPr>
            <p:spPr bwMode="auto">
              <a:xfrm>
                <a:off x="4027" y="354"/>
                <a:ext cx="1471" cy="653"/>
              </a:xfrm>
              <a:prstGeom prst="flowChartDisplay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/>
                  <a:t>Smith . . . A</a:t>
                </a:r>
              </a:p>
              <a:p>
                <a:pPr algn="ctr"/>
                <a:r>
                  <a:rPr lang="en-US" sz="1200"/>
                  <a:t>Jones . . . B</a:t>
                </a:r>
              </a:p>
              <a:p>
                <a:pPr algn="ctr"/>
                <a:r>
                  <a:rPr lang="en-US" sz="1200"/>
                  <a:t>Arnold . . .D</a:t>
                </a:r>
              </a:p>
              <a:p>
                <a:pPr algn="ctr"/>
                <a:endParaRPr lang="en-US" sz="1200"/>
              </a:p>
            </p:txBody>
          </p:sp>
        </p:grpSp>
        <p:sp>
          <p:nvSpPr>
            <p:cNvPr id="1598492" name="Line 28"/>
            <p:cNvSpPr>
              <a:spLocks noChangeShapeType="1"/>
            </p:cNvSpPr>
            <p:nvPr/>
          </p:nvSpPr>
          <p:spPr bwMode="auto">
            <a:xfrm flipV="1">
              <a:off x="4572000" y="47244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87" name="Line 23"/>
            <p:cNvSpPr>
              <a:spLocks noChangeShapeType="1"/>
            </p:cNvSpPr>
            <p:nvPr/>
          </p:nvSpPr>
          <p:spPr bwMode="auto">
            <a:xfrm>
              <a:off x="4572000" y="2133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629150" y="644525"/>
              <a:ext cx="153988" cy="422275"/>
            </a:xfrm>
            <a:custGeom>
              <a:avLst/>
              <a:gdLst>
                <a:gd name="T0" fmla="*/ 20 w 20"/>
                <a:gd name="T1" fmla="*/ 3 h 64"/>
                <a:gd name="T2" fmla="*/ 0 w 20"/>
                <a:gd name="T3" fmla="*/ 0 h 64"/>
                <a:gd name="T4" fmla="*/ 0 w 20"/>
                <a:gd name="T5" fmla="*/ 64 h 64"/>
                <a:gd name="T6" fmla="*/ 20 w 20"/>
                <a:gd name="T7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4">
                  <a:moveTo>
                    <a:pt x="20" y="3"/>
                  </a:moveTo>
                  <a:cubicBezTo>
                    <a:pt x="14" y="1"/>
                    <a:pt x="7" y="0"/>
                    <a:pt x="0" y="0"/>
                  </a:cubicBezTo>
                  <a:lnTo>
                    <a:pt x="0" y="64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4629150" y="665163"/>
              <a:ext cx="492125" cy="527050"/>
            </a:xfrm>
            <a:custGeom>
              <a:avLst/>
              <a:gdLst>
                <a:gd name="T0" fmla="*/ 61 w 64"/>
                <a:gd name="T1" fmla="*/ 80 h 80"/>
                <a:gd name="T2" fmla="*/ 64 w 64"/>
                <a:gd name="T3" fmla="*/ 61 h 80"/>
                <a:gd name="T4" fmla="*/ 20 w 64"/>
                <a:gd name="T5" fmla="*/ 0 h 80"/>
                <a:gd name="T6" fmla="*/ 0 w 64"/>
                <a:gd name="T7" fmla="*/ 61 h 80"/>
                <a:gd name="T8" fmla="*/ 61 w 64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61" y="80"/>
                  </a:moveTo>
                  <a:cubicBezTo>
                    <a:pt x="63" y="73"/>
                    <a:pt x="64" y="67"/>
                    <a:pt x="64" y="61"/>
                  </a:cubicBezTo>
                  <a:cubicBezTo>
                    <a:pt x="64" y="33"/>
                    <a:pt x="46" y="9"/>
                    <a:pt x="20" y="0"/>
                  </a:cubicBezTo>
                  <a:lnTo>
                    <a:pt x="0" y="61"/>
                  </a:lnTo>
                  <a:lnTo>
                    <a:pt x="61" y="8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4191000" y="1066800"/>
              <a:ext cx="906463" cy="415925"/>
            </a:xfrm>
            <a:custGeom>
              <a:avLst/>
              <a:gdLst>
                <a:gd name="T0" fmla="*/ 0 w 118"/>
                <a:gd name="T1" fmla="*/ 29 h 63"/>
                <a:gd name="T2" fmla="*/ 57 w 118"/>
                <a:gd name="T3" fmla="*/ 63 h 63"/>
                <a:gd name="T4" fmla="*/ 118 w 118"/>
                <a:gd name="T5" fmla="*/ 19 h 63"/>
                <a:gd name="T6" fmla="*/ 57 w 118"/>
                <a:gd name="T7" fmla="*/ 0 h 63"/>
                <a:gd name="T8" fmla="*/ 0 w 118"/>
                <a:gd name="T9" fmla="*/ 2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3">
                  <a:moveTo>
                    <a:pt x="0" y="29"/>
                  </a:moveTo>
                  <a:cubicBezTo>
                    <a:pt x="11" y="50"/>
                    <a:pt x="33" y="63"/>
                    <a:pt x="57" y="63"/>
                  </a:cubicBezTo>
                  <a:cubicBezTo>
                    <a:pt x="85" y="63"/>
                    <a:pt x="109" y="45"/>
                    <a:pt x="118" y="19"/>
                  </a:cubicBezTo>
                  <a:lnTo>
                    <a:pt x="5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4130675" y="644525"/>
              <a:ext cx="498475" cy="614362"/>
            </a:xfrm>
            <a:custGeom>
              <a:avLst/>
              <a:gdLst>
                <a:gd name="T0" fmla="*/ 64 w 65"/>
                <a:gd name="T1" fmla="*/ 0 h 93"/>
                <a:gd name="T2" fmla="*/ 1 w 65"/>
                <a:gd name="T3" fmla="*/ 63 h 93"/>
                <a:gd name="T4" fmla="*/ 8 w 65"/>
                <a:gd name="T5" fmla="*/ 93 h 93"/>
                <a:gd name="T6" fmla="*/ 65 w 65"/>
                <a:gd name="T7" fmla="*/ 64 h 93"/>
                <a:gd name="T8" fmla="*/ 64 w 6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3">
                  <a:moveTo>
                    <a:pt x="64" y="0"/>
                  </a:moveTo>
                  <a:cubicBezTo>
                    <a:pt x="29" y="0"/>
                    <a:pt x="1" y="28"/>
                    <a:pt x="1" y="63"/>
                  </a:cubicBezTo>
                  <a:cubicBezTo>
                    <a:pt x="0" y="74"/>
                    <a:pt x="3" y="84"/>
                    <a:pt x="8" y="93"/>
                  </a:cubicBezTo>
                  <a:lnTo>
                    <a:pt x="65" y="6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9CC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447800" y="2209800"/>
            <a:ext cx="6553200" cy="1295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Schemas</a:t>
            </a:r>
          </a:p>
        </p:txBody>
      </p:sp>
    </p:spTree>
    <p:extLst>
      <p:ext uri="{BB962C8B-B14F-4D97-AF65-F5344CB8AC3E}">
        <p14:creationId xmlns:p14="http://schemas.microsoft.com/office/powerpoint/2010/main" val="8818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Schemas</a:t>
            </a:r>
          </a:p>
        </p:txBody>
      </p:sp>
      <p:sp>
        <p:nvSpPr>
          <p:cNvPr id="1596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b="1" dirty="0"/>
              <a:t>Schemas </a:t>
            </a:r>
            <a:r>
              <a:rPr lang="en-US" dirty="0"/>
              <a:t>is a description of the data elements in a database, the relationships among them, and the logical model used to organize and describe the data. </a:t>
            </a:r>
          </a:p>
          <a:p>
            <a:r>
              <a:rPr lang="en-US" dirty="0"/>
              <a:t>There are three levels of schema.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Conceptual </a:t>
            </a:r>
            <a:r>
              <a:rPr lang="en-US" dirty="0" smtClean="0">
                <a:solidFill>
                  <a:schemeClr val="tx1"/>
                </a:solidFill>
              </a:rPr>
              <a:t>level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External level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b="1" dirty="0" smtClean="0">
                <a:solidFill>
                  <a:srgbClr val="CC0000"/>
                </a:solidFill>
              </a:rPr>
              <a:t>Internal </a:t>
            </a:r>
            <a:r>
              <a:rPr lang="en-US" b="1" dirty="0">
                <a:solidFill>
                  <a:srgbClr val="CC0000"/>
                </a:solidFill>
              </a:rPr>
              <a:t>level</a:t>
            </a:r>
          </a:p>
        </p:txBody>
      </p:sp>
      <p:sp>
        <p:nvSpPr>
          <p:cNvPr id="1596420" name="Rectangle 4"/>
          <p:cNvSpPr>
            <a:spLocks noChangeArrowheads="1"/>
          </p:cNvSpPr>
          <p:nvPr/>
        </p:nvSpPr>
        <p:spPr bwMode="auto">
          <a:xfrm>
            <a:off x="3505200" y="4038600"/>
            <a:ext cx="5334000" cy="2667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A low-level view of the database.</a:t>
            </a:r>
          </a:p>
          <a:p>
            <a:r>
              <a:rPr lang="en-US" sz="2000">
                <a:solidFill>
                  <a:schemeClr val="tx1"/>
                </a:solidFill>
              </a:rPr>
              <a:t>It describes how the data are actually stored and accessed including: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Record layouts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Definitions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Addresses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Indexes</a:t>
            </a:r>
          </a:p>
          <a:p>
            <a:pPr>
              <a:buFont typeface="Wingdings" panose="05000000000000000000" pitchFamily="2" charset="2"/>
              <a:buChar char=""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642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2286000"/>
            <a:ext cx="6445494" cy="4419600"/>
            <a:chOff x="228600" y="544513"/>
            <a:chExt cx="8763000" cy="6008687"/>
          </a:xfrm>
        </p:grpSpPr>
        <p:sp>
          <p:nvSpPr>
            <p:cNvPr id="1598504" name="Cloud"/>
            <p:cNvSpPr>
              <a:spLocks noChangeAspect="1" noEditPoints="1" noChangeArrowheads="1"/>
            </p:cNvSpPr>
            <p:nvPr/>
          </p:nvSpPr>
          <p:spPr bwMode="auto">
            <a:xfrm>
              <a:off x="939800" y="2319338"/>
              <a:ext cx="6959600" cy="25749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pic>
          <p:nvPicPr>
            <p:cNvPr id="1598479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83250"/>
              <a:ext cx="8763000" cy="869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98505" name="Group 41"/>
            <p:cNvGrpSpPr>
              <a:grpSpLocks/>
            </p:cNvGrpSpPr>
            <p:nvPr/>
          </p:nvGrpSpPr>
          <p:grpSpPr bwMode="auto">
            <a:xfrm>
              <a:off x="2019300" y="2794000"/>
              <a:ext cx="5029200" cy="1905000"/>
              <a:chOff x="1296" y="1680"/>
              <a:chExt cx="3168" cy="1200"/>
            </a:xfrm>
          </p:grpSpPr>
          <p:sp>
            <p:nvSpPr>
              <p:cNvPr id="1598475" name="Rectangle 11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Enroll</a:t>
                </a:r>
              </a:p>
            </p:txBody>
          </p:sp>
          <p:sp>
            <p:nvSpPr>
              <p:cNvPr id="1598476" name="Rectangle 12"/>
              <p:cNvSpPr>
                <a:spLocks noChangeArrowheads="1"/>
              </p:cNvSpPr>
              <p:nvPr/>
            </p:nvSpPr>
            <p:spPr bwMode="auto">
              <a:xfrm>
                <a:off x="2496" y="2448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Cash</a:t>
                </a:r>
              </a:p>
              <a:p>
                <a:pPr algn="ctr"/>
                <a:r>
                  <a:rPr lang="en-US" sz="1400"/>
                  <a:t>Receipt</a:t>
                </a:r>
              </a:p>
            </p:txBody>
          </p:sp>
          <p:sp>
            <p:nvSpPr>
              <p:cNvPr id="1598477" name="Rectangle 13"/>
              <p:cNvSpPr>
                <a:spLocks noChangeArrowheads="1"/>
              </p:cNvSpPr>
              <p:nvPr/>
            </p:nvSpPr>
            <p:spPr bwMode="auto">
              <a:xfrm>
                <a:off x="1296" y="1680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Classes</a:t>
                </a:r>
              </a:p>
            </p:txBody>
          </p:sp>
          <p:sp>
            <p:nvSpPr>
              <p:cNvPr id="1598478" name="Rectangle 14"/>
              <p:cNvSpPr>
                <a:spLocks noChangeArrowheads="1"/>
              </p:cNvSpPr>
              <p:nvPr/>
            </p:nvSpPr>
            <p:spPr bwMode="auto">
              <a:xfrm>
                <a:off x="3696" y="1680"/>
                <a:ext cx="768" cy="43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/>
                  <a:t>Student</a:t>
                </a:r>
              </a:p>
            </p:txBody>
          </p:sp>
          <p:sp>
            <p:nvSpPr>
              <p:cNvPr id="1598480" name="Line 16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98481" name="Line 17"/>
              <p:cNvSpPr>
                <a:spLocks noChangeShapeType="1"/>
              </p:cNvSpPr>
              <p:nvPr/>
            </p:nvSpPr>
            <p:spPr bwMode="auto">
              <a:xfrm>
                <a:off x="2064" y="192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98482" name="Line 18"/>
              <p:cNvSpPr>
                <a:spLocks noChangeShapeType="1"/>
              </p:cNvSpPr>
              <p:nvPr/>
            </p:nvSpPr>
            <p:spPr bwMode="auto">
              <a:xfrm>
                <a:off x="2880" y="2112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98483" name="AutoShape 19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192" cy="192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98484" name="AutoShape 20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192" cy="192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98485" name="AutoShape 21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92" cy="192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1598486" name="Text Box 22"/>
            <p:cNvSpPr txBox="1">
              <a:spLocks noChangeArrowheads="1"/>
            </p:cNvSpPr>
            <p:nvPr/>
          </p:nvSpPr>
          <p:spPr bwMode="auto">
            <a:xfrm>
              <a:off x="914400" y="1873250"/>
              <a:ext cx="7315200" cy="35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Mapping external-level views to conceptual-level schema</a:t>
              </a:r>
            </a:p>
          </p:txBody>
        </p:sp>
        <p:sp>
          <p:nvSpPr>
            <p:cNvPr id="1598488" name="Line 24"/>
            <p:cNvSpPr>
              <a:spLocks noChangeShapeType="1"/>
            </p:cNvSpPr>
            <p:nvPr/>
          </p:nvSpPr>
          <p:spPr bwMode="auto">
            <a:xfrm flipH="1" flipV="1">
              <a:off x="2590800" y="1600200"/>
              <a:ext cx="5334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89" name="Line 25"/>
            <p:cNvSpPr>
              <a:spLocks noChangeShapeType="1"/>
            </p:cNvSpPr>
            <p:nvPr/>
          </p:nvSpPr>
          <p:spPr bwMode="auto">
            <a:xfrm flipV="1">
              <a:off x="4572000" y="16002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90" name="Line 26"/>
            <p:cNvSpPr>
              <a:spLocks noChangeShapeType="1"/>
            </p:cNvSpPr>
            <p:nvPr/>
          </p:nvSpPr>
          <p:spPr bwMode="auto">
            <a:xfrm flipV="1">
              <a:off x="6629400" y="1600200"/>
              <a:ext cx="6096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91" name="Text Box 27"/>
            <p:cNvSpPr txBox="1">
              <a:spLocks noChangeArrowheads="1"/>
            </p:cNvSpPr>
            <p:nvPr/>
          </p:nvSpPr>
          <p:spPr bwMode="auto">
            <a:xfrm>
              <a:off x="914400" y="5029201"/>
              <a:ext cx="7315200" cy="35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Mapping conceptual-level items to internal-level descriptions</a:t>
              </a:r>
            </a:p>
          </p:txBody>
        </p:sp>
        <p:sp>
          <p:nvSpPr>
            <p:cNvPr id="1598493" name="Line 29"/>
            <p:cNvSpPr>
              <a:spLocks noChangeShapeType="1"/>
            </p:cNvSpPr>
            <p:nvPr/>
          </p:nvSpPr>
          <p:spPr bwMode="auto">
            <a:xfrm>
              <a:off x="4572000" y="5334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grpSp>
          <p:nvGrpSpPr>
            <p:cNvPr id="1598506" name="Group 42"/>
            <p:cNvGrpSpPr>
              <a:grpSpLocks/>
            </p:cNvGrpSpPr>
            <p:nvPr/>
          </p:nvGrpSpPr>
          <p:grpSpPr bwMode="auto">
            <a:xfrm>
              <a:off x="542925" y="544513"/>
              <a:ext cx="8185150" cy="1054100"/>
              <a:chOff x="342" y="343"/>
              <a:chExt cx="5156" cy="664"/>
            </a:xfrm>
          </p:grpSpPr>
          <p:sp>
            <p:nvSpPr>
              <p:cNvPr id="1598498" name="AutoShape 34"/>
              <p:cNvSpPr>
                <a:spLocks noChangeArrowheads="1"/>
              </p:cNvSpPr>
              <p:nvPr/>
            </p:nvSpPr>
            <p:spPr bwMode="auto">
              <a:xfrm>
                <a:off x="2136" y="354"/>
                <a:ext cx="1471" cy="653"/>
              </a:xfrm>
              <a:prstGeom prst="flowChartDisplay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598496" name="Group 32"/>
              <p:cNvGrpSpPr>
                <a:grpSpLocks/>
              </p:cNvGrpSpPr>
              <p:nvPr/>
            </p:nvGrpSpPr>
            <p:grpSpPr bwMode="auto">
              <a:xfrm>
                <a:off x="342" y="343"/>
                <a:ext cx="1471" cy="653"/>
                <a:chOff x="241" y="1168"/>
                <a:chExt cx="1471" cy="653"/>
              </a:xfrm>
            </p:grpSpPr>
            <p:sp>
              <p:nvSpPr>
                <p:cNvPr id="159849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1" y="1168"/>
                  <a:ext cx="1471" cy="653"/>
                </a:xfrm>
                <a:prstGeom prst="flowChartDisplay">
                  <a:avLst/>
                </a:prstGeom>
                <a:solidFill>
                  <a:srgbClr val="CC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pic>
              <p:nvPicPr>
                <p:cNvPr id="1598470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" y="1225"/>
                  <a:ext cx="1008" cy="528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598502" name="AutoShape 38"/>
              <p:cNvSpPr>
                <a:spLocks noChangeArrowheads="1"/>
              </p:cNvSpPr>
              <p:nvPr/>
            </p:nvSpPr>
            <p:spPr bwMode="auto">
              <a:xfrm>
                <a:off x="4027" y="354"/>
                <a:ext cx="1471" cy="653"/>
              </a:xfrm>
              <a:prstGeom prst="flowChartDisplay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/>
                  <a:t>Smith . . . A</a:t>
                </a:r>
              </a:p>
              <a:p>
                <a:pPr algn="ctr"/>
                <a:r>
                  <a:rPr lang="en-US" sz="1200"/>
                  <a:t>Jones . . . B</a:t>
                </a:r>
              </a:p>
              <a:p>
                <a:pPr algn="ctr"/>
                <a:r>
                  <a:rPr lang="en-US" sz="1200"/>
                  <a:t>Arnold . . .D</a:t>
                </a:r>
              </a:p>
              <a:p>
                <a:pPr algn="ctr"/>
                <a:endParaRPr lang="en-US" sz="1200"/>
              </a:p>
            </p:txBody>
          </p:sp>
        </p:grpSp>
        <p:sp>
          <p:nvSpPr>
            <p:cNvPr id="1598492" name="Line 28"/>
            <p:cNvSpPr>
              <a:spLocks noChangeShapeType="1"/>
            </p:cNvSpPr>
            <p:nvPr/>
          </p:nvSpPr>
          <p:spPr bwMode="auto">
            <a:xfrm flipV="1">
              <a:off x="4572000" y="47244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98487" name="Line 23"/>
            <p:cNvSpPr>
              <a:spLocks noChangeShapeType="1"/>
            </p:cNvSpPr>
            <p:nvPr/>
          </p:nvSpPr>
          <p:spPr bwMode="auto">
            <a:xfrm>
              <a:off x="4572000" y="2133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629150" y="644525"/>
              <a:ext cx="153988" cy="422275"/>
            </a:xfrm>
            <a:custGeom>
              <a:avLst/>
              <a:gdLst>
                <a:gd name="T0" fmla="*/ 20 w 20"/>
                <a:gd name="T1" fmla="*/ 3 h 64"/>
                <a:gd name="T2" fmla="*/ 0 w 20"/>
                <a:gd name="T3" fmla="*/ 0 h 64"/>
                <a:gd name="T4" fmla="*/ 0 w 20"/>
                <a:gd name="T5" fmla="*/ 64 h 64"/>
                <a:gd name="T6" fmla="*/ 20 w 20"/>
                <a:gd name="T7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4">
                  <a:moveTo>
                    <a:pt x="20" y="3"/>
                  </a:moveTo>
                  <a:cubicBezTo>
                    <a:pt x="14" y="1"/>
                    <a:pt x="7" y="0"/>
                    <a:pt x="0" y="0"/>
                  </a:cubicBezTo>
                  <a:lnTo>
                    <a:pt x="0" y="64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4629150" y="665163"/>
              <a:ext cx="492125" cy="527050"/>
            </a:xfrm>
            <a:custGeom>
              <a:avLst/>
              <a:gdLst>
                <a:gd name="T0" fmla="*/ 61 w 64"/>
                <a:gd name="T1" fmla="*/ 80 h 80"/>
                <a:gd name="T2" fmla="*/ 64 w 64"/>
                <a:gd name="T3" fmla="*/ 61 h 80"/>
                <a:gd name="T4" fmla="*/ 20 w 64"/>
                <a:gd name="T5" fmla="*/ 0 h 80"/>
                <a:gd name="T6" fmla="*/ 0 w 64"/>
                <a:gd name="T7" fmla="*/ 61 h 80"/>
                <a:gd name="T8" fmla="*/ 61 w 64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61" y="80"/>
                  </a:moveTo>
                  <a:cubicBezTo>
                    <a:pt x="63" y="73"/>
                    <a:pt x="64" y="67"/>
                    <a:pt x="64" y="61"/>
                  </a:cubicBezTo>
                  <a:cubicBezTo>
                    <a:pt x="64" y="33"/>
                    <a:pt x="46" y="9"/>
                    <a:pt x="20" y="0"/>
                  </a:cubicBezTo>
                  <a:lnTo>
                    <a:pt x="0" y="61"/>
                  </a:lnTo>
                  <a:lnTo>
                    <a:pt x="61" y="8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4191000" y="1066800"/>
              <a:ext cx="906463" cy="415925"/>
            </a:xfrm>
            <a:custGeom>
              <a:avLst/>
              <a:gdLst>
                <a:gd name="T0" fmla="*/ 0 w 118"/>
                <a:gd name="T1" fmla="*/ 29 h 63"/>
                <a:gd name="T2" fmla="*/ 57 w 118"/>
                <a:gd name="T3" fmla="*/ 63 h 63"/>
                <a:gd name="T4" fmla="*/ 118 w 118"/>
                <a:gd name="T5" fmla="*/ 19 h 63"/>
                <a:gd name="T6" fmla="*/ 57 w 118"/>
                <a:gd name="T7" fmla="*/ 0 h 63"/>
                <a:gd name="T8" fmla="*/ 0 w 118"/>
                <a:gd name="T9" fmla="*/ 2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3">
                  <a:moveTo>
                    <a:pt x="0" y="29"/>
                  </a:moveTo>
                  <a:cubicBezTo>
                    <a:pt x="11" y="50"/>
                    <a:pt x="33" y="63"/>
                    <a:pt x="57" y="63"/>
                  </a:cubicBezTo>
                  <a:cubicBezTo>
                    <a:pt x="85" y="63"/>
                    <a:pt x="109" y="45"/>
                    <a:pt x="118" y="19"/>
                  </a:cubicBezTo>
                  <a:lnTo>
                    <a:pt x="5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4130675" y="644525"/>
              <a:ext cx="498475" cy="614362"/>
            </a:xfrm>
            <a:custGeom>
              <a:avLst/>
              <a:gdLst>
                <a:gd name="T0" fmla="*/ 64 w 65"/>
                <a:gd name="T1" fmla="*/ 0 h 93"/>
                <a:gd name="T2" fmla="*/ 1 w 65"/>
                <a:gd name="T3" fmla="*/ 63 h 93"/>
                <a:gd name="T4" fmla="*/ 8 w 65"/>
                <a:gd name="T5" fmla="*/ 93 h 93"/>
                <a:gd name="T6" fmla="*/ 65 w 65"/>
                <a:gd name="T7" fmla="*/ 64 h 93"/>
                <a:gd name="T8" fmla="*/ 64 w 6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3">
                  <a:moveTo>
                    <a:pt x="64" y="0"/>
                  </a:moveTo>
                  <a:cubicBezTo>
                    <a:pt x="29" y="0"/>
                    <a:pt x="1" y="28"/>
                    <a:pt x="1" y="63"/>
                  </a:cubicBezTo>
                  <a:cubicBezTo>
                    <a:pt x="0" y="74"/>
                    <a:pt x="3" y="84"/>
                    <a:pt x="8" y="93"/>
                  </a:cubicBezTo>
                  <a:lnTo>
                    <a:pt x="65" y="6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9CC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990600" y="5943600"/>
            <a:ext cx="7086600" cy="838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Schemas</a:t>
            </a:r>
          </a:p>
        </p:txBody>
      </p:sp>
    </p:spTree>
    <p:extLst>
      <p:ext uri="{BB962C8B-B14F-4D97-AF65-F5344CB8AC3E}">
        <p14:creationId xmlns:p14="http://schemas.microsoft.com/office/powerpoint/2010/main" val="38968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Database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67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design a database, you need to have a conceptual view of the entire database. The conceptual view illustrates the different files and relationships between the files.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data dictionary </a:t>
            </a:r>
            <a:r>
              <a:rPr lang="en-US" dirty="0" smtClean="0"/>
              <a:t>is a “blueprint” of the structure of the database and includes data elements, field types, programs that use the data element, outputs, and so on.</a:t>
            </a:r>
          </a:p>
          <a:p>
            <a:endParaRPr lang="en-US" dirty="0"/>
          </a:p>
          <a:p>
            <a:r>
              <a:rPr lang="en-US" dirty="0"/>
              <a:t>Accountants should participate in the development of the data dictionary because they have a good understanding of the data elements in a business organization, as well as where those elements originate and how they are used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Database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/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" y="2057400"/>
            <a:ext cx="9119616" cy="3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DBMS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44112"/>
          </a:xfrm>
        </p:spPr>
        <p:txBody>
          <a:bodyPr>
            <a:normAutofit/>
          </a:bodyPr>
          <a:lstStyle/>
          <a:p>
            <a:r>
              <a:rPr lang="en-US" dirty="0"/>
              <a:t>Data Definition Language (DDL)</a:t>
            </a:r>
          </a:p>
          <a:p>
            <a:pPr lvl="1"/>
            <a:r>
              <a:rPr lang="en-US" dirty="0"/>
              <a:t>Builds the data dictionary</a:t>
            </a:r>
          </a:p>
          <a:p>
            <a:pPr lvl="1"/>
            <a:r>
              <a:rPr lang="en-US" dirty="0"/>
              <a:t>Creates the database</a:t>
            </a:r>
          </a:p>
          <a:p>
            <a:pPr lvl="1"/>
            <a:r>
              <a:rPr lang="en-US" dirty="0"/>
              <a:t>Describes </a:t>
            </a:r>
            <a:r>
              <a:rPr lang="en-US" dirty="0" smtClean="0"/>
              <a:t>logical views for each user</a:t>
            </a:r>
            <a:endParaRPr lang="en-US" dirty="0"/>
          </a:p>
          <a:p>
            <a:pPr lvl="1"/>
            <a:r>
              <a:rPr lang="en-US" dirty="0"/>
              <a:t>Specifies record or field security constraints</a:t>
            </a:r>
          </a:p>
          <a:p>
            <a:r>
              <a:rPr lang="en-US" dirty="0"/>
              <a:t>Data Manipulation Language (DML)</a:t>
            </a:r>
          </a:p>
          <a:p>
            <a:pPr lvl="1"/>
            <a:r>
              <a:rPr lang="en-US" dirty="0"/>
              <a:t>Changes the content in the database</a:t>
            </a:r>
          </a:p>
          <a:p>
            <a:pPr lvl="2"/>
            <a:r>
              <a:rPr lang="en-US" dirty="0" smtClean="0"/>
              <a:t>Creates, updates</a:t>
            </a:r>
            <a:r>
              <a:rPr lang="en-US" dirty="0"/>
              <a:t>, insertions, and deletions</a:t>
            </a:r>
          </a:p>
          <a:p>
            <a:r>
              <a:rPr lang="en-US" dirty="0"/>
              <a:t>Data Query Language (DQL)</a:t>
            </a:r>
          </a:p>
          <a:p>
            <a:pPr lvl="1"/>
            <a:r>
              <a:rPr lang="en-US" dirty="0"/>
              <a:t>Enables </a:t>
            </a:r>
            <a:r>
              <a:rPr lang="en-US" dirty="0" smtClean="0"/>
              <a:t>users to retrieve, sort, and display specific data </a:t>
            </a:r>
            <a:r>
              <a:rPr lang="en-US" dirty="0"/>
              <a:t>from the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DBMS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6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Report Writer</a:t>
            </a:r>
          </a:p>
          <a:p>
            <a:pPr lvl="1"/>
            <a:r>
              <a:rPr lang="en-US" sz="2400" dirty="0"/>
              <a:t>Many DBMS packages also include a </a:t>
            </a:r>
            <a:r>
              <a:rPr lang="en-US" sz="2400" b="1" i="1" dirty="0" smtClean="0">
                <a:solidFill>
                  <a:srgbClr val="CC0000"/>
                </a:solidFill>
              </a:rPr>
              <a:t>Report Writer, </a:t>
            </a:r>
            <a:r>
              <a:rPr lang="en-US" sz="2400" dirty="0" smtClean="0"/>
              <a:t>a </a:t>
            </a:r>
            <a:r>
              <a:rPr lang="en-US" sz="2400" dirty="0"/>
              <a:t>language that simplifies the creation of reports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Users </a:t>
            </a:r>
            <a:r>
              <a:rPr lang="en-US" sz="2400" dirty="0"/>
              <a:t>typically specify:</a:t>
            </a:r>
          </a:p>
          <a:p>
            <a:pPr lvl="2"/>
            <a:r>
              <a:rPr lang="en-US" sz="2000" dirty="0"/>
              <a:t>What elements they want printed</a:t>
            </a:r>
          </a:p>
          <a:p>
            <a:pPr lvl="2"/>
            <a:r>
              <a:rPr lang="en-US" sz="2000" dirty="0"/>
              <a:t>How the report should be formatted</a:t>
            </a:r>
          </a:p>
          <a:p>
            <a:pPr lvl="1"/>
            <a:r>
              <a:rPr lang="en-US" sz="2400" dirty="0"/>
              <a:t>The report writer then:</a:t>
            </a:r>
          </a:p>
          <a:p>
            <a:pPr lvl="2"/>
            <a:r>
              <a:rPr lang="en-US" sz="2000" dirty="0"/>
              <a:t>Searches the database</a:t>
            </a:r>
          </a:p>
          <a:p>
            <a:pPr lvl="2"/>
            <a:r>
              <a:rPr lang="en-US" sz="2000" dirty="0"/>
              <a:t>Extracts specified data</a:t>
            </a:r>
          </a:p>
          <a:p>
            <a:pPr lvl="2"/>
            <a:r>
              <a:rPr lang="en-US" sz="2000" dirty="0"/>
              <a:t>Prints them out according to specified format</a:t>
            </a:r>
          </a:p>
        </p:txBody>
      </p:sp>
    </p:spTree>
    <p:extLst>
      <p:ext uri="{BB962C8B-B14F-4D97-AF65-F5344CB8AC3E}">
        <p14:creationId xmlns:p14="http://schemas.microsoft.com/office/powerpoint/2010/main" val="41607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Relational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6512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Relational </a:t>
            </a:r>
            <a:r>
              <a:rPr lang="en-US" sz="2000" b="1" i="1" dirty="0"/>
              <a:t>data model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2000" dirty="0" smtClean="0"/>
              <a:t>Represents the conceptual and external schema as if that “data view” were truly stored in one table.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Although the conceptual view appears to the user that this information is in one big table, it really is a set of tables that relate to one another.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83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Conceptual View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187876"/>
              </p:ext>
            </p:extLst>
          </p:nvPr>
        </p:nvGraphicFramePr>
        <p:xfrm>
          <a:off x="685800" y="2819400"/>
          <a:ext cx="8001000" cy="2743200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2889073"/>
                <a:gridCol w="2555966"/>
                <a:gridCol w="2555961"/>
              </a:tblGrid>
              <a:tr h="709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Customer Name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Sales Invoice #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Invoice Total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2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D. Ainge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101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$1,447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2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G. Kite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102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$4,394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2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D. Ainge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103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$    898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2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G.</a:t>
                      </a:r>
                      <a:r>
                        <a:rPr lang="en-US" sz="1800" baseline="0" dirty="0" smtClean="0"/>
                        <a:t> Kite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104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$    789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63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F. Roberts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105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$3,994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2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Relational Data Tables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812272" cy="171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312749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2743200" cy="163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376738" cy="112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Elbow Connector 12"/>
          <p:cNvCxnSpPr>
            <a:endCxn id="16" idx="1"/>
          </p:cNvCxnSpPr>
          <p:nvPr/>
        </p:nvCxnSpPr>
        <p:spPr>
          <a:xfrm rot="5400000">
            <a:off x="552450" y="3714750"/>
            <a:ext cx="1790700" cy="1588"/>
          </a:xfrm>
          <a:prstGeom prst="bentConnector4">
            <a:avLst>
              <a:gd name="adj1" fmla="val 1151"/>
              <a:gd name="adj2" fmla="val 5650190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>
            <a:off x="1447800" y="4419600"/>
            <a:ext cx="152400" cy="3810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lbow Connector 27"/>
          <p:cNvCxnSpPr/>
          <p:nvPr/>
        </p:nvCxnSpPr>
        <p:spPr>
          <a:xfrm>
            <a:off x="2819400" y="4572000"/>
            <a:ext cx="3048000" cy="7620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2895600" y="4724400"/>
            <a:ext cx="2971800" cy="1219200"/>
          </a:xfrm>
          <a:prstGeom prst="bentConnector3">
            <a:avLst>
              <a:gd name="adj1" fmla="val 568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4114800" y="2819400"/>
            <a:ext cx="990600" cy="158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File Approach </a:t>
            </a:r>
            <a:r>
              <a:rPr lang="en-US" dirty="0" err="1" smtClean="0"/>
              <a:t>vs</a:t>
            </a:r>
            <a:r>
              <a:rPr lang="en-US" dirty="0" smtClean="0"/>
              <a:t> Database </a:t>
            </a:r>
            <a:br>
              <a:rPr lang="en-US" dirty="0" smtClean="0"/>
            </a:br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54" b="8776"/>
          <a:stretch/>
        </p:blipFill>
        <p:spPr>
          <a:xfrm>
            <a:off x="838200" y="2209800"/>
            <a:ext cx="2531843" cy="4025494"/>
          </a:xfrm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114262" y="2362200"/>
            <a:ext cx="4623985" cy="3873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FFFF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FFFF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FFFF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FFFF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FFFF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This proliferation of master files created problems: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Often the same information was stored in multiple master files.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Made it more difficult to effectively integrate data and obtain an organization-wide view of the data.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Also, the same information may not have been consistent between files.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If a student changed his phone number, it may have been updated in one master file but not another.</a:t>
            </a:r>
          </a:p>
        </p:txBody>
      </p:sp>
    </p:spTree>
    <p:extLst>
      <p:ext uri="{BB962C8B-B14F-4D97-AF65-F5344CB8AC3E}">
        <p14:creationId xmlns:p14="http://schemas.microsoft.com/office/powerpoint/2010/main" val="21935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Designing a Relational </a:t>
            </a:r>
            <a:r>
              <a:rPr lang="en-US" dirty="0" smtClean="0"/>
              <a:t>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/>
          <a:lstStyle/>
          <a:p>
            <a:r>
              <a:rPr lang="en-US" dirty="0"/>
              <a:t>Data stored in one large table can be redundant and inefficient causing the following problems:</a:t>
            </a:r>
          </a:p>
          <a:p>
            <a:pPr lvl="1"/>
            <a:r>
              <a:rPr lang="en-US" dirty="0"/>
              <a:t>Update anomaly</a:t>
            </a:r>
          </a:p>
          <a:p>
            <a:pPr lvl="1"/>
            <a:r>
              <a:rPr lang="en-US" dirty="0"/>
              <a:t>Insert anomaly</a:t>
            </a:r>
          </a:p>
          <a:p>
            <a:pPr lvl="1"/>
            <a:r>
              <a:rPr lang="en-US" dirty="0"/>
              <a:t>Delete anomaly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7200"/>
            <a:ext cx="8701087" cy="2463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0"/>
            <a:ext cx="741271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Basic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145536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3600" dirty="0"/>
              <a:t>Every column in a row must be single valued.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 other words, every cell can have one and only one value.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 the student table, you couldn’t have an attribute named “Phone Number” if a student could have multiple phone numbers.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There might be an attribute named “local phone number” and an attribute named “permanent phone number.”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You could not have an attribute named “Class” in the student table, because a student could take multiple classes.</a:t>
            </a:r>
          </a:p>
        </p:txBody>
      </p:sp>
    </p:spTree>
    <p:extLst>
      <p:ext uri="{BB962C8B-B14F-4D97-AF65-F5344CB8AC3E}">
        <p14:creationId xmlns:p14="http://schemas.microsoft.com/office/powerpoint/2010/main" val="4315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Basic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145536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The primary key cannot be null.</a:t>
            </a:r>
          </a:p>
          <a:p>
            <a:pPr lvl="2"/>
            <a:r>
              <a:rPr lang="en-US" dirty="0"/>
              <a:t>The primary key uniquely identifies a specific row in the table, so it cannot be null, and it must be unique for every record.</a:t>
            </a:r>
          </a:p>
          <a:p>
            <a:pPr lvl="2"/>
            <a:r>
              <a:rPr lang="en-US" dirty="0"/>
              <a:t>This rule is referred to as the </a:t>
            </a:r>
            <a:r>
              <a:rPr lang="en-US" b="1" i="1" dirty="0">
                <a:solidFill>
                  <a:srgbClr val="CC0000"/>
                </a:solidFill>
              </a:rPr>
              <a:t>entity integrity rule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foreign key must either be null or correspond to the value of a primary key in another table.</a:t>
            </a:r>
          </a:p>
          <a:p>
            <a:pPr lvl="2"/>
            <a:r>
              <a:rPr lang="en-US" dirty="0"/>
              <a:t>This rule is referred to as the </a:t>
            </a:r>
            <a:r>
              <a:rPr lang="en-US" b="1" i="1" dirty="0">
                <a:solidFill>
                  <a:srgbClr val="CC0000"/>
                </a:solidFill>
              </a:rPr>
              <a:t>referential integrity rule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 rule is necessary because foreign keys are used to link rows in one table to rows in another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non-key attributes in a table should describe a characteristic of the object identified by the primary key.</a:t>
            </a:r>
          </a:p>
          <a:p>
            <a:pPr lvl="2"/>
            <a:r>
              <a:rPr lang="en-US" dirty="0"/>
              <a:t>Could </a:t>
            </a:r>
            <a:r>
              <a:rPr lang="en-US" b="1" i="1" dirty="0"/>
              <a:t>nationality</a:t>
            </a:r>
            <a:r>
              <a:rPr lang="en-US" dirty="0"/>
              <a:t> be a non-key attribute in the student table?</a:t>
            </a:r>
          </a:p>
          <a:p>
            <a:pPr lvl="2"/>
            <a:r>
              <a:rPr lang="en-US" dirty="0"/>
              <a:t>Could </a:t>
            </a:r>
            <a:r>
              <a:rPr lang="en-US" b="1" i="1" dirty="0"/>
              <a:t>advisor’s nationality</a:t>
            </a:r>
            <a:r>
              <a:rPr lang="en-US" dirty="0"/>
              <a:t> be a non-key attribute in the student table?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Basic requirements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4953000"/>
            <a:ext cx="8874810" cy="1717417"/>
            <a:chOff x="228600" y="1353858"/>
            <a:chExt cx="8874810" cy="1717417"/>
          </a:xfrm>
        </p:grpSpPr>
        <p:pic>
          <p:nvPicPr>
            <p:cNvPr id="7" name="Picture 2" descr="Sales   &#10;Sales Invoice Number Date Salesperson Customer Number&#10;101 10/15/2018 J. Buck 151&#10;102 10/15/2018 S. Knight 152&#10;103 10/28/2018 S. Knight 151&#10;104 10/31/2018 J. Buck 152&#10;105 11/14/2018 J. Buck 153&#10;0   0&#10;Customer    &#10;Customer Number Customer Name Street City State&#10;151 D. Ainge 124 Lotus Lane Phoenix AZ&#10;152 G. Kite 40 Quatro Road Mesa AZ&#10;153 F. Roberts 401 Excel Way Chandler A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53858"/>
              <a:ext cx="3812272" cy="1717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Sales   &#10;Sales Invoice Number Date Salesperson Customer Number&#10;101 10/15/2018 J. Buck 151&#10;102 10/15/2018 S. Knight 152&#10;103 10/28/2018 S. Knight 151&#10;104 10/31/2018 J. Buck 152&#10;105 11/14/2018 J. Buck 153&#10;0   0&#10;Customer    &#10;Customer Number Customer Name Street City State&#10;151 D. Ainge 124 Lotus Lane Phoenix AZ&#10;152 G. Kite 40 Quatro Road Mesa AZ&#10;153 F. Roberts 401 Excel Way Chandler AZ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672" y="1712976"/>
              <a:ext cx="4376738" cy="1129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 descr="Sales   &#10;Sales Invoice Number Date Salesperson Customer Number&#10;101 10/15/2018 J. Buck 151&#10;102 10/15/2018 S. Knight 152&#10;103 10/28/2018 S. Knight 151&#10;104 10/31/2018 J. Buck 152&#10;105 11/14/2018 J. Buck 153&#10;0   0&#10;Customer    &#10;Customer Number Customer Name Street City State&#10;151 D. Ainge 124 Lotus Lane Phoenix AZ&#10;152 G. Kite 40 Quatro Road Mesa AZ&#10;153 F. Roberts 401 Excel Way Chandler AZ"/>
            <p:cNvCxnSpPr/>
            <p:nvPr/>
          </p:nvCxnSpPr>
          <p:spPr>
            <a:xfrm>
              <a:off x="4040872" y="2195506"/>
              <a:ext cx="6858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1000" y="2209800"/>
            <a:ext cx="8415338" cy="1905000"/>
            <a:chOff x="304800" y="1600200"/>
            <a:chExt cx="8415338" cy="1905000"/>
          </a:xfrm>
        </p:grpSpPr>
        <p:pic>
          <p:nvPicPr>
            <p:cNvPr id="12" name="Picture 2" descr="Sales   &#10;Sales Invoice Number Date Salesperson Customer Number&#10;101 10/15/2018 J. Buck 151&#10;102 10/15/2018 S. Knight 152&#10;103 10/28/2018 S. Knight 151&#10;104 10/31/2018 J. Buck 152&#10;105 11/14/2018 J. Buck 153&#10;0   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00200"/>
              <a:ext cx="3812272" cy="1717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Customer    &#10;Customer Number Customer Name Street City State&#10;151 D. Ainge 124 Lotus Lane Phoenix AZ&#10;152 G. Kite 40 Quatro Road Mesa AZ&#10;153 F. Roberts 401 Excel Way Chandler AZ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752600"/>
              <a:ext cx="4376738" cy="1129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Elbow Connector 13" descr="Customer    &#10;Customer Number Customer Name Street City State&#10;151 D. Ainge 124 Lotus Lane Phoenix AZ&#10;152 G. Kite 40 Quatro Road Mesa AZ&#10;153 F. Roberts 401 Excel Way Chandler AZ"/>
            <p:cNvCxnSpPr/>
            <p:nvPr/>
          </p:nvCxnSpPr>
          <p:spPr>
            <a:xfrm>
              <a:off x="4038600" y="2209800"/>
              <a:ext cx="990600" cy="158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 descr="Sales   &#10;Sales Invoice Number Date Salesperson Customer Number&#10;101 10/15/2018 J. Buck 151&#10;102 10/15/2018 S. Knight 152&#10;103 10/28/2018 S. Knight 151&#10;104 10/31/2018 J. Buck 152&#10;105 11/14/2018 J. Buck 153&#10;0   0"/>
            <p:cNvSpPr/>
            <p:nvPr/>
          </p:nvSpPr>
          <p:spPr>
            <a:xfrm>
              <a:off x="457200" y="1905000"/>
              <a:ext cx="1295400" cy="304800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Arrow Connector 15" descr="Sales   &#10;Sales Invoice Number Date Salesperson Customer Number&#10;101 10/15/2018 J. Buck 151&#10;102 10/15/2018 S. Knight 152&#10;103 10/28/2018 S. Knight 151&#10;104 10/31/2018 J. Buck 152&#10;105 11/14/2018 J. Buck 153&#10;0   0"/>
            <p:cNvCxnSpPr>
              <a:endCxn id="15" idx="4"/>
            </p:cNvCxnSpPr>
            <p:nvPr/>
          </p:nvCxnSpPr>
          <p:spPr>
            <a:xfrm flipH="1" flipV="1">
              <a:off x="1104900" y="2209800"/>
              <a:ext cx="6477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 descr="Customer    &#10;Customer Number Customer Name Street City State&#10;151 D. Ainge 124 Lotus Lane Phoenix AZ&#10;152 G. Kite 40 Quatro Road Mesa AZ&#10;153 F. Roberts 401 Excel Way Chandler AZ"/>
            <p:cNvSpPr/>
            <p:nvPr/>
          </p:nvSpPr>
          <p:spPr>
            <a:xfrm>
              <a:off x="4495800" y="1981200"/>
              <a:ext cx="838200" cy="15240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 descr="Customer    &#10;Customer Number Customer Name Street City State&#10;151 D. Ainge 124 Lotus Lane Phoenix AZ&#10;152 G. Kite 40 Quatro Road Mesa AZ&#10;153 F. Roberts 401 Excel Way Chandler AZ"/>
            <p:cNvCxnSpPr>
              <a:endCxn id="17" idx="2"/>
            </p:cNvCxnSpPr>
            <p:nvPr/>
          </p:nvCxnSpPr>
          <p:spPr>
            <a:xfrm flipV="1">
              <a:off x="2362200" y="2057400"/>
              <a:ext cx="21336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 descr="Sales   &#10;Sales Invoice Number Date Salesperson Customer Number&#10;101 10/15/2018 J. Buck 151&#10;102 10/15/2018 S. Knight 152&#10;103 10/28/2018 S. Knight 151&#10;104 10/31/2018 J. Buck 152&#10;105 11/14/2018 J. Buck 153&#10;0   0"/>
            <p:cNvSpPr/>
            <p:nvPr/>
          </p:nvSpPr>
          <p:spPr>
            <a:xfrm>
              <a:off x="3200400" y="1828800"/>
              <a:ext cx="838200" cy="304800"/>
            </a:xfrm>
            <a:prstGeom prst="ellipse">
              <a:avLst/>
            </a:prstGeom>
            <a:noFill/>
            <a:ln w="2540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 descr="Sales   &#10;Sales Invoice Number Date Salesperson Customer Number&#10;101 10/15/2018 J. Buck 151&#10;102 10/15/2018 S. Knight 152&#10;103 10/28/2018 S. Knight 151&#10;104 10/31/2018 J. Buck 152&#10;105 11/14/2018 J. Buck 153&#10;0   0"/>
            <p:cNvCxnSpPr>
              <a:endCxn id="19" idx="4"/>
            </p:cNvCxnSpPr>
            <p:nvPr/>
          </p:nvCxnSpPr>
          <p:spPr>
            <a:xfrm flipH="1" flipV="1">
              <a:off x="3619500" y="2133600"/>
              <a:ext cx="800100" cy="1371600"/>
            </a:xfrm>
            <a:prstGeom prst="straightConnector1">
              <a:avLst/>
            </a:prstGeom>
            <a:ln>
              <a:solidFill>
                <a:srgbClr val="0082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2"/>
          <p:cNvSpPr txBox="1">
            <a:spLocks/>
          </p:cNvSpPr>
          <p:nvPr/>
        </p:nvSpPr>
        <p:spPr>
          <a:xfrm>
            <a:off x="1600200" y="3505200"/>
            <a:ext cx="7372352" cy="20543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>
              <a:solidFill>
                <a:srgbClr val="0070C0"/>
              </a:solidFill>
            </a:endParaRPr>
          </a:p>
          <a:p>
            <a:endParaRPr lang="en-US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</a:rPr>
              <a:t>Primary </a:t>
            </a:r>
            <a:r>
              <a:rPr lang="en-US" sz="1200" dirty="0" smtClean="0">
                <a:solidFill>
                  <a:srgbClr val="0070C0"/>
                </a:solidFill>
              </a:rPr>
              <a:t>Keys</a:t>
            </a:r>
            <a:r>
              <a:rPr lang="en-US" sz="1200" b="1" dirty="0">
                <a:solidFill>
                  <a:srgbClr val="0070C0"/>
                </a:solidFill>
              </a:rPr>
              <a:t>	</a:t>
            </a:r>
            <a:r>
              <a:rPr lang="en-US" sz="1200" b="1" dirty="0" smtClean="0">
                <a:solidFill>
                  <a:srgbClr val="0070C0"/>
                </a:solidFill>
              </a:rPr>
              <a:t>				</a:t>
            </a:r>
            <a:r>
              <a:rPr lang="en-US" sz="1200" b="1" dirty="0" smtClean="0">
                <a:solidFill>
                  <a:srgbClr val="00823B"/>
                </a:solidFill>
              </a:rPr>
              <a:t>Foreign Key </a:t>
            </a:r>
            <a:r>
              <a:rPr lang="en-US" sz="1200" dirty="0" smtClean="0"/>
              <a:t>(Customer # is a Foreign key in the Sales table 						because it is a Primary key that uniquely identifies 							Customers in the Customer table). Because of this, the Sales 						table can relate to the Customer table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98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Two Approaches to Database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145536"/>
          </a:xfrm>
        </p:spPr>
        <p:txBody>
          <a:bodyPr>
            <a:noAutofit/>
          </a:bodyPr>
          <a:lstStyle/>
          <a:p>
            <a:r>
              <a:rPr lang="en-US" sz="2400" dirty="0"/>
              <a:t>One approach is called</a:t>
            </a:r>
            <a:r>
              <a:rPr lang="en-US" sz="2400" b="1" dirty="0"/>
              <a:t> </a:t>
            </a:r>
            <a:r>
              <a:rPr lang="en-US" sz="2400" b="1" dirty="0" smtClean="0"/>
              <a:t>normalization</a:t>
            </a:r>
          </a:p>
          <a:p>
            <a:pPr lvl="1"/>
            <a:r>
              <a:rPr lang="en-US" sz="2000" dirty="0"/>
              <a:t>free of update, insert, and delete anomalies</a:t>
            </a:r>
            <a:endParaRPr lang="en-US" sz="2000" b="1" dirty="0" smtClean="0"/>
          </a:p>
          <a:p>
            <a:endParaRPr lang="en-US" sz="1600" b="1" dirty="0"/>
          </a:p>
          <a:p>
            <a:r>
              <a:rPr lang="en-US" sz="2400" dirty="0"/>
              <a:t>Another alternative way to design well-structured relational databases involves</a:t>
            </a:r>
            <a:r>
              <a:rPr lang="en-US" sz="2400" b="1" dirty="0"/>
              <a:t> semantic data </a:t>
            </a:r>
            <a:r>
              <a:rPr lang="en-US" sz="2400" b="1" dirty="0" smtClean="0"/>
              <a:t>modeling</a:t>
            </a:r>
          </a:p>
          <a:p>
            <a:pPr lvl="1"/>
            <a:r>
              <a:rPr lang="en-US" sz="2000" dirty="0" smtClean="0"/>
              <a:t>Drawing </a:t>
            </a:r>
            <a:r>
              <a:rPr lang="en-US" sz="2000" dirty="0"/>
              <a:t>a graphical picture of what should be included in the </a:t>
            </a:r>
            <a:r>
              <a:rPr lang="en-US" sz="2000" dirty="0" smtClean="0"/>
              <a:t>database</a:t>
            </a:r>
          </a:p>
          <a:p>
            <a:pPr lvl="1"/>
            <a:r>
              <a:rPr lang="en-US" sz="2000" dirty="0" smtClean="0"/>
              <a:t>Uses </a:t>
            </a:r>
            <a:r>
              <a:rPr lang="en-US" sz="2000" dirty="0"/>
              <a:t>the designer’s knowledge about business processes and practices; it therefore facilitates efficient design of transaction processing databases</a:t>
            </a:r>
          </a:p>
        </p:txBody>
      </p:sp>
    </p:spTree>
    <p:extLst>
      <p:ext uri="{BB962C8B-B14F-4D97-AF65-F5344CB8AC3E}">
        <p14:creationId xmlns:p14="http://schemas.microsoft.com/office/powerpoint/2010/main" val="13928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65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Users may want specific information found in a relational database and not have to sort through all the files to get that information. So they query (ask a question) the data.</a:t>
            </a:r>
          </a:p>
          <a:p>
            <a:r>
              <a:rPr lang="en-US" sz="2400" dirty="0" smtClean="0"/>
              <a:t>An example of a query might be: What are the invoices of customer D. Ainge and who was the salesperson for those invoices?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9848"/>
          </a:xfrm>
        </p:spPr>
        <p:txBody>
          <a:bodyPr/>
          <a:lstStyle/>
          <a:p>
            <a:pPr algn="ctr"/>
            <a:r>
              <a:rPr lang="en-US" dirty="0" smtClean="0"/>
              <a:t>Creating the Query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 smtClean="0">
                <a:solidFill>
                  <a:schemeClr val="accent1"/>
                </a:solidFill>
              </a:rPr>
              <a:t>-16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0"/>
            <a:ext cx="5301705" cy="437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9848"/>
          </a:xfrm>
        </p:spPr>
        <p:txBody>
          <a:bodyPr/>
          <a:lstStyle/>
          <a:p>
            <a:pPr algn="ctr"/>
            <a:r>
              <a:rPr lang="en-US" dirty="0" smtClean="0"/>
              <a:t>Query Answer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5915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sz="2200" dirty="0"/>
              <a:t>The use of accounting information in decision making will be enhanced by:</a:t>
            </a:r>
          </a:p>
          <a:p>
            <a:pPr lvl="1"/>
            <a:r>
              <a:rPr lang="en-US" sz="1700" dirty="0"/>
              <a:t>Powerful querying capabilities that accompany database packages.</a:t>
            </a:r>
          </a:p>
          <a:p>
            <a:pPr lvl="1"/>
            <a:r>
              <a:rPr lang="en-US" sz="1700" dirty="0"/>
              <a:t>The ability to accommodate multiple views of the same underlying phenomenon.</a:t>
            </a:r>
          </a:p>
          <a:p>
            <a:pPr lvl="1"/>
            <a:r>
              <a:rPr lang="en-US" sz="1700" dirty="0"/>
              <a:t>The ability to integrate financial and operational data</a:t>
            </a:r>
            <a:r>
              <a:rPr lang="en-US" sz="1700" dirty="0" smtClean="0"/>
              <a:t>.</a:t>
            </a:r>
          </a:p>
          <a:p>
            <a:r>
              <a:rPr lang="en-US" sz="2200" dirty="0"/>
              <a:t>Accountants must become knowledgeable about databases so they can participate in developing the AIS of the future.</a:t>
            </a:r>
          </a:p>
          <a:p>
            <a:r>
              <a:rPr lang="en-US" sz="2200" dirty="0"/>
              <a:t>They must help ensure that adequate controls are included to safeguard the data and assure its reliability.</a:t>
            </a:r>
          </a:p>
          <a:p>
            <a:pPr lvl="1"/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Database systems and the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future of accounting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6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6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6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6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6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1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e hierarchy shown in the diagram is as follows:&#10;· Database&#10;   ◦ Customer File&#10;      ‒ Record 1: Customer 1&#10;      ‒ Record 2: Customer 2&#10;          ◦ Field 1: Customer Number&#10;          ◦ Field 2: Customer Name&#10;          ◦ Field 3: Street Address&#10;          ◦ Field 4: City&#10;          ◦ Field 5: State&#10;          ◦ Field 6: Zip Code&#10;      ‒ Record 3: Customer 3&#10;      ‒ Record 1000: Customer 1000&#10;   ◦ Sales File&#10;   ◦ Inventory 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30" y="3429000"/>
            <a:ext cx="6110150" cy="326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Database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441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The database approach treats data as an organizational resource that should be used by and managed for the entire organization, not just a particular department</a:t>
            </a:r>
            <a:r>
              <a:rPr lang="en-US" sz="2000" dirty="0" smtClean="0"/>
              <a:t>.</a:t>
            </a:r>
            <a:endParaRPr lang="ar-SA" sz="2000" dirty="0" smtClean="0"/>
          </a:p>
          <a:p>
            <a:pPr>
              <a:lnSpc>
                <a:spcPct val="80000"/>
              </a:lnSpc>
            </a:pPr>
            <a:endParaRPr lang="ar-SA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 database is </a:t>
            </a:r>
            <a:r>
              <a:rPr lang="en-US" sz="2000" dirty="0" smtClean="0"/>
              <a:t>a</a:t>
            </a:r>
            <a:r>
              <a:rPr lang="ar-SA" sz="2000" dirty="0" smtClean="0"/>
              <a:t> </a:t>
            </a:r>
            <a:r>
              <a:rPr lang="en-US" sz="2000" dirty="0" smtClean="0"/>
              <a:t>set </a:t>
            </a:r>
            <a:r>
              <a:rPr lang="en-US" sz="2000" dirty="0"/>
              <a:t>of </a:t>
            </a:r>
            <a:r>
              <a:rPr lang="en-US" sz="2000" dirty="0" smtClean="0"/>
              <a:t>inter-related</a:t>
            </a:r>
            <a:endParaRPr lang="ar-SA" sz="2000" dirty="0" smtClean="0"/>
          </a:p>
          <a:p>
            <a:pPr marL="109728" indent="0">
              <a:lnSpc>
                <a:spcPct val="80000"/>
              </a:lnSpc>
              <a:buNone/>
            </a:pPr>
            <a:r>
              <a:rPr lang="ar-SA" sz="2000" dirty="0" smtClean="0"/>
              <a:t>   </a:t>
            </a:r>
            <a:r>
              <a:rPr lang="en-US" sz="2000" dirty="0" smtClean="0"/>
              <a:t>centrally coordinated</a:t>
            </a:r>
            <a:r>
              <a:rPr lang="ar-SA" sz="2000" dirty="0" smtClean="0"/>
              <a:t> </a:t>
            </a:r>
            <a:r>
              <a:rPr lang="en-US" sz="2000" dirty="0" smtClean="0"/>
              <a:t>files</a:t>
            </a:r>
            <a:r>
              <a:rPr lang="en-US" sz="2000" dirty="0"/>
              <a:t>.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48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Database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67912"/>
          </a:xfrm>
        </p:spPr>
        <p:txBody>
          <a:bodyPr>
            <a:normAutofit fontScale="47500" lnSpcReduction="20000"/>
          </a:bodyPr>
          <a:lstStyle/>
          <a:p>
            <a:r>
              <a:rPr lang="en-US" sz="3800" b="1" dirty="0" smtClean="0"/>
              <a:t>Database Management Systems</a:t>
            </a:r>
          </a:p>
          <a:p>
            <a:pPr lvl="1"/>
            <a:r>
              <a:rPr lang="en-US" sz="2900" dirty="0"/>
              <a:t>serves as the interface between the </a:t>
            </a:r>
            <a:endParaRPr lang="en-US" sz="2900" dirty="0" smtClean="0"/>
          </a:p>
          <a:p>
            <a:pPr marL="411480" lvl="1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database </a:t>
            </a:r>
            <a:r>
              <a:rPr lang="en-US" sz="2900" dirty="0"/>
              <a:t>and the various application </a:t>
            </a:r>
            <a:endParaRPr lang="en-US" sz="2900" dirty="0" smtClean="0"/>
          </a:p>
          <a:p>
            <a:pPr marL="411480" lvl="1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programs</a:t>
            </a:r>
            <a:r>
              <a:rPr lang="en-US" sz="2900" dirty="0"/>
              <a:t>.</a:t>
            </a:r>
          </a:p>
          <a:p>
            <a:endParaRPr lang="en-US" sz="3200" dirty="0" smtClean="0"/>
          </a:p>
          <a:p>
            <a:r>
              <a:rPr lang="en-US" sz="3800" b="1" dirty="0" smtClean="0"/>
              <a:t>Database Administrator</a:t>
            </a:r>
          </a:p>
          <a:p>
            <a:pPr lvl="1"/>
            <a:r>
              <a:rPr lang="en-US" sz="2900" dirty="0"/>
              <a:t>The person responsible for the </a:t>
            </a:r>
            <a:endParaRPr lang="en-US" sz="2900" dirty="0" smtClean="0"/>
          </a:p>
          <a:p>
            <a:pPr marL="411480" lvl="1" indent="0">
              <a:buNone/>
            </a:pPr>
            <a:r>
              <a:rPr lang="en-US" sz="2900" dirty="0" smtClean="0"/>
              <a:t>    database</a:t>
            </a:r>
            <a:endParaRPr lang="en-US" sz="2900" dirty="0"/>
          </a:p>
          <a:p>
            <a:endParaRPr lang="en-US" dirty="0" smtClean="0"/>
          </a:p>
          <a:p>
            <a:endParaRPr lang="en-US" sz="2600" dirty="0" smtClean="0"/>
          </a:p>
          <a:p>
            <a:endParaRPr lang="ar-SA" sz="2600" dirty="0" smtClean="0"/>
          </a:p>
          <a:p>
            <a:r>
              <a:rPr lang="en-US" sz="3300" dirty="0" smtClean="0"/>
              <a:t>The </a:t>
            </a:r>
            <a:r>
              <a:rPr lang="en-US" sz="3300" dirty="0"/>
              <a:t>combination of the database, the DBMS, and the application programs that access the database is referred to as the </a:t>
            </a:r>
            <a:r>
              <a:rPr lang="en-US" sz="3300" b="1" i="1" dirty="0"/>
              <a:t>database system</a:t>
            </a:r>
            <a:r>
              <a:rPr lang="en-US" sz="3300" dirty="0"/>
              <a:t>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43600" y="2286000"/>
            <a:ext cx="3100577" cy="2855739"/>
            <a:chOff x="5867400" y="1828800"/>
            <a:chExt cx="3329177" cy="3066288"/>
          </a:xfrm>
        </p:grpSpPr>
        <p:pic>
          <p:nvPicPr>
            <p:cNvPr id="5" name="Content Placeholder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6" t="3477" b="26558"/>
            <a:stretch/>
          </p:blipFill>
          <p:spPr>
            <a:xfrm>
              <a:off x="5867400" y="1828800"/>
              <a:ext cx="2819069" cy="3066288"/>
            </a:xfrm>
            <a:prstGeom prst="rect">
              <a:avLst/>
            </a:prstGeom>
          </p:spPr>
        </p:pic>
        <p:sp>
          <p:nvSpPr>
            <p:cNvPr id="8" name="AutoShape 14"/>
            <p:cNvSpPr>
              <a:spLocks/>
            </p:cNvSpPr>
            <p:nvPr/>
          </p:nvSpPr>
          <p:spPr bwMode="auto">
            <a:xfrm>
              <a:off x="8001000" y="2031312"/>
              <a:ext cx="489546" cy="2813050"/>
            </a:xfrm>
            <a:prstGeom prst="rightBrace">
              <a:avLst>
                <a:gd name="adj1" fmla="val 47885"/>
                <a:gd name="adj2" fmla="val 50000"/>
              </a:avLst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7736" y="3006950"/>
              <a:ext cx="9188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/>
                <a:t>Database </a:t>
              </a:r>
              <a:endParaRPr lang="ar-SA" sz="1100" b="1" i="1" dirty="0" smtClean="0"/>
            </a:p>
            <a:p>
              <a:pPr algn="ctr"/>
              <a:r>
                <a:rPr lang="en-US" sz="1100" b="1" i="1" dirty="0" smtClean="0"/>
                <a:t>system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6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 Warehouses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724400" cy="39441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As technology improves, many large </a:t>
            </a:r>
            <a:endParaRPr lang="en-US" dirty="0" smtClean="0"/>
          </a:p>
          <a:p>
            <a:pPr marL="109728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companies </a:t>
            </a:r>
            <a:r>
              <a:rPr lang="en-US" dirty="0"/>
              <a:t>are developing very large </a:t>
            </a:r>
            <a:endParaRPr lang="en-US" dirty="0" smtClean="0"/>
          </a:p>
          <a:p>
            <a:pPr marL="109728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databases </a:t>
            </a:r>
            <a:r>
              <a:rPr lang="en-US" dirty="0"/>
              <a:t>called </a:t>
            </a:r>
            <a:r>
              <a:rPr lang="en-US" b="1" i="1" dirty="0"/>
              <a:t>data </a:t>
            </a:r>
            <a:r>
              <a:rPr lang="en-US" b="1" i="1" dirty="0" smtClean="0"/>
              <a:t>warehouses</a:t>
            </a:r>
          </a:p>
          <a:p>
            <a:pPr marL="795528" lvl="1">
              <a:lnSpc>
                <a:spcPct val="90000"/>
              </a:lnSpc>
            </a:pPr>
            <a:r>
              <a:rPr lang="en-US" b="1" i="1" dirty="0"/>
              <a:t>data </a:t>
            </a:r>
            <a:r>
              <a:rPr lang="en-US" b="1" i="1" dirty="0" smtClean="0"/>
              <a:t>warehouses: </a:t>
            </a:r>
            <a:r>
              <a:rPr lang="en-US" dirty="0" smtClean="0"/>
              <a:t>a large </a:t>
            </a:r>
            <a:r>
              <a:rPr lang="en-US" dirty="0"/>
              <a:t>store of data accumulated from a wide range of sources within a company and used to guide management decisions</a:t>
            </a:r>
          </a:p>
          <a:p>
            <a:r>
              <a:rPr lang="en-US" b="1" dirty="0" smtClean="0"/>
              <a:t>Business Intelligence</a:t>
            </a:r>
          </a:p>
          <a:p>
            <a:pPr lvl="1"/>
            <a:r>
              <a:rPr lang="en-US" sz="1800" dirty="0" smtClean="0"/>
              <a:t>Reporting</a:t>
            </a:r>
          </a:p>
          <a:p>
            <a:pPr lvl="1"/>
            <a:r>
              <a:rPr lang="en-US" sz="1800" dirty="0" smtClean="0"/>
              <a:t>Online Analytical Processing</a:t>
            </a:r>
          </a:p>
          <a:p>
            <a:pPr lvl="1"/>
            <a:r>
              <a:rPr lang="en-US" sz="1800" dirty="0" smtClean="0"/>
              <a:t>Data Mining</a:t>
            </a:r>
            <a:endParaRPr lang="en-US" sz="1800" dirty="0"/>
          </a:p>
          <a:p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105400" y="2362200"/>
            <a:ext cx="3940927" cy="3876676"/>
            <a:chOff x="4343400" y="2743200"/>
            <a:chExt cx="3940927" cy="3876676"/>
          </a:xfrm>
        </p:grpSpPr>
        <p:pic>
          <p:nvPicPr>
            <p:cNvPr id="10242" name="Picture 2" descr="Image result for data warehous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743200"/>
              <a:ext cx="3940927" cy="2326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Image result for extraction transaction load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029200"/>
              <a:ext cx="3814200" cy="1590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7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/>
              <a:t>Database technology provides the following benefits to organizations: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Data integration</a:t>
            </a:r>
          </a:p>
        </p:txBody>
      </p:sp>
      <p:sp>
        <p:nvSpPr>
          <p:cNvPr id="1579012" name="Rectangle 4"/>
          <p:cNvSpPr>
            <a:spLocks noChangeArrowheads="1"/>
          </p:cNvSpPr>
          <p:nvPr/>
        </p:nvSpPr>
        <p:spPr bwMode="auto">
          <a:xfrm>
            <a:off x="4343400" y="3124200"/>
            <a:ext cx="3810000" cy="1447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Achieved by combining master files into larger pools of data accessible by many programs.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Advantages of Databases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7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7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011" grpId="0" build="p" bldLvl="5" autoUpdateAnimBg="0"/>
      <p:bldP spid="157901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799"/>
            <a:ext cx="8229600" cy="4132263"/>
          </a:xfrm>
        </p:spPr>
        <p:txBody>
          <a:bodyPr/>
          <a:lstStyle/>
          <a:p>
            <a:r>
              <a:rPr lang="en-US" dirty="0"/>
              <a:t>Database technology provides the following benefits to organizations:</a:t>
            </a:r>
          </a:p>
          <a:p>
            <a:pPr lvl="1"/>
            <a:r>
              <a:rPr lang="en-US" dirty="0"/>
              <a:t>Data integration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Data sharing</a:t>
            </a:r>
          </a:p>
        </p:txBody>
      </p:sp>
      <p:sp>
        <p:nvSpPr>
          <p:cNvPr id="1580036" name="Rectangle 4"/>
          <p:cNvSpPr>
            <a:spLocks noChangeArrowheads="1"/>
          </p:cNvSpPr>
          <p:nvPr/>
        </p:nvSpPr>
        <p:spPr bwMode="auto">
          <a:xfrm>
            <a:off x="2082800" y="3721100"/>
            <a:ext cx="5905500" cy="4699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It’s easier to share data that’s </a:t>
            </a:r>
            <a:r>
              <a:rPr lang="en-US" sz="2000" dirty="0" smtClean="0">
                <a:solidFill>
                  <a:schemeClr val="tx1"/>
                </a:solidFill>
              </a:rPr>
              <a:t>integrated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Advantages of Databases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03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/>
              <a:t>Database technology provides the following benefits to organizations:</a:t>
            </a:r>
          </a:p>
          <a:p>
            <a:pPr lvl="1"/>
            <a:r>
              <a:rPr lang="en-US" dirty="0"/>
              <a:t>Data integration</a:t>
            </a:r>
          </a:p>
          <a:p>
            <a:pPr lvl="1"/>
            <a:r>
              <a:rPr lang="en-US" dirty="0"/>
              <a:t>Data sharing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Reporting flexibility</a:t>
            </a:r>
          </a:p>
        </p:txBody>
      </p:sp>
      <p:sp>
        <p:nvSpPr>
          <p:cNvPr id="1581060" name="Rectangle 4"/>
          <p:cNvSpPr>
            <a:spLocks noChangeArrowheads="1"/>
          </p:cNvSpPr>
          <p:nvPr/>
        </p:nvSpPr>
        <p:spPr bwMode="auto">
          <a:xfrm>
            <a:off x="3048000" y="4191000"/>
            <a:ext cx="5486400" cy="1676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Reports can be revised easily and generated as needed.</a:t>
            </a:r>
          </a:p>
          <a:p>
            <a:r>
              <a:rPr lang="en-US" sz="2000">
                <a:solidFill>
                  <a:schemeClr val="tx1"/>
                </a:solidFill>
              </a:rPr>
              <a:t>The database can easily be browsed to research problems or obtain detailed information.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Advantages of Databases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60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4656</TotalTime>
  <Words>1859</Words>
  <Application>Microsoft Office PowerPoint</Application>
  <PresentationFormat>On-screen Show (4:3)</PresentationFormat>
  <Paragraphs>310</Paragraphs>
  <Slides>38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Relational Databases</vt:lpstr>
      <vt:lpstr>Databases</vt:lpstr>
      <vt:lpstr>File Approach vs Database  Approach</vt:lpstr>
      <vt:lpstr>Database Approach</vt:lpstr>
      <vt:lpstr>Database Management</vt:lpstr>
      <vt:lpstr>Data Warehouses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Users</vt:lpstr>
      <vt:lpstr>Database Users</vt:lpstr>
      <vt:lpstr>Database Users</vt:lpstr>
      <vt:lpstr>Schemas</vt:lpstr>
      <vt:lpstr>Schemas</vt:lpstr>
      <vt:lpstr>Schemas</vt:lpstr>
      <vt:lpstr>Schemas</vt:lpstr>
      <vt:lpstr>Schemas</vt:lpstr>
      <vt:lpstr>Schemas</vt:lpstr>
      <vt:lpstr>Database Design</vt:lpstr>
      <vt:lpstr>Database Design</vt:lpstr>
      <vt:lpstr>DBMS Languages</vt:lpstr>
      <vt:lpstr>DBMS Languages</vt:lpstr>
      <vt:lpstr>Relational Database</vt:lpstr>
      <vt:lpstr>Conceptual View Example</vt:lpstr>
      <vt:lpstr>Relational Data Tables</vt:lpstr>
      <vt:lpstr>Designing a Relational Database </vt:lpstr>
      <vt:lpstr>Basic requirements </vt:lpstr>
      <vt:lpstr>Basic requirements </vt:lpstr>
      <vt:lpstr>Basic requirements </vt:lpstr>
      <vt:lpstr>Two Approaches to Database Design</vt:lpstr>
      <vt:lpstr>Queries</vt:lpstr>
      <vt:lpstr>Creating the Query</vt:lpstr>
      <vt:lpstr>Query Answer</vt:lpstr>
      <vt:lpstr>PowerPoint Presentation</vt:lpstr>
    </vt:vector>
  </TitlesOfParts>
  <Company>UNLV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Databases</dc:title>
  <dc:creator>Robyn Raschke</dc:creator>
  <cp:lastModifiedBy>FUJITSU</cp:lastModifiedBy>
  <cp:revision>98</cp:revision>
  <dcterms:created xsi:type="dcterms:W3CDTF">2014-03-27T20:22:08Z</dcterms:created>
  <dcterms:modified xsi:type="dcterms:W3CDTF">2019-06-18T08:14:46Z</dcterms:modified>
</cp:coreProperties>
</file>