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48"/>
  </p:notesMasterIdLst>
  <p:handoutMasterIdLst>
    <p:handoutMasterId r:id="rId49"/>
  </p:handoutMasterIdLst>
  <p:sldIdLst>
    <p:sldId id="257" r:id="rId2"/>
    <p:sldId id="281" r:id="rId3"/>
    <p:sldId id="309" r:id="rId4"/>
    <p:sldId id="310" r:id="rId5"/>
    <p:sldId id="311" r:id="rId6"/>
    <p:sldId id="312" r:id="rId7"/>
    <p:sldId id="313" r:id="rId8"/>
    <p:sldId id="314" r:id="rId9"/>
    <p:sldId id="284" r:id="rId10"/>
    <p:sldId id="288" r:id="rId11"/>
    <p:sldId id="338" r:id="rId12"/>
    <p:sldId id="289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291" r:id="rId21"/>
    <p:sldId id="292" r:id="rId22"/>
    <p:sldId id="293" r:id="rId23"/>
    <p:sldId id="324" r:id="rId24"/>
    <p:sldId id="325" r:id="rId25"/>
    <p:sldId id="326" r:id="rId26"/>
    <p:sldId id="327" r:id="rId27"/>
    <p:sldId id="329" r:id="rId28"/>
    <p:sldId id="328" r:id="rId29"/>
    <p:sldId id="294" r:id="rId30"/>
    <p:sldId id="296" r:id="rId31"/>
    <p:sldId id="298" r:id="rId32"/>
    <p:sldId id="299" r:id="rId33"/>
    <p:sldId id="300" r:id="rId34"/>
    <p:sldId id="301" r:id="rId35"/>
    <p:sldId id="336" r:id="rId36"/>
    <p:sldId id="330" r:id="rId37"/>
    <p:sldId id="331" r:id="rId38"/>
    <p:sldId id="332" r:id="rId39"/>
    <p:sldId id="333" r:id="rId40"/>
    <p:sldId id="335" r:id="rId41"/>
    <p:sldId id="304" r:id="rId42"/>
    <p:sldId id="305" r:id="rId43"/>
    <p:sldId id="306" r:id="rId44"/>
    <p:sldId id="307" r:id="rId45"/>
    <p:sldId id="337" r:id="rId46"/>
    <p:sldId id="308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98" autoAdjust="0"/>
    <p:restoredTop sz="80000" autoAdjust="0"/>
  </p:normalViewPr>
  <p:slideViewPr>
    <p:cSldViewPr>
      <p:cViewPr varScale="1">
        <p:scale>
          <a:sx n="71" d="100"/>
          <a:sy n="71" d="100"/>
        </p:scale>
        <p:origin x="1704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54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66D8D7-6E3B-488E-8B76-4E09A175263E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C1A49-1C31-4EE7-8406-CE72A5B99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0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4AC15-8249-400C-BB8B-330B698859C0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6F635-A0CB-4EA3-9DA4-16B689E557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85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82287-123D-44F4-B4B4-7AED6D52E68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952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07595-4445-4B46-8E20-D6BF327BAAB7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476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07595-4445-4B46-8E20-D6BF327BAAB7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64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E1CCE-48EF-4337-A9AE-ABF7D2981C1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72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E1CCE-48EF-4337-A9AE-ABF7D2981C1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41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E1CCE-48EF-4337-A9AE-ABF7D2981C1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33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E1CCE-48EF-4337-A9AE-ABF7D2981C1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521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290A5-53F5-43A1-A60F-B7FED4F5900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618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290A5-53F5-43A1-A60F-B7FED4F5900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885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290A5-53F5-43A1-A60F-B7FED4F5900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70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07595-4445-4B46-8E20-D6BF327BAAB7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24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3"/>
            <a:ext cx="5917679" cy="255498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76937" y="1828799"/>
            <a:ext cx="990599" cy="228659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AF8DD645-B9B4-46EE-B031-35C24A448A04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10" y="3264407"/>
            <a:ext cx="3859795" cy="228659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58AB7022-6DB6-4E9D-91BF-EDCF398347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311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5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CC63-C41D-415E-A067-DA1E22B5F8A3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58AB7022-6DB6-4E9D-91BF-EDCF398347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29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CC63-C41D-415E-A067-DA1E22B5F8A3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58AB7022-6DB6-4E9D-91BF-EDCF398347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27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2" name="TextBox 11"/>
          <p:cNvSpPr txBox="1"/>
          <p:nvPr/>
        </p:nvSpPr>
        <p:spPr bwMode="gray">
          <a:xfrm>
            <a:off x="7033422" y="2898648"/>
            <a:ext cx="660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”</a:t>
            </a:r>
          </a:p>
        </p:txBody>
      </p:sp>
      <p:sp>
        <p:nvSpPr>
          <p:cNvPr id="11" name="TextBox 10"/>
          <p:cNvSpPr txBox="1"/>
          <p:nvPr/>
        </p:nvSpPr>
        <p:spPr bwMode="gray">
          <a:xfrm>
            <a:off x="651683" y="589767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58" y="903421"/>
            <a:ext cx="6160385" cy="289565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5"/>
            <a:ext cx="6422005" cy="102406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CC63-C41D-415E-A067-DA1E22B5F8A3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58AB7022-6DB6-4E9D-91BF-EDCF398347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16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36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CC63-C41D-415E-A067-DA1E22B5F8A3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58AB7022-6DB6-4E9D-91BF-EDCF398347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23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2305"/>
            <a:ext cx="6423592" cy="71466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2313433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5"/>
            <a:ext cx="2313432" cy="287771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2" y="2489200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2" y="3147165"/>
            <a:ext cx="2326749" cy="286987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1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1" y="3147164"/>
            <a:ext cx="2313740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CC63-C41D-415E-A067-DA1E22B5F8A3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58AB7022-6DB6-4E9D-91BF-EDCF398347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86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461" y="4180095"/>
            <a:ext cx="229904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2743" y="2486221"/>
            <a:ext cx="2021456" cy="14503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1"/>
          </p:nvPr>
        </p:nvSpPr>
        <p:spPr>
          <a:xfrm>
            <a:off x="881461" y="4837558"/>
            <a:ext cx="2298410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4318" y="4179596"/>
            <a:ext cx="231779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509453"/>
            <a:ext cx="2025182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37558"/>
            <a:ext cx="2330903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1" y="4179595"/>
            <a:ext cx="229949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509453"/>
            <a:ext cx="2018839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1" y="4837558"/>
            <a:ext cx="229949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CC63-C41D-415E-A067-DA1E22B5F8A3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58AB7022-6DB6-4E9D-91BF-EDCF398347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971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CC63-C41D-415E-A067-DA1E22B5F8A3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58AB7022-6DB6-4E9D-91BF-EDCF398347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45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077347" cy="457199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CC63-C41D-415E-A067-DA1E22B5F8A3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58AB7022-6DB6-4E9D-91BF-EDCF398347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30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93E9-CEF0-47B7-AEA6-AFACC79966BA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58AB7022-6DB6-4E9D-91BF-EDCF398347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5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 bwMode="gray"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257588"/>
            <a:ext cx="3101765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7"/>
            <a:ext cx="3054653" cy="302034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4F47-3A99-4701-A7D9-FE6C4D9DA92E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738039" y="7605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58AB7022-6DB6-4E9D-91BF-EDCF398347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8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353060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306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2588-EC5C-453B-A942-AA1C7EFEEF33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58AB7022-6DB6-4E9D-91BF-EDCF398347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54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94298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39" y="3253588"/>
            <a:ext cx="3636981" cy="276621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5D575-BDA5-4AAF-81DC-5D38C213A391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58AB7022-6DB6-4E9D-91BF-EDCF398347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69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C5B0-21BA-48EA-B067-5E37072B4F18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58AB7022-6DB6-4E9D-91BF-EDCF398347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48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59AD-49F4-478E-A013-BE606CDD1B41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58AB7022-6DB6-4E9D-91BF-EDCF398347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3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89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1182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89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E8D2-BCEE-4D3D-AE6D-93BD204BAD0C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58AB7022-6DB6-4E9D-91BF-EDCF398347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2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0000"/>
            <a:ext cx="3001938" cy="161619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1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CC63-C41D-415E-A067-DA1E22B5F8A3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58AB7022-6DB6-4E9D-91BF-EDCF398347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9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3202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6343201" cy="353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39638" y="6365499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  <a:latin typeface="+mn-lt"/>
              </a:defRPr>
            </a:lvl1pPr>
          </a:lstStyle>
          <a:p>
            <a:fld id="{3E21CC63-C41D-415E-A067-DA1E22B5F8A3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8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8AB7022-6DB6-4E9D-91BF-EDCF398347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5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2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Controls of Accounting Information Systems</a:t>
            </a:r>
            <a:br>
              <a:rPr lang="en-US" dirty="0" smtClean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00100" y="4343400"/>
            <a:ext cx="4953000" cy="1752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Chapters 8 -9-10</a:t>
            </a:r>
            <a:endParaRPr lang="en-US" sz="4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48400"/>
            <a:ext cx="3276600" cy="457200"/>
          </a:xfrm>
          <a:prstGeom prst="rect">
            <a:avLst/>
          </a:prstGeom>
        </p:spPr>
        <p:txBody>
          <a:bodyPr/>
          <a:lstStyle/>
          <a:p>
            <a:endParaRPr lang="en-US" sz="1000" dirty="0" smtClean="0"/>
          </a:p>
          <a:p>
            <a:endParaRPr lang="en-US" sz="1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153400" y="6324600"/>
            <a:ext cx="747712" cy="365760"/>
          </a:xfrm>
        </p:spPr>
        <p:txBody>
          <a:bodyPr/>
          <a:lstStyle/>
          <a:p>
            <a:r>
              <a:rPr lang="en-US" dirty="0"/>
              <a:t>7</a:t>
            </a:r>
            <a:r>
              <a:rPr lang="en-US" dirty="0" smtClean="0">
                <a:solidFill>
                  <a:schemeClr val="accent1"/>
                </a:solidFill>
              </a:rPr>
              <a:t>-1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6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algn="ctr"/>
            <a:r>
              <a:rPr lang="en-US" dirty="0"/>
              <a:t>How to Mitigate Risk of Attack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09651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Attacks can be mitigated by applying the three main functions of internal controls</a:t>
            </a:r>
          </a:p>
          <a:p>
            <a:pPr lvl="1"/>
            <a:r>
              <a:rPr lang="en-US" sz="2000" dirty="0" smtClean="0"/>
              <a:t>Preventative controls</a:t>
            </a:r>
          </a:p>
          <a:p>
            <a:pPr lvl="1"/>
            <a:r>
              <a:rPr lang="en-US" sz="2000" dirty="0" smtClean="0"/>
              <a:t>Detective Controls</a:t>
            </a:r>
          </a:p>
          <a:p>
            <a:pPr lvl="1"/>
            <a:r>
              <a:rPr lang="en-US" sz="2000" dirty="0" smtClean="0"/>
              <a:t>Corrective Controls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228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Preventive: People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09651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Culture of security</a:t>
            </a:r>
          </a:p>
          <a:p>
            <a:pPr lvl="1"/>
            <a:r>
              <a:rPr lang="en-US" sz="2000" dirty="0" smtClean="0"/>
              <a:t>Tone set at the top with management</a:t>
            </a:r>
          </a:p>
          <a:p>
            <a:r>
              <a:rPr lang="en-US" sz="2400" dirty="0" smtClean="0"/>
              <a:t>Training</a:t>
            </a:r>
          </a:p>
          <a:p>
            <a:pPr lvl="1"/>
            <a:r>
              <a:rPr lang="en-US" sz="2000" dirty="0" smtClean="0"/>
              <a:t>Follow safe computing practices</a:t>
            </a:r>
          </a:p>
          <a:p>
            <a:pPr lvl="2"/>
            <a:r>
              <a:rPr lang="en-US" sz="1800" dirty="0" smtClean="0"/>
              <a:t>Never open unsolicited e-mail attachments</a:t>
            </a:r>
          </a:p>
          <a:p>
            <a:pPr lvl="2"/>
            <a:r>
              <a:rPr lang="en-US" sz="1800" dirty="0" smtClean="0"/>
              <a:t>Use only approved software</a:t>
            </a:r>
          </a:p>
          <a:p>
            <a:pPr lvl="2"/>
            <a:r>
              <a:rPr lang="en-US" sz="1800" dirty="0" smtClean="0"/>
              <a:t>Do not share passwords</a:t>
            </a:r>
          </a:p>
          <a:p>
            <a:pPr lvl="2"/>
            <a:r>
              <a:rPr lang="en-US" sz="1800" dirty="0" smtClean="0"/>
              <a:t>Physically protect laptops/cellphones</a:t>
            </a:r>
          </a:p>
          <a:p>
            <a:pPr lvl="1"/>
            <a:r>
              <a:rPr lang="en-US" sz="2000" dirty="0" smtClean="0"/>
              <a:t>Protect against social engineering (piggybacking)</a:t>
            </a:r>
          </a:p>
          <a:p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8-</a:t>
            </a:r>
            <a:fld id="{F4AF7997-157B-4C7E-95AE-88AEB04B4BF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37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Preventive: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096512"/>
          </a:xfrm>
        </p:spPr>
        <p:txBody>
          <a:bodyPr>
            <a:normAutofit/>
          </a:bodyPr>
          <a:lstStyle/>
          <a:p>
            <a:pPr marL="381000" indent="-381000"/>
            <a:r>
              <a:rPr lang="en-US" sz="2400" dirty="0" smtClean="0"/>
              <a:t>Authentication —verifies the person </a:t>
            </a:r>
            <a:endParaRPr lang="en-US" sz="2400" dirty="0"/>
          </a:p>
          <a:p>
            <a:pPr marL="692150" lvl="1" indent="-342900">
              <a:buFont typeface="Century Gothic" pitchFamily="34" charset="0"/>
              <a:buAutoNum type="arabicPeriod"/>
            </a:pPr>
            <a:r>
              <a:rPr lang="en-US" sz="2000" dirty="0"/>
              <a:t>Something person knows</a:t>
            </a:r>
          </a:p>
          <a:p>
            <a:pPr marL="692150" lvl="1" indent="-342900">
              <a:buFont typeface="Century Gothic" pitchFamily="34" charset="0"/>
              <a:buAutoNum type="arabicPeriod"/>
            </a:pPr>
            <a:r>
              <a:rPr lang="en-US" sz="2000" dirty="0"/>
              <a:t>Something person has</a:t>
            </a:r>
          </a:p>
          <a:p>
            <a:pPr marL="692150" lvl="1" indent="-342900">
              <a:buFont typeface="Century Gothic" pitchFamily="34" charset="0"/>
              <a:buAutoNum type="arabicPeriod"/>
            </a:pPr>
            <a:r>
              <a:rPr lang="en-US" sz="2000" dirty="0"/>
              <a:t>Some biometric </a:t>
            </a:r>
            <a:r>
              <a:rPr lang="en-US" sz="2000" dirty="0" smtClean="0"/>
              <a:t>characteristic (</a:t>
            </a:r>
            <a:r>
              <a:rPr lang="en-US" sz="2000" b="1" dirty="0"/>
              <a:t>biometric </a:t>
            </a:r>
            <a:r>
              <a:rPr lang="en-US" sz="2000" b="1" dirty="0" smtClean="0"/>
              <a:t>identifier)</a:t>
            </a:r>
            <a:endParaRPr lang="en-US" sz="2000" dirty="0"/>
          </a:p>
          <a:p>
            <a:pPr marL="692150" lvl="1" indent="-342900">
              <a:buFont typeface="Wingdings 2" pitchFamily="18" charset="2"/>
              <a:buAutoNum type="arabicPeriod" startAt="4"/>
            </a:pPr>
            <a:r>
              <a:rPr lang="en-US" sz="2000" dirty="0"/>
              <a:t>Combination </a:t>
            </a:r>
            <a:r>
              <a:rPr lang="en-US" sz="2000" dirty="0" smtClean="0"/>
              <a:t>of two or more (</a:t>
            </a:r>
            <a:r>
              <a:rPr lang="en-US" sz="2000" b="1" dirty="0" smtClean="0"/>
              <a:t>multifactor and multimodal authentication</a:t>
            </a:r>
            <a:r>
              <a:rPr lang="en-US" sz="2000" dirty="0" smtClean="0"/>
              <a:t>)</a:t>
            </a:r>
            <a:endParaRPr lang="en-US" sz="2000" dirty="0"/>
          </a:p>
          <a:p>
            <a:pPr marL="381000" indent="-381000"/>
            <a:endParaRPr lang="en-US" sz="2400" dirty="0" smtClean="0"/>
          </a:p>
          <a:p>
            <a:pPr marL="381000" indent="-381000"/>
            <a:r>
              <a:rPr lang="en-US" sz="2400" dirty="0" smtClean="0"/>
              <a:t>Authorization —determines </a:t>
            </a:r>
            <a:r>
              <a:rPr lang="en-US" sz="2400" dirty="0"/>
              <a:t>what a person can access</a:t>
            </a:r>
          </a:p>
          <a:p>
            <a:pPr marL="109728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559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Preventive: </a:t>
            </a:r>
            <a:r>
              <a:rPr lang="en-US" dirty="0"/>
              <a:t>Process - Authentication </a:t>
            </a:r>
          </a:p>
        </p:txBody>
      </p:sp>
      <p:sp>
        <p:nvSpPr>
          <p:cNvPr id="19169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/>
          </a:bodyPr>
          <a:lstStyle/>
          <a:p>
            <a:r>
              <a:rPr lang="en-US" sz="2000" dirty="0"/>
              <a:t>Passwords are probably the most commonly used authentication method and also the most controversial.</a:t>
            </a:r>
          </a:p>
          <a:p>
            <a:pPr lvl="1"/>
            <a:r>
              <a:rPr lang="en-US" sz="1800" dirty="0"/>
              <a:t>An effective password must satisfy a number of requirements:</a:t>
            </a:r>
          </a:p>
          <a:p>
            <a:pPr lvl="2"/>
            <a:r>
              <a:rPr lang="en-US" sz="1600" b="1" dirty="0">
                <a:solidFill>
                  <a:srgbClr val="CC0000"/>
                </a:solidFill>
              </a:rPr>
              <a:t>Length</a:t>
            </a:r>
          </a:p>
        </p:txBody>
      </p:sp>
      <p:sp>
        <p:nvSpPr>
          <p:cNvPr id="1916932" name="Rectangle 4"/>
          <p:cNvSpPr>
            <a:spLocks noChangeArrowheads="1"/>
          </p:cNvSpPr>
          <p:nvPr/>
        </p:nvSpPr>
        <p:spPr bwMode="auto">
          <a:xfrm>
            <a:off x="2085975" y="4556125"/>
            <a:ext cx="4618038" cy="88265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Symbol" panose="05050102010706020507" pitchFamily="18" charset="2"/>
              <a:buChar char=""/>
            </a:pPr>
            <a:r>
              <a:rPr lang="en-US" sz="2000">
                <a:solidFill>
                  <a:schemeClr val="tx1"/>
                </a:solidFill>
              </a:rPr>
              <a:t>Longer is better.</a:t>
            </a:r>
          </a:p>
          <a:p>
            <a:pPr>
              <a:buFont typeface="Symbol" panose="05050102010706020507" pitchFamily="18" charset="2"/>
              <a:buChar char=""/>
            </a:pPr>
            <a:r>
              <a:rPr lang="en-US" sz="2000">
                <a:solidFill>
                  <a:schemeClr val="tx1"/>
                </a:solidFill>
              </a:rPr>
              <a:t>Should be at least 8 characters.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28784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16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16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16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16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16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6931" grpId="0" build="p" bldLvl="5" autoUpdateAnimBg="0"/>
      <p:bldP spid="1916932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Preventive: Process - Authentication </a:t>
            </a:r>
          </a:p>
        </p:txBody>
      </p:sp>
      <p:sp>
        <p:nvSpPr>
          <p:cNvPr id="19179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/>
          </a:bodyPr>
          <a:lstStyle/>
          <a:p>
            <a:r>
              <a:rPr lang="en-US" sz="2000" dirty="0"/>
              <a:t>Passwords are probably the most commonly used authentication method and also the most controversial.</a:t>
            </a:r>
          </a:p>
          <a:p>
            <a:pPr lvl="1"/>
            <a:r>
              <a:rPr lang="en-US" sz="1800" dirty="0"/>
              <a:t>An effective password must satisfy a number of requirements:</a:t>
            </a:r>
          </a:p>
          <a:p>
            <a:pPr lvl="2"/>
            <a:r>
              <a:rPr lang="en-US" sz="1600" dirty="0"/>
              <a:t>Length</a:t>
            </a:r>
          </a:p>
          <a:p>
            <a:pPr lvl="2"/>
            <a:r>
              <a:rPr lang="en-US" sz="1600" b="1" dirty="0">
                <a:solidFill>
                  <a:srgbClr val="CC0000"/>
                </a:solidFill>
              </a:rPr>
              <a:t>Multiple character types</a:t>
            </a:r>
          </a:p>
        </p:txBody>
      </p:sp>
      <p:sp>
        <p:nvSpPr>
          <p:cNvPr id="1917956" name="Rectangle 4"/>
          <p:cNvSpPr>
            <a:spLocks noChangeArrowheads="1"/>
          </p:cNvSpPr>
          <p:nvPr/>
        </p:nvSpPr>
        <p:spPr bwMode="auto">
          <a:xfrm>
            <a:off x="3441700" y="5013325"/>
            <a:ext cx="4618038" cy="108585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Symbol" panose="05050102010706020507" pitchFamily="18" charset="2"/>
              <a:buChar char=""/>
            </a:pPr>
            <a:r>
              <a:rPr lang="en-US" sz="2000">
                <a:solidFill>
                  <a:schemeClr val="tx1"/>
                </a:solidFill>
              </a:rPr>
              <a:t>Use a mix of upper-and lower-case alphabetic, numeric, and special characters.</a:t>
            </a:r>
          </a:p>
        </p:txBody>
      </p:sp>
    </p:spTree>
    <p:extLst>
      <p:ext uri="{BB962C8B-B14F-4D97-AF65-F5344CB8AC3E}">
        <p14:creationId xmlns:p14="http://schemas.microsoft.com/office/powerpoint/2010/main" val="416454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17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17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7956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Preventive: Process - Authentication </a:t>
            </a:r>
          </a:p>
        </p:txBody>
      </p:sp>
      <p:sp>
        <p:nvSpPr>
          <p:cNvPr id="19189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/>
          </a:bodyPr>
          <a:lstStyle/>
          <a:p>
            <a:r>
              <a:rPr lang="en-US" sz="2000" dirty="0"/>
              <a:t>Passwords are probably the most commonly used authentication method and also the most controversial.</a:t>
            </a:r>
          </a:p>
          <a:p>
            <a:pPr lvl="1"/>
            <a:r>
              <a:rPr lang="en-US" sz="1800" dirty="0"/>
              <a:t>An effective password must satisfy a number of requirements:</a:t>
            </a:r>
          </a:p>
          <a:p>
            <a:pPr lvl="2"/>
            <a:r>
              <a:rPr lang="en-US" sz="1600" dirty="0"/>
              <a:t>Length</a:t>
            </a:r>
          </a:p>
          <a:p>
            <a:pPr lvl="2"/>
            <a:r>
              <a:rPr lang="en-US" sz="1600" dirty="0"/>
              <a:t>Multiple character types</a:t>
            </a:r>
          </a:p>
          <a:p>
            <a:pPr lvl="2"/>
            <a:r>
              <a:rPr lang="en-US" sz="1600" b="1" dirty="0">
                <a:solidFill>
                  <a:srgbClr val="CC0000"/>
                </a:solidFill>
              </a:rPr>
              <a:t>Random</a:t>
            </a:r>
          </a:p>
        </p:txBody>
      </p:sp>
    </p:spTree>
    <p:extLst>
      <p:ext uri="{BB962C8B-B14F-4D97-AF65-F5344CB8AC3E}">
        <p14:creationId xmlns:p14="http://schemas.microsoft.com/office/powerpoint/2010/main" val="119680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Preventive: Process - Authentication </a:t>
            </a:r>
          </a:p>
        </p:txBody>
      </p:sp>
      <p:sp>
        <p:nvSpPr>
          <p:cNvPr id="19200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r>
              <a:rPr lang="en-US" dirty="0"/>
              <a:t>Passwords are probably the most commonly used authentication method and also the most controversial.</a:t>
            </a:r>
          </a:p>
          <a:p>
            <a:pPr lvl="1"/>
            <a:r>
              <a:rPr lang="en-US" dirty="0"/>
              <a:t>An effective password must satisfy a number of requirements:</a:t>
            </a:r>
          </a:p>
          <a:p>
            <a:pPr lvl="2"/>
            <a:r>
              <a:rPr lang="en-US" dirty="0"/>
              <a:t>Length</a:t>
            </a:r>
          </a:p>
          <a:p>
            <a:pPr lvl="2"/>
            <a:r>
              <a:rPr lang="en-US" dirty="0"/>
              <a:t>Multiple character types</a:t>
            </a:r>
          </a:p>
          <a:p>
            <a:pPr lvl="2"/>
            <a:r>
              <a:rPr lang="en-US" dirty="0"/>
              <a:t>Random</a:t>
            </a:r>
          </a:p>
          <a:p>
            <a:pPr lvl="2"/>
            <a:r>
              <a:rPr lang="en-US" b="1" dirty="0">
                <a:solidFill>
                  <a:srgbClr val="CC0000"/>
                </a:solidFill>
              </a:rPr>
              <a:t>Secret</a:t>
            </a:r>
          </a:p>
        </p:txBody>
      </p:sp>
      <p:sp>
        <p:nvSpPr>
          <p:cNvPr id="1920004" name="Rectangle 4"/>
          <p:cNvSpPr>
            <a:spLocks noChangeArrowheads="1"/>
          </p:cNvSpPr>
          <p:nvPr/>
        </p:nvSpPr>
        <p:spPr bwMode="auto">
          <a:xfrm>
            <a:off x="2306638" y="5424365"/>
            <a:ext cx="6380162" cy="88265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The most important requirement.</a:t>
            </a:r>
          </a:p>
          <a:p>
            <a:r>
              <a:rPr lang="en-US" sz="2000">
                <a:solidFill>
                  <a:schemeClr val="tx1"/>
                </a:solidFill>
              </a:rPr>
              <a:t>A password must be kept secret to be effective.</a:t>
            </a:r>
          </a:p>
        </p:txBody>
      </p:sp>
    </p:spTree>
    <p:extLst>
      <p:ext uri="{BB962C8B-B14F-4D97-AF65-F5344CB8AC3E}">
        <p14:creationId xmlns:p14="http://schemas.microsoft.com/office/powerpoint/2010/main" val="296338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00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2000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2000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0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20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20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0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20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20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0004" grpId="0" build="p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Preventive: </a:t>
            </a:r>
            <a:r>
              <a:rPr lang="en-US" sz="3600" dirty="0"/>
              <a:t>Process - Authorization </a:t>
            </a:r>
          </a:p>
        </p:txBody>
      </p:sp>
      <p:sp>
        <p:nvSpPr>
          <p:cNvPr id="192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/>
          </a:bodyPr>
          <a:lstStyle/>
          <a:p>
            <a:r>
              <a:rPr lang="en-US" sz="2400" dirty="0"/>
              <a:t>Authorization controls are implemented by creating an </a:t>
            </a:r>
            <a:r>
              <a:rPr lang="en-US" sz="2400" b="1" i="1" dirty="0">
                <a:solidFill>
                  <a:srgbClr val="CC0000"/>
                </a:solidFill>
              </a:rPr>
              <a:t>access control matrix</a:t>
            </a:r>
            <a:r>
              <a:rPr lang="en-US" sz="2400" dirty="0"/>
              <a:t>.</a:t>
            </a:r>
          </a:p>
          <a:p>
            <a:pPr lvl="1"/>
            <a:r>
              <a:rPr lang="en-US" sz="2000" dirty="0"/>
              <a:t>Specifies what part of the IS a user can access and what actions they are permitted to perform.</a:t>
            </a:r>
          </a:p>
          <a:p>
            <a:pPr lvl="1"/>
            <a:r>
              <a:rPr lang="en-US" sz="2000" dirty="0"/>
              <a:t>When an employee tries to access a particular resource, the system performs a </a:t>
            </a:r>
            <a:r>
              <a:rPr lang="en-US" sz="2000" b="1" i="1" dirty="0">
                <a:solidFill>
                  <a:srgbClr val="CC0000"/>
                </a:solidFill>
              </a:rPr>
              <a:t>compatibility test</a:t>
            </a:r>
            <a:r>
              <a:rPr lang="en-US" sz="2000" dirty="0"/>
              <a:t> that matches the user’s authentication credentials against the matrix to determine if the action should be allowed.</a:t>
            </a:r>
          </a:p>
        </p:txBody>
      </p:sp>
    </p:spTree>
    <p:extLst>
      <p:ext uri="{BB962C8B-B14F-4D97-AF65-F5344CB8AC3E}">
        <p14:creationId xmlns:p14="http://schemas.microsoft.com/office/powerpoint/2010/main" val="229761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2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2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2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8195" grpId="0" build="p" bldLvl="5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Preventive: Process - Authorization </a:t>
            </a:r>
          </a:p>
        </p:txBody>
      </p:sp>
      <p:sp>
        <p:nvSpPr>
          <p:cNvPr id="1929219" name="Rectangle 3"/>
          <p:cNvSpPr>
            <a:spLocks noGrp="1" noChangeArrowheads="1"/>
          </p:cNvSpPr>
          <p:nvPr>
            <p:ph idx="1"/>
          </p:nvPr>
        </p:nvSpPr>
        <p:spPr>
          <a:xfrm>
            <a:off x="6873875" y="1965325"/>
            <a:ext cx="1812925" cy="4724400"/>
          </a:xfrm>
        </p:spPr>
        <p:txBody>
          <a:bodyPr>
            <a:normAutofit/>
          </a:bodyPr>
          <a:lstStyle/>
          <a:p>
            <a:r>
              <a:rPr lang="en-US" dirty="0"/>
              <a:t>Who has the authority to delete Program 2?</a:t>
            </a:r>
          </a:p>
        </p:txBody>
      </p:sp>
      <p:pic>
        <p:nvPicPr>
          <p:cNvPr id="192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981200"/>
            <a:ext cx="6338888" cy="4721225"/>
          </a:xfrm>
          <a:prstGeom prst="rect">
            <a:avLst/>
          </a:prstGeom>
          <a:noFill/>
          <a:ln w="38100">
            <a:solidFill>
              <a:srgbClr val="1672C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830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2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9219" grpId="0" build="p" bldLvl="5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Preventive: Process - Authorization </a:t>
            </a:r>
          </a:p>
        </p:txBody>
      </p:sp>
      <p:sp>
        <p:nvSpPr>
          <p:cNvPr id="1930243" name="Rectangle 3"/>
          <p:cNvSpPr>
            <a:spLocks noGrp="1" noChangeArrowheads="1"/>
          </p:cNvSpPr>
          <p:nvPr>
            <p:ph idx="1"/>
          </p:nvPr>
        </p:nvSpPr>
        <p:spPr>
          <a:xfrm>
            <a:off x="6873875" y="1981200"/>
            <a:ext cx="1812925" cy="4724400"/>
          </a:xfrm>
        </p:spPr>
        <p:txBody>
          <a:bodyPr>
            <a:normAutofit/>
          </a:bodyPr>
          <a:lstStyle/>
          <a:p>
            <a:r>
              <a:rPr lang="en-US" dirty="0"/>
              <a:t>Which files can user 12354 access?</a:t>
            </a:r>
          </a:p>
        </p:txBody>
      </p:sp>
      <p:pic>
        <p:nvPicPr>
          <p:cNvPr id="193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997075"/>
            <a:ext cx="6338888" cy="4721225"/>
          </a:xfrm>
          <a:prstGeom prst="rect">
            <a:avLst/>
          </a:prstGeom>
          <a:noFill/>
          <a:ln w="38100">
            <a:solidFill>
              <a:srgbClr val="1672C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603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3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0243" grpId="0" build="p" bldLvl="5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Controls for Information Security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Chapter 8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7378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Preventive: 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096512"/>
          </a:xfrm>
        </p:spPr>
        <p:txBody>
          <a:bodyPr>
            <a:noAutofit/>
          </a:bodyPr>
          <a:lstStyle/>
          <a:p>
            <a:r>
              <a:rPr lang="en-US" sz="2000" dirty="0"/>
              <a:t>IT Solutions </a:t>
            </a:r>
            <a:endParaRPr lang="en-US" sz="2000" dirty="0" smtClean="0"/>
          </a:p>
          <a:p>
            <a:pPr lvl="1"/>
            <a:r>
              <a:rPr lang="en-US" sz="1800" dirty="0"/>
              <a:t>Antimalware controls</a:t>
            </a:r>
          </a:p>
          <a:p>
            <a:pPr lvl="1"/>
            <a:r>
              <a:rPr lang="en-US" sz="1800" dirty="0"/>
              <a:t>Network access controls</a:t>
            </a:r>
          </a:p>
          <a:p>
            <a:pPr lvl="1"/>
            <a:r>
              <a:rPr lang="en-US" sz="1800" dirty="0"/>
              <a:t>Device and software hardening controls</a:t>
            </a:r>
          </a:p>
          <a:p>
            <a:pPr lvl="1"/>
            <a:r>
              <a:rPr lang="en-US" sz="1800" dirty="0"/>
              <a:t>Encryption</a:t>
            </a:r>
          </a:p>
          <a:p>
            <a:r>
              <a:rPr lang="en-US" sz="2000" dirty="0" smtClean="0"/>
              <a:t>Physical security access controls</a:t>
            </a:r>
          </a:p>
          <a:p>
            <a:pPr lvl="1"/>
            <a:r>
              <a:rPr lang="en-US" sz="1800" dirty="0" smtClean="0"/>
              <a:t>Limit entry to building</a:t>
            </a:r>
          </a:p>
          <a:p>
            <a:pPr lvl="1"/>
            <a:r>
              <a:rPr lang="en-US" sz="1800" dirty="0" smtClean="0"/>
              <a:t>Restrict access to network and data</a:t>
            </a:r>
          </a:p>
          <a:p>
            <a:r>
              <a:rPr lang="en-US" sz="2000" dirty="0" smtClean="0"/>
              <a:t>Change controls and change management</a:t>
            </a:r>
          </a:p>
          <a:p>
            <a:pPr lvl="1"/>
            <a:r>
              <a:rPr lang="en-US" sz="1800" dirty="0" smtClean="0"/>
              <a:t>Formal processes in place regarding changes made to hardware, software, or processes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8-</a:t>
            </a:r>
            <a:fld id="{F4AF7997-157B-4C7E-95AE-88AEB04B4BFF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66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Detective Controls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867912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Log Analysis</a:t>
            </a:r>
          </a:p>
          <a:p>
            <a:pPr lvl="1"/>
            <a:r>
              <a:rPr lang="en-US" sz="2400" dirty="0"/>
              <a:t>The process of examining logs to identify evidence of possible </a:t>
            </a:r>
            <a:r>
              <a:rPr lang="en-US" sz="2400" dirty="0" smtClean="0"/>
              <a:t>attacks</a:t>
            </a:r>
          </a:p>
          <a:p>
            <a:r>
              <a:rPr lang="en-US" b="1" dirty="0" smtClean="0"/>
              <a:t>Intrusion Detection System</a:t>
            </a:r>
          </a:p>
          <a:p>
            <a:pPr lvl="1"/>
            <a:r>
              <a:rPr lang="en-US" sz="2400" dirty="0" smtClean="0"/>
              <a:t>A System that </a:t>
            </a:r>
            <a:r>
              <a:rPr lang="en-US" sz="2400" dirty="0"/>
              <a:t>monitors network or system activities for malicious activities</a:t>
            </a:r>
            <a:endParaRPr lang="en-US" sz="2400" dirty="0" smtClean="0"/>
          </a:p>
          <a:p>
            <a:r>
              <a:rPr lang="en-US" b="1" dirty="0" smtClean="0"/>
              <a:t>Penetration Testing</a:t>
            </a:r>
          </a:p>
          <a:p>
            <a:pPr lvl="1"/>
            <a:r>
              <a:rPr lang="en-US" sz="2400" dirty="0"/>
              <a:t>An authorized attempt to break into the organization’s information </a:t>
            </a:r>
            <a:r>
              <a:rPr lang="en-US" sz="2400" dirty="0" smtClean="0"/>
              <a:t>system</a:t>
            </a:r>
          </a:p>
          <a:p>
            <a:r>
              <a:rPr lang="en-US" b="1" dirty="0" smtClean="0"/>
              <a:t>Continuous Monitoring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8-</a:t>
            </a:r>
            <a:fld id="{F4AF7997-157B-4C7E-95AE-88AEB04B4BFF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49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Corrective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2209800"/>
            <a:ext cx="8048959" cy="35306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Computer Incident Response Team (CIRT)</a:t>
            </a:r>
          </a:p>
          <a:p>
            <a:pPr lvl="1"/>
            <a:r>
              <a:rPr lang="en-US" sz="2400" dirty="0"/>
              <a:t>Responsible for dealing with major incidents</a:t>
            </a:r>
            <a:endParaRPr lang="en-US" sz="2400" dirty="0" smtClean="0"/>
          </a:p>
          <a:p>
            <a:endParaRPr lang="en-US" dirty="0" smtClean="0"/>
          </a:p>
          <a:p>
            <a:r>
              <a:rPr lang="en-US" sz="2800" dirty="0" smtClean="0"/>
              <a:t>Chief Information Security Officer (CISO)</a:t>
            </a:r>
          </a:p>
          <a:p>
            <a:pPr lvl="1"/>
            <a:r>
              <a:rPr lang="en-US" sz="2600" dirty="0"/>
              <a:t>Must understand the company’s technology environment and work with the CIO to design, implement, and promote sound security policies and procedures.</a:t>
            </a:r>
          </a:p>
          <a:p>
            <a:pPr marL="411480" lvl="1" indent="0">
              <a:buNone/>
            </a:pPr>
            <a:endParaRPr lang="en-US" b="1" dirty="0" smtClean="0"/>
          </a:p>
          <a:p>
            <a:r>
              <a:rPr lang="en-US" sz="2800" dirty="0" smtClean="0"/>
              <a:t>Patch management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8-</a:t>
            </a:r>
            <a:fld id="{F4AF7997-157B-4C7E-95AE-88AEB04B4BFF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88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Corrective</a:t>
            </a:r>
            <a:endParaRPr lang="en-US" dirty="0"/>
          </a:p>
        </p:txBody>
      </p:sp>
      <p:sp>
        <p:nvSpPr>
          <p:cNvPr id="2083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pPr marL="609600" indent="-609600"/>
            <a:r>
              <a:rPr lang="en-US" sz="2000" b="1" dirty="0"/>
              <a:t>Computer Incident Response Team (CIRT</a:t>
            </a:r>
          </a:p>
          <a:p>
            <a:pPr marL="609600" indent="-609600"/>
            <a:r>
              <a:rPr lang="en-US" dirty="0" smtClean="0"/>
              <a:t>The CIRT </a:t>
            </a:r>
            <a:r>
              <a:rPr lang="en-US" dirty="0"/>
              <a:t>should lead the organization’s incident response process through four steps:</a:t>
            </a:r>
          </a:p>
          <a:p>
            <a:pPr marL="990600" lvl="1" indent="-533400"/>
            <a:r>
              <a:rPr lang="en-US" b="1" dirty="0">
                <a:solidFill>
                  <a:srgbClr val="CC0000"/>
                </a:solidFill>
              </a:rPr>
              <a:t>Recognition that a problem exists</a:t>
            </a:r>
          </a:p>
          <a:p>
            <a:pPr marL="990600" lvl="1" indent="-533400">
              <a:buFont typeface="Courier New" panose="02070309020205020404" pitchFamily="49" charset="0"/>
              <a:buChar char="o"/>
            </a:pPr>
            <a:endParaRPr lang="en-US" b="1" dirty="0">
              <a:solidFill>
                <a:srgbClr val="CC0000"/>
              </a:solidFill>
            </a:endParaRPr>
          </a:p>
        </p:txBody>
      </p:sp>
      <p:sp>
        <p:nvSpPr>
          <p:cNvPr id="2083846" name="Rectangle 6"/>
          <p:cNvSpPr>
            <a:spLocks noChangeArrowheads="1"/>
          </p:cNvSpPr>
          <p:nvPr/>
        </p:nvSpPr>
        <p:spPr bwMode="auto">
          <a:xfrm>
            <a:off x="2362200" y="3733800"/>
            <a:ext cx="5634038" cy="106680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Typically occurs when an IDS signals an alert or as a result of a system administrator’s log analysis.</a:t>
            </a:r>
          </a:p>
        </p:txBody>
      </p:sp>
    </p:spTree>
    <p:extLst>
      <p:ext uri="{BB962C8B-B14F-4D97-AF65-F5344CB8AC3E}">
        <p14:creationId xmlns:p14="http://schemas.microsoft.com/office/powerpoint/2010/main" val="380778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8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8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8384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8384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8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8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3843" grpId="0" uiExpand="1" build="p" bldLvl="5" autoUpdateAnimBg="0"/>
      <p:bldP spid="2083846" grpId="0" build="p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Corrective</a:t>
            </a:r>
            <a:endParaRPr lang="en-US" dirty="0"/>
          </a:p>
        </p:txBody>
      </p:sp>
      <p:sp>
        <p:nvSpPr>
          <p:cNvPr id="2084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pPr marL="609600" indent="-609600"/>
            <a:r>
              <a:rPr lang="en-US" sz="2000" b="1" dirty="0"/>
              <a:t>Computer Incident Response Team (CIRT</a:t>
            </a:r>
            <a:endParaRPr lang="en-US" sz="2000" b="1" dirty="0" smtClean="0"/>
          </a:p>
          <a:p>
            <a:pPr marL="609600" indent="-609600"/>
            <a:r>
              <a:rPr lang="en-US" dirty="0" smtClean="0"/>
              <a:t>The CIRT </a:t>
            </a:r>
            <a:r>
              <a:rPr lang="en-US" dirty="0"/>
              <a:t>should lead the organization’s incident response process through four steps:</a:t>
            </a:r>
          </a:p>
          <a:p>
            <a:pPr marL="990600" lvl="1" indent="-533400"/>
            <a:r>
              <a:rPr lang="en-US" dirty="0"/>
              <a:t>Recognition that a problem exists</a:t>
            </a:r>
          </a:p>
          <a:p>
            <a:pPr marL="990600" lvl="1" indent="-533400"/>
            <a:r>
              <a:rPr lang="en-US" b="1" dirty="0">
                <a:solidFill>
                  <a:srgbClr val="CC0000"/>
                </a:solidFill>
              </a:rPr>
              <a:t>Containment of the problem</a:t>
            </a:r>
          </a:p>
          <a:p>
            <a:pPr marL="990600" lvl="1" indent="-533400">
              <a:buFont typeface="Courier New" panose="02070309020205020404" pitchFamily="49" charset="0"/>
              <a:buChar char="o"/>
            </a:pPr>
            <a:endParaRPr lang="en-US" b="1" dirty="0">
              <a:solidFill>
                <a:srgbClr val="CC0000"/>
              </a:solidFill>
            </a:endParaRPr>
          </a:p>
        </p:txBody>
      </p:sp>
      <p:sp>
        <p:nvSpPr>
          <p:cNvPr id="2084868" name="Rectangle 4"/>
          <p:cNvSpPr>
            <a:spLocks noChangeArrowheads="1"/>
          </p:cNvSpPr>
          <p:nvPr/>
        </p:nvSpPr>
        <p:spPr bwMode="auto">
          <a:xfrm>
            <a:off x="2590800" y="4191000"/>
            <a:ext cx="5634037" cy="91440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Once an intrusion is detected, prompt action is needed to stop it and contain the damage.</a:t>
            </a:r>
          </a:p>
        </p:txBody>
      </p:sp>
    </p:spTree>
    <p:extLst>
      <p:ext uri="{BB962C8B-B14F-4D97-AF65-F5344CB8AC3E}">
        <p14:creationId xmlns:p14="http://schemas.microsoft.com/office/powerpoint/2010/main" val="20628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8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8486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8486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84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84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4868" grpId="0" build="p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Corrective</a:t>
            </a:r>
            <a:endParaRPr lang="en-US" dirty="0"/>
          </a:p>
        </p:txBody>
      </p:sp>
      <p:sp>
        <p:nvSpPr>
          <p:cNvPr id="2085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pPr marL="609600" indent="-609600"/>
            <a:r>
              <a:rPr lang="en-US" sz="2000" b="1" dirty="0"/>
              <a:t>Computer Incident Response Team (CIRT</a:t>
            </a:r>
          </a:p>
          <a:p>
            <a:pPr marL="609600" indent="-609600"/>
            <a:r>
              <a:rPr lang="en-US" dirty="0" smtClean="0"/>
              <a:t>The CIRT </a:t>
            </a:r>
            <a:r>
              <a:rPr lang="en-US" dirty="0"/>
              <a:t>should lead the organization’s incident response process through four steps:</a:t>
            </a:r>
          </a:p>
          <a:p>
            <a:pPr marL="990600" lvl="1" indent="-533400"/>
            <a:r>
              <a:rPr lang="en-US" dirty="0"/>
              <a:t>Recognition that a problem exists</a:t>
            </a:r>
          </a:p>
          <a:p>
            <a:pPr marL="990600" lvl="1" indent="-533400"/>
            <a:r>
              <a:rPr lang="en-US" dirty="0"/>
              <a:t>Containment of the problem</a:t>
            </a:r>
          </a:p>
          <a:p>
            <a:pPr marL="990600" lvl="1" indent="-533400"/>
            <a:r>
              <a:rPr lang="en-US" b="1" dirty="0">
                <a:solidFill>
                  <a:srgbClr val="CC0000"/>
                </a:solidFill>
              </a:rPr>
              <a:t>Recovery</a:t>
            </a:r>
          </a:p>
          <a:p>
            <a:pPr marL="990600" lvl="1" indent="-533400">
              <a:buFont typeface="Courier New" panose="02070309020205020404" pitchFamily="49" charset="0"/>
              <a:buChar char="o"/>
            </a:pPr>
            <a:endParaRPr lang="en-US" b="1" dirty="0">
              <a:solidFill>
                <a:srgbClr val="CC0000"/>
              </a:solidFill>
            </a:endParaRPr>
          </a:p>
        </p:txBody>
      </p:sp>
      <p:sp>
        <p:nvSpPr>
          <p:cNvPr id="2085892" name="Rectangle 4"/>
          <p:cNvSpPr>
            <a:spLocks noChangeArrowheads="1"/>
          </p:cNvSpPr>
          <p:nvPr/>
        </p:nvSpPr>
        <p:spPr bwMode="auto">
          <a:xfrm>
            <a:off x="2362200" y="4572000"/>
            <a:ext cx="5634037" cy="129540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</a:rPr>
              <a:t>Damage must be repaired.</a:t>
            </a:r>
          </a:p>
          <a:p>
            <a:r>
              <a:rPr lang="en-US" sz="2000" dirty="0">
                <a:solidFill>
                  <a:schemeClr val="tx1"/>
                </a:solidFill>
              </a:rPr>
              <a:t>May involve restoring data from backup and reinstalling corrupted </a:t>
            </a:r>
            <a:r>
              <a:rPr lang="en-US" sz="2000" dirty="0" smtClean="0">
                <a:solidFill>
                  <a:schemeClr val="tx1"/>
                </a:solidFill>
              </a:rPr>
              <a:t>programs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23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8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8589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8589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85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85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85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85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5892" grpId="0" uiExpand="1" build="p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Corrective</a:t>
            </a:r>
            <a:endParaRPr lang="en-US" dirty="0"/>
          </a:p>
        </p:txBody>
      </p:sp>
      <p:sp>
        <p:nvSpPr>
          <p:cNvPr id="2086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pPr marL="609600" indent="-609600"/>
            <a:r>
              <a:rPr lang="en-US" sz="2000" b="1" dirty="0"/>
              <a:t>Computer Incident Response Team (CIRT</a:t>
            </a:r>
          </a:p>
          <a:p>
            <a:pPr marL="609600" indent="-609600"/>
            <a:r>
              <a:rPr lang="en-US" dirty="0" smtClean="0"/>
              <a:t>The CIRT </a:t>
            </a:r>
            <a:r>
              <a:rPr lang="en-US" dirty="0"/>
              <a:t>should lead the organization’s incident response process through four steps:</a:t>
            </a:r>
          </a:p>
          <a:p>
            <a:pPr marL="990600" lvl="1" indent="-533400"/>
            <a:r>
              <a:rPr lang="en-US" dirty="0"/>
              <a:t>Recognition that a problem exists</a:t>
            </a:r>
          </a:p>
          <a:p>
            <a:pPr marL="990600" lvl="1" indent="-533400"/>
            <a:r>
              <a:rPr lang="en-US" dirty="0"/>
              <a:t>Containment of the problem</a:t>
            </a:r>
          </a:p>
          <a:p>
            <a:pPr marL="990600" lvl="1" indent="-533400"/>
            <a:r>
              <a:rPr lang="en-US" dirty="0"/>
              <a:t>Recovery</a:t>
            </a:r>
          </a:p>
          <a:p>
            <a:pPr marL="990600" lvl="1" indent="-533400"/>
            <a:r>
              <a:rPr lang="en-US" b="1" dirty="0">
                <a:solidFill>
                  <a:srgbClr val="CC0000"/>
                </a:solidFill>
              </a:rPr>
              <a:t>Follow-up</a:t>
            </a:r>
          </a:p>
          <a:p>
            <a:pPr marL="990600" lvl="1" indent="-533400">
              <a:buFont typeface="Courier New" panose="02070309020205020404" pitchFamily="49" charset="0"/>
              <a:buChar char="o"/>
            </a:pPr>
            <a:endParaRPr lang="en-US" b="1" dirty="0">
              <a:solidFill>
                <a:srgbClr val="CC0000"/>
              </a:solidFill>
            </a:endParaRPr>
          </a:p>
        </p:txBody>
      </p:sp>
      <p:sp>
        <p:nvSpPr>
          <p:cNvPr id="2086916" name="Rectangle 4"/>
          <p:cNvSpPr>
            <a:spLocks noChangeArrowheads="1"/>
          </p:cNvSpPr>
          <p:nvPr/>
        </p:nvSpPr>
        <p:spPr bwMode="auto">
          <a:xfrm>
            <a:off x="2819400" y="4495800"/>
            <a:ext cx="5634037" cy="182880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</a:rPr>
              <a:t>Once recovery is in process, the </a:t>
            </a:r>
            <a:r>
              <a:rPr lang="en-US" sz="2000" dirty="0" smtClean="0">
                <a:solidFill>
                  <a:schemeClr val="tx1"/>
                </a:solidFill>
              </a:rPr>
              <a:t>CIRT </a:t>
            </a:r>
            <a:r>
              <a:rPr lang="en-US" sz="2000" dirty="0">
                <a:solidFill>
                  <a:schemeClr val="tx1"/>
                </a:solidFill>
              </a:rPr>
              <a:t>should lead analysis of how the incident occurred.</a:t>
            </a:r>
          </a:p>
          <a:p>
            <a:r>
              <a:rPr lang="en-US" sz="2000" dirty="0">
                <a:solidFill>
                  <a:schemeClr val="tx1"/>
                </a:solidFill>
              </a:rPr>
              <a:t>Steps should be taken to modify existing security policy and minimize the likelihood of a similar incident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74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9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8691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8691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86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86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86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86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6916" grpId="0" uiExpand="1" build="p" bldLvl="2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b="1" dirty="0"/>
              <a:t>A chief Information </a:t>
            </a:r>
            <a:r>
              <a:rPr lang="en-US" sz="2400" b="1" dirty="0" smtClean="0"/>
              <a:t>security </a:t>
            </a:r>
            <a:r>
              <a:rPr lang="en-US" sz="2400" b="1" dirty="0"/>
              <a:t>officer (</a:t>
            </a:r>
            <a:r>
              <a:rPr lang="en-US" sz="2400" b="1" dirty="0" smtClean="0"/>
              <a:t>CISO</a:t>
            </a:r>
            <a:r>
              <a:rPr lang="en-US" sz="2400" b="1" dirty="0"/>
              <a:t>):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Should be independent of other IS functions and report to either the COO or CEO.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Distributes information </a:t>
            </a:r>
            <a:r>
              <a:rPr lang="en-US" sz="2000" dirty="0"/>
              <a:t>about fraud, errors, security breaches, improper system use, and consequences of these actions.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Works with the person in charge of building </a:t>
            </a:r>
            <a:r>
              <a:rPr lang="en-US" sz="2000" dirty="0" smtClean="0"/>
              <a:t>security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Should </a:t>
            </a:r>
            <a:r>
              <a:rPr lang="en-US" sz="2000" dirty="0"/>
              <a:t>impartially assess and evaluate the IT environment, conduct vulnerability and risk assessments, and audit the CIO’s security measures.</a:t>
            </a:r>
          </a:p>
        </p:txBody>
      </p:sp>
      <p:sp>
        <p:nvSpPr>
          <p:cNvPr id="5" name="Title 5"/>
          <p:cNvSpPr txBox="1">
            <a:spLocks/>
          </p:cNvSpPr>
          <p:nvPr/>
        </p:nvSpPr>
        <p:spPr>
          <a:xfrm>
            <a:off x="457200" y="6096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Corrective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80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8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8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8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08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08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987" grpId="0" uiExpand="1" build="p" bldLvl="5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Corrective</a:t>
            </a:r>
            <a:endParaRPr lang="en-US" dirty="0"/>
          </a:p>
        </p:txBody>
      </p:sp>
      <p:sp>
        <p:nvSpPr>
          <p:cNvPr id="2093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/>
          </a:bodyPr>
          <a:lstStyle/>
          <a:p>
            <a:r>
              <a:rPr lang="en-US" sz="2400" b="1" dirty="0"/>
              <a:t>Patch </a:t>
            </a:r>
            <a:r>
              <a:rPr lang="en-US" sz="2400" b="1" dirty="0" smtClean="0"/>
              <a:t>management</a:t>
            </a:r>
            <a:endParaRPr lang="en-US" sz="2400" dirty="0" smtClean="0"/>
          </a:p>
          <a:p>
            <a:pPr lvl="1"/>
            <a:r>
              <a:rPr lang="en-US" sz="2200" dirty="0" smtClean="0"/>
              <a:t>is </a:t>
            </a:r>
            <a:r>
              <a:rPr lang="en-US" sz="2200" dirty="0"/>
              <a:t>the process for regularly applying patches and updates to all of an organization’s software</a:t>
            </a:r>
          </a:p>
          <a:p>
            <a:pPr lvl="1"/>
            <a:r>
              <a:rPr lang="en-US" sz="2000" dirty="0"/>
              <a:t>Another important corrective control involves fixing known vulnerabilities and installing latest updates to:</a:t>
            </a:r>
          </a:p>
          <a:p>
            <a:pPr lvl="2"/>
            <a:r>
              <a:rPr lang="en-US" sz="1800" dirty="0"/>
              <a:t>Anti-virus software</a:t>
            </a:r>
          </a:p>
          <a:p>
            <a:pPr lvl="2"/>
            <a:r>
              <a:rPr lang="en-US" sz="1800" dirty="0"/>
              <a:t>Firewalls</a:t>
            </a:r>
          </a:p>
          <a:p>
            <a:pPr lvl="2"/>
            <a:r>
              <a:rPr lang="en-US" sz="1800" dirty="0"/>
              <a:t>Operating systems</a:t>
            </a:r>
          </a:p>
          <a:p>
            <a:pPr lvl="2"/>
            <a:r>
              <a:rPr lang="en-US" sz="1800" dirty="0"/>
              <a:t>Application programs</a:t>
            </a:r>
          </a:p>
          <a:p>
            <a:pPr lvl="1"/>
            <a:r>
              <a:rPr lang="en-US" sz="2000" dirty="0"/>
              <a:t>The number of reported vulnerabilities rises each year.</a:t>
            </a:r>
          </a:p>
        </p:txBody>
      </p:sp>
    </p:spTree>
    <p:extLst>
      <p:ext uri="{BB962C8B-B14F-4D97-AF65-F5344CB8AC3E}">
        <p14:creationId xmlns:p14="http://schemas.microsoft.com/office/powerpoint/2010/main" val="34706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9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9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9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9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9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09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09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093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3059" grpId="0" build="p" bldLvl="5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Confidentiality and Privacy Controls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Chapter 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9</a:t>
            </a:r>
            <a:r>
              <a:rPr lang="en-US" dirty="0" smtClean="0"/>
              <a:t>-</a:t>
            </a:r>
            <a:fld id="{F4AF7997-157B-4C7E-95AE-88AEB04B4BFF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27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9827" name="Rectangle 3"/>
          <p:cNvSpPr>
            <a:spLocks noGrp="1" noChangeArrowheads="1"/>
          </p:cNvSpPr>
          <p:nvPr>
            <p:ph idx="1"/>
          </p:nvPr>
        </p:nvSpPr>
        <p:spPr>
          <a:xfrm>
            <a:off x="3851275" y="2667000"/>
            <a:ext cx="4835525" cy="4724400"/>
          </a:xfrm>
        </p:spPr>
        <p:txBody>
          <a:bodyPr/>
          <a:lstStyle/>
          <a:p>
            <a:r>
              <a:rPr lang="en-US" sz="2400" dirty="0"/>
              <a:t>The five basic principles that contribute to systems reliability:</a:t>
            </a:r>
          </a:p>
        </p:txBody>
      </p:sp>
      <p:sp>
        <p:nvSpPr>
          <p:cNvPr id="1869833" name="AutoShape 9"/>
          <p:cNvSpPr>
            <a:spLocks noChangeArrowheads="1"/>
          </p:cNvSpPr>
          <p:nvPr/>
        </p:nvSpPr>
        <p:spPr bwMode="auto">
          <a:xfrm>
            <a:off x="457200" y="2074647"/>
            <a:ext cx="3217863" cy="1125538"/>
          </a:xfrm>
          <a:prstGeom prst="triangle">
            <a:avLst>
              <a:gd name="adj" fmla="val 50000"/>
            </a:avLst>
          </a:prstGeom>
          <a:solidFill>
            <a:srgbClr val="1672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>
                <a:solidFill>
                  <a:schemeClr val="bg1"/>
                </a:solidFill>
              </a:rPr>
              <a:t>SYSTEMS</a:t>
            </a:r>
          </a:p>
          <a:p>
            <a:r>
              <a:rPr lang="en-US" sz="1800">
                <a:solidFill>
                  <a:schemeClr val="bg1"/>
                </a:solidFill>
              </a:rPr>
              <a:t>RELIABILITY</a:t>
            </a:r>
          </a:p>
        </p:txBody>
      </p:sp>
    </p:spTree>
    <p:extLst>
      <p:ext uri="{BB962C8B-B14F-4D97-AF65-F5344CB8AC3E}">
        <p14:creationId xmlns:p14="http://schemas.microsoft.com/office/powerpoint/2010/main" val="92869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9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69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9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69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69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9827" grpId="0" build="p" bldLvl="5" autoUpdateAnimBg="0"/>
      <p:bldP spid="186983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718" y="1063417"/>
            <a:ext cx="8229600" cy="80336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Protecting Confidentiality and Privacy of Sensitive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799"/>
            <a:ext cx="8229600" cy="357835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Identify and classify information to protect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Where is it located and who has access?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Classify value of information to organization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Training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Access controls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Controlling outgoing information (DLP)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Digital watermarks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Data masking (Privacy)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Encryption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Protect information in transit and in </a:t>
            </a:r>
            <a:r>
              <a:rPr lang="en-US" sz="1800" dirty="0" smtClean="0"/>
              <a:t>storage (Privacy</a:t>
            </a:r>
            <a:r>
              <a:rPr lang="en-US" dirty="0" smtClean="0"/>
              <a:t>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12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89473" y="914400"/>
            <a:ext cx="8229600" cy="800100"/>
          </a:xfrm>
        </p:spPr>
        <p:txBody>
          <a:bodyPr/>
          <a:lstStyle/>
          <a:p>
            <a:pPr algn="ctr"/>
            <a:r>
              <a:rPr lang="en-US" dirty="0" smtClean="0"/>
              <a:t>Encryption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339601"/>
            <a:ext cx="8229600" cy="324383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Preventative control</a:t>
            </a:r>
          </a:p>
          <a:p>
            <a:endParaRPr lang="en-US" sz="2400" dirty="0"/>
          </a:p>
          <a:p>
            <a:r>
              <a:rPr lang="en-US" sz="2400" dirty="0" smtClean="0"/>
              <a:t>Factors that influence encryption strength:</a:t>
            </a:r>
          </a:p>
          <a:p>
            <a:pPr lvl="1"/>
            <a:r>
              <a:rPr lang="en-US" sz="2000" dirty="0" smtClean="0"/>
              <a:t>Key length (longer = stronger)</a:t>
            </a:r>
          </a:p>
          <a:p>
            <a:pPr lvl="1"/>
            <a:r>
              <a:rPr lang="en-US" sz="2000" dirty="0" smtClean="0"/>
              <a:t>Algorithm</a:t>
            </a:r>
          </a:p>
          <a:p>
            <a:pPr lvl="1"/>
            <a:r>
              <a:rPr lang="en-US" sz="2000" dirty="0" smtClean="0"/>
              <a:t>Management policies</a:t>
            </a:r>
          </a:p>
          <a:p>
            <a:pPr lvl="2"/>
            <a:r>
              <a:rPr lang="en-US" sz="1800" dirty="0" smtClean="0"/>
              <a:t>Stored securely </a:t>
            </a:r>
            <a:endParaRPr lang="en-US" sz="1800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35224" y="5543550"/>
            <a:ext cx="762000" cy="274320"/>
          </a:xfrm>
        </p:spPr>
        <p:txBody>
          <a:bodyPr/>
          <a:lstStyle/>
          <a:p>
            <a:r>
              <a:rPr lang="en-US" dirty="0" smtClean="0"/>
              <a:t>9-5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18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3732" y="1335710"/>
            <a:ext cx="3383280" cy="658368"/>
          </a:xfrm>
        </p:spPr>
        <p:txBody>
          <a:bodyPr>
            <a:normAutofit/>
          </a:bodyPr>
          <a:lstStyle/>
          <a:p>
            <a:pPr algn="ctr"/>
            <a:r>
              <a:rPr lang="en-US" sz="3000" dirty="0"/>
              <a:t>Encryption Steps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4191000" y="1150950"/>
            <a:ext cx="2570296" cy="4388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553200" y="1876254"/>
            <a:ext cx="2712589" cy="2938036"/>
          </a:xfrm>
        </p:spPr>
        <p:txBody>
          <a:bodyPr>
            <a:normAutofit lnSpcReduction="10000"/>
          </a:bodyPr>
          <a:lstStyle/>
          <a:p>
            <a:pPr marL="264033" indent="-257175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Takes plain text and with an encryption key and algorithm, converts to unreadable ciphertext (sender of message)</a:t>
            </a:r>
          </a:p>
          <a:p>
            <a:endParaRPr lang="en-US" sz="1500" dirty="0">
              <a:solidFill>
                <a:schemeClr val="tx1"/>
              </a:solidFill>
            </a:endParaRPr>
          </a:p>
          <a:p>
            <a:pPr marL="264033" indent="-257175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To read </a:t>
            </a:r>
            <a:r>
              <a:rPr lang="en-US" sz="1500" dirty="0" err="1">
                <a:solidFill>
                  <a:schemeClr val="tx1"/>
                </a:solidFill>
              </a:rPr>
              <a:t>ciphertext</a:t>
            </a:r>
            <a:r>
              <a:rPr lang="en-US" sz="1500" dirty="0">
                <a:solidFill>
                  <a:schemeClr val="tx1"/>
                </a:solidFill>
              </a:rPr>
              <a:t>, encryption key reverses process to make information readable (receiver of message)</a:t>
            </a:r>
          </a:p>
        </p:txBody>
      </p:sp>
      <p:sp>
        <p:nvSpPr>
          <p:cNvPr id="8" name="Title 4"/>
          <p:cNvSpPr txBox="1">
            <a:spLocks/>
          </p:cNvSpPr>
          <p:nvPr/>
        </p:nvSpPr>
        <p:spPr bwMode="gray">
          <a:xfrm>
            <a:off x="-1981200" y="2604084"/>
            <a:ext cx="8229600" cy="8001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2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Encryption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23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49581" y="931974"/>
            <a:ext cx="8382000" cy="802386"/>
          </a:xfrm>
        </p:spPr>
        <p:txBody>
          <a:bodyPr/>
          <a:lstStyle/>
          <a:p>
            <a:pPr algn="ctr"/>
            <a:r>
              <a:rPr lang="en-US" dirty="0" smtClean="0"/>
              <a:t>Types of Encryption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949325" y="2209800"/>
            <a:ext cx="3636980" cy="759290"/>
          </a:xfrm>
        </p:spPr>
        <p:txBody>
          <a:bodyPr/>
          <a:lstStyle/>
          <a:p>
            <a:pPr algn="ctr"/>
            <a:r>
              <a:rPr lang="en-US" sz="2800" dirty="0" smtClean="0"/>
              <a:t>Symmetric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949324" y="2969090"/>
            <a:ext cx="3636981" cy="2766213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dirty="0" smtClean="0"/>
              <a:t>Uses one key to encrypt and decrypt</a:t>
            </a:r>
          </a:p>
          <a:p>
            <a:r>
              <a:rPr lang="en-US" sz="2000" dirty="0" smtClean="0"/>
              <a:t>Both parties need to know the key</a:t>
            </a:r>
          </a:p>
          <a:p>
            <a:pPr lvl="1"/>
            <a:r>
              <a:rPr lang="en-US" sz="1800" dirty="0" smtClean="0"/>
              <a:t>Need to securely communicate the shared key</a:t>
            </a:r>
          </a:p>
          <a:p>
            <a:pPr lvl="1"/>
            <a:r>
              <a:rPr lang="en-US" sz="1800" dirty="0" smtClean="0"/>
              <a:t>Cannot share key with multiple parties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723466" y="2204702"/>
            <a:ext cx="3636979" cy="759290"/>
          </a:xfrm>
        </p:spPr>
        <p:txBody>
          <a:bodyPr/>
          <a:lstStyle/>
          <a:p>
            <a:pPr algn="ctr"/>
            <a:r>
              <a:rPr lang="en-US" sz="2800" dirty="0" smtClean="0"/>
              <a:t>Asymmetric</a:t>
            </a:r>
            <a:endParaRPr lang="en-US" sz="28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723466" y="2963992"/>
            <a:ext cx="3636980" cy="2771311"/>
          </a:xfrm>
        </p:spPr>
        <p:txBody>
          <a:bodyPr/>
          <a:lstStyle/>
          <a:p>
            <a:r>
              <a:rPr lang="en-US" sz="2000" b="1" dirty="0" smtClean="0"/>
              <a:t>Uses two keys</a:t>
            </a:r>
          </a:p>
          <a:p>
            <a:pPr lvl="1"/>
            <a:r>
              <a:rPr lang="en-US" sz="1800" dirty="0" smtClean="0"/>
              <a:t>Public—everyone has access</a:t>
            </a:r>
          </a:p>
          <a:p>
            <a:pPr lvl="1"/>
            <a:r>
              <a:rPr lang="en-US" sz="1800" dirty="0" smtClean="0"/>
              <a:t>Private—used to decrypt (only known by you)</a:t>
            </a:r>
          </a:p>
          <a:p>
            <a:pPr lvl="1"/>
            <a:r>
              <a:rPr lang="en-US" sz="1800" dirty="0" smtClean="0"/>
              <a:t>Public key can be used by all your trading partners</a:t>
            </a:r>
          </a:p>
          <a:p>
            <a:pPr marL="82296" indent="0">
              <a:buNone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51673" y="5379884"/>
            <a:ext cx="786948" cy="189410"/>
          </a:xfrm>
        </p:spPr>
        <p:txBody>
          <a:bodyPr/>
          <a:lstStyle/>
          <a:p>
            <a:r>
              <a:rPr lang="en-US" sz="3200" dirty="0" smtClean="0"/>
              <a:t>9-</a:t>
            </a:r>
            <a:fld id="{5BCE1404-B1B0-423F-8165-C6E5C879C87A}" type="slidenum">
              <a:rPr lang="en-US" sz="3200" smtClean="0"/>
              <a:pPr/>
              <a:t>33</a:t>
            </a:fld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4003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Processing Integrity and Availability Controls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Chapter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10-</a:t>
            </a:r>
            <a:fld id="{741358AA-B480-4EB4-B999-3863ABF75854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65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00100"/>
          </a:xfrm>
        </p:spPr>
        <p:txBody>
          <a:bodyPr/>
          <a:lstStyle/>
          <a:p>
            <a:pPr algn="ctr"/>
            <a:r>
              <a:rPr lang="en-US" dirty="0" smtClean="0"/>
              <a:t>Processing Integrity Controls</a:t>
            </a:r>
            <a:endParaRPr lang="en-US" dirty="0"/>
          </a:p>
        </p:txBody>
      </p:sp>
      <p:sp>
        <p:nvSpPr>
          <p:cNvPr id="19169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/>
          </a:bodyPr>
          <a:lstStyle/>
          <a:p>
            <a:r>
              <a:rPr lang="en-US" sz="2400" dirty="0"/>
              <a:t>Three categories/groups of integrity controls are designed to meet the preceding objectives:</a:t>
            </a:r>
          </a:p>
          <a:p>
            <a:pPr lvl="1"/>
            <a:r>
              <a:rPr lang="en-US" sz="2000" dirty="0"/>
              <a:t>Input controls</a:t>
            </a:r>
          </a:p>
          <a:p>
            <a:pPr lvl="1"/>
            <a:r>
              <a:rPr lang="en-US" sz="2000" dirty="0"/>
              <a:t>Processing controls</a:t>
            </a:r>
          </a:p>
          <a:p>
            <a:pPr lvl="1"/>
            <a:r>
              <a:rPr lang="en-US" sz="2000" dirty="0"/>
              <a:t>Output controls</a:t>
            </a:r>
          </a:p>
          <a:p>
            <a:pPr lvl="2">
              <a:buFont typeface="Wingdings" panose="05000000000000000000" pitchFamily="2" charset="2"/>
              <a:buChar char="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529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16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16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16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916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6931" grpId="0" build="p" bldLvl="5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001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Processing Integrity Controls – Input</a:t>
            </a:r>
            <a:endParaRPr lang="en-US" sz="2800" dirty="0"/>
          </a:p>
        </p:txBody>
      </p:sp>
      <p:sp>
        <p:nvSpPr>
          <p:cNvPr id="19210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r>
              <a:rPr lang="en-US" sz="2800" dirty="0"/>
              <a:t>The following input controls regulate integrity of input:</a:t>
            </a:r>
          </a:p>
          <a:p>
            <a:pPr lvl="1"/>
            <a:r>
              <a:rPr lang="en-US" sz="2400" b="1" dirty="0">
                <a:solidFill>
                  <a:srgbClr val="CC0000"/>
                </a:solidFill>
              </a:rPr>
              <a:t>Forms design</a:t>
            </a:r>
          </a:p>
        </p:txBody>
      </p:sp>
      <p:sp>
        <p:nvSpPr>
          <p:cNvPr id="1921028" name="Rectangle 4"/>
          <p:cNvSpPr>
            <a:spLocks noChangeArrowheads="1"/>
          </p:cNvSpPr>
          <p:nvPr/>
        </p:nvSpPr>
        <p:spPr bwMode="auto">
          <a:xfrm>
            <a:off x="1524000" y="3810000"/>
            <a:ext cx="7034212" cy="1090613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</a:rPr>
              <a:t>Source documents and other forms should be designed to help ensure that errors and omissions are </a:t>
            </a:r>
            <a:r>
              <a:rPr lang="en-US" sz="2000" dirty="0" smtClean="0">
                <a:solidFill>
                  <a:schemeClr val="tx1"/>
                </a:solidFill>
              </a:rPr>
              <a:t>minimized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66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2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2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2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2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1027" grpId="0" build="p" bldLvl="5" autoUpdateAnimBg="0"/>
      <p:bldP spid="1921028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001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Processing Integrity Controls – Input</a:t>
            </a:r>
            <a:endParaRPr lang="en-US" sz="2800" dirty="0"/>
          </a:p>
        </p:txBody>
      </p:sp>
      <p:sp>
        <p:nvSpPr>
          <p:cNvPr id="192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r>
              <a:rPr lang="en-US" sz="2800" dirty="0"/>
              <a:t>The following input controls regulate integrity of input:</a:t>
            </a:r>
          </a:p>
          <a:p>
            <a:pPr lvl="1"/>
            <a:r>
              <a:rPr lang="en-US" sz="2400" dirty="0"/>
              <a:t>Forms design</a:t>
            </a:r>
          </a:p>
          <a:p>
            <a:pPr lvl="2"/>
            <a:r>
              <a:rPr lang="en-US" sz="2000" b="1" dirty="0">
                <a:solidFill>
                  <a:srgbClr val="CC0000"/>
                </a:solidFill>
              </a:rPr>
              <a:t>Pre-numbered forms sequence test</a:t>
            </a:r>
          </a:p>
        </p:txBody>
      </p:sp>
      <p:sp>
        <p:nvSpPr>
          <p:cNvPr id="1922052" name="Rectangle 4"/>
          <p:cNvSpPr>
            <a:spLocks noChangeArrowheads="1"/>
          </p:cNvSpPr>
          <p:nvPr/>
        </p:nvSpPr>
        <p:spPr bwMode="auto">
          <a:xfrm>
            <a:off x="2514600" y="4343400"/>
            <a:ext cx="6373813" cy="835025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</a:rPr>
              <a:t>Pre-numbering helps verify that no items are missing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28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2205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2205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2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2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2052" grpId="0" build="p" animBg="1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001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Processing Integrity Controls – Input</a:t>
            </a:r>
            <a:endParaRPr lang="en-US" sz="2800" dirty="0"/>
          </a:p>
        </p:txBody>
      </p:sp>
      <p:sp>
        <p:nvSpPr>
          <p:cNvPr id="192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r>
              <a:rPr lang="en-US" sz="2800" dirty="0"/>
              <a:t>The following input controls regulate integrity of input:</a:t>
            </a:r>
          </a:p>
          <a:p>
            <a:pPr lvl="1"/>
            <a:r>
              <a:rPr lang="en-US" sz="2400" dirty="0"/>
              <a:t>Forms design</a:t>
            </a:r>
          </a:p>
          <a:p>
            <a:pPr lvl="2"/>
            <a:r>
              <a:rPr lang="en-US" sz="2200" dirty="0"/>
              <a:t>Pre-numbered forms sequence test</a:t>
            </a:r>
          </a:p>
          <a:p>
            <a:pPr lvl="2"/>
            <a:r>
              <a:rPr lang="en-US" sz="2000" b="1" dirty="0">
                <a:solidFill>
                  <a:srgbClr val="CC0000"/>
                </a:solidFill>
              </a:rPr>
              <a:t>Turnaround documents</a:t>
            </a:r>
          </a:p>
        </p:txBody>
      </p:sp>
      <p:sp>
        <p:nvSpPr>
          <p:cNvPr id="1923076" name="Rectangle 4"/>
          <p:cNvSpPr>
            <a:spLocks noChangeArrowheads="1"/>
          </p:cNvSpPr>
          <p:nvPr/>
        </p:nvSpPr>
        <p:spPr bwMode="auto">
          <a:xfrm>
            <a:off x="1652587" y="4724400"/>
            <a:ext cx="7034213" cy="561975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Are </a:t>
            </a:r>
            <a:r>
              <a:rPr lang="en-US" sz="2000" dirty="0">
                <a:solidFill>
                  <a:schemeClr val="tx1"/>
                </a:solidFill>
              </a:rPr>
              <a:t>more accurate than manually-prepared input records.</a:t>
            </a:r>
          </a:p>
        </p:txBody>
      </p:sp>
    </p:spTree>
    <p:extLst>
      <p:ext uri="{BB962C8B-B14F-4D97-AF65-F5344CB8AC3E}">
        <p14:creationId xmlns:p14="http://schemas.microsoft.com/office/powerpoint/2010/main" val="247308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30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2307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2307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2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2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3076" grpId="0" build="p" animBg="1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001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Processing Integrity Controls – Input</a:t>
            </a:r>
            <a:endParaRPr lang="en-US" sz="2800" dirty="0"/>
          </a:p>
        </p:txBody>
      </p:sp>
      <p:sp>
        <p:nvSpPr>
          <p:cNvPr id="192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r>
              <a:rPr lang="en-US" sz="2800" dirty="0"/>
              <a:t>The following input controls regulate integrity of input:</a:t>
            </a:r>
          </a:p>
          <a:p>
            <a:pPr lvl="1"/>
            <a:r>
              <a:rPr lang="en-US" sz="2400" dirty="0"/>
              <a:t>Forms design</a:t>
            </a:r>
          </a:p>
          <a:p>
            <a:pPr lvl="2"/>
            <a:r>
              <a:rPr lang="en-US" sz="2000" dirty="0"/>
              <a:t>Pre-numbered forms sequence test</a:t>
            </a:r>
          </a:p>
          <a:p>
            <a:pPr lvl="2"/>
            <a:r>
              <a:rPr lang="en-US" sz="2000" dirty="0"/>
              <a:t>Turnaround documents</a:t>
            </a:r>
          </a:p>
          <a:p>
            <a:pPr lvl="1"/>
            <a:r>
              <a:rPr lang="en-US" sz="2400" b="1" dirty="0">
                <a:solidFill>
                  <a:srgbClr val="CC0000"/>
                </a:solidFill>
              </a:rPr>
              <a:t>Cancellation and storage of documents</a:t>
            </a:r>
          </a:p>
        </p:txBody>
      </p:sp>
      <p:sp>
        <p:nvSpPr>
          <p:cNvPr id="1924100" name="Rectangle 4"/>
          <p:cNvSpPr>
            <a:spLocks noChangeArrowheads="1"/>
          </p:cNvSpPr>
          <p:nvPr/>
        </p:nvSpPr>
        <p:spPr bwMode="auto">
          <a:xfrm>
            <a:off x="1981200" y="5257800"/>
            <a:ext cx="7034213" cy="1524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600" dirty="0">
                <a:solidFill>
                  <a:schemeClr val="tx1"/>
                </a:solidFill>
              </a:rPr>
              <a:t>Documents that have been entered should be canceled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Paper documents are stamped “paid” or otherwise defaced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Canceling </a:t>
            </a:r>
            <a:r>
              <a:rPr lang="en-US" sz="1600" dirty="0">
                <a:solidFill>
                  <a:schemeClr val="tx1"/>
                </a:solidFill>
              </a:rPr>
              <a:t>documents does not mean destroying documents.</a:t>
            </a:r>
          </a:p>
          <a:p>
            <a:r>
              <a:rPr lang="en-US" sz="1600" dirty="0">
                <a:solidFill>
                  <a:schemeClr val="tx1"/>
                </a:solidFill>
              </a:rPr>
              <a:t>They should be retained as long as needed to satisfy legal and regulatory requirements.</a:t>
            </a:r>
          </a:p>
        </p:txBody>
      </p:sp>
    </p:spTree>
    <p:extLst>
      <p:ext uri="{BB962C8B-B14F-4D97-AF65-F5344CB8AC3E}">
        <p14:creationId xmlns:p14="http://schemas.microsoft.com/office/powerpoint/2010/main" val="184630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41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2410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2410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2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2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2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2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2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2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2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2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4100" grpId="0" build="p" bldLvl="2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7779" name="Rectangle 3"/>
          <p:cNvSpPr>
            <a:spLocks noGrp="1" noChangeArrowheads="1"/>
          </p:cNvSpPr>
          <p:nvPr>
            <p:ph idx="1"/>
          </p:nvPr>
        </p:nvSpPr>
        <p:spPr>
          <a:xfrm>
            <a:off x="3851275" y="2108499"/>
            <a:ext cx="4835525" cy="4724400"/>
          </a:xfrm>
        </p:spPr>
        <p:txBody>
          <a:bodyPr/>
          <a:lstStyle/>
          <a:p>
            <a:r>
              <a:rPr lang="en-US" sz="2400"/>
              <a:t>The five basic principles that contribute to systems reliability:</a:t>
            </a:r>
          </a:p>
          <a:p>
            <a:pPr lvl="1"/>
            <a:r>
              <a:rPr lang="en-US" sz="2000" b="1">
                <a:solidFill>
                  <a:srgbClr val="CC0000"/>
                </a:solidFill>
              </a:rPr>
              <a:t>Security</a:t>
            </a:r>
          </a:p>
        </p:txBody>
      </p:sp>
      <p:sp>
        <p:nvSpPr>
          <p:cNvPr id="1867782" name="Rectangle 6"/>
          <p:cNvSpPr>
            <a:spLocks noChangeArrowheads="1"/>
          </p:cNvSpPr>
          <p:nvPr/>
        </p:nvSpPr>
        <p:spPr bwMode="auto">
          <a:xfrm>
            <a:off x="439738" y="6248400"/>
            <a:ext cx="3217862" cy="5095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>
                <a:solidFill>
                  <a:schemeClr val="bg1"/>
                </a:solidFill>
              </a:rPr>
              <a:t>SECURITY</a:t>
            </a:r>
          </a:p>
        </p:txBody>
      </p:sp>
      <p:sp>
        <p:nvSpPr>
          <p:cNvPr id="1867788" name="AutoShape 12"/>
          <p:cNvSpPr>
            <a:spLocks noChangeArrowheads="1"/>
          </p:cNvSpPr>
          <p:nvPr/>
        </p:nvSpPr>
        <p:spPr bwMode="auto">
          <a:xfrm>
            <a:off x="457200" y="2108499"/>
            <a:ext cx="3217863" cy="1125538"/>
          </a:xfrm>
          <a:prstGeom prst="triangle">
            <a:avLst>
              <a:gd name="adj" fmla="val 50000"/>
            </a:avLst>
          </a:prstGeom>
          <a:solidFill>
            <a:srgbClr val="1672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>
                <a:solidFill>
                  <a:schemeClr val="bg1"/>
                </a:solidFill>
              </a:rPr>
              <a:t>SYSTEMS</a:t>
            </a:r>
          </a:p>
          <a:p>
            <a:r>
              <a:rPr lang="en-US" sz="1800">
                <a:solidFill>
                  <a:schemeClr val="bg1"/>
                </a:solidFill>
              </a:rPr>
              <a:t>RELIABILITY</a:t>
            </a:r>
          </a:p>
        </p:txBody>
      </p:sp>
      <p:sp>
        <p:nvSpPr>
          <p:cNvPr id="1867789" name="Rectangle 13"/>
          <p:cNvSpPr>
            <a:spLocks noChangeArrowheads="1"/>
          </p:cNvSpPr>
          <p:nvPr/>
        </p:nvSpPr>
        <p:spPr bwMode="auto">
          <a:xfrm>
            <a:off x="4114800" y="3784899"/>
            <a:ext cx="4805362" cy="107315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</a:rPr>
              <a:t>Access to the system and data is controlled and restricted to legitimate users.</a:t>
            </a:r>
          </a:p>
        </p:txBody>
      </p:sp>
    </p:spTree>
    <p:extLst>
      <p:ext uri="{BB962C8B-B14F-4D97-AF65-F5344CB8AC3E}">
        <p14:creationId xmlns:p14="http://schemas.microsoft.com/office/powerpoint/2010/main" val="106786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67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67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67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67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7782" grpId="0" animBg="1"/>
      <p:bldP spid="1867789" grpId="0" animBg="1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001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Processing Integrity Controls – Input</a:t>
            </a:r>
            <a:endParaRPr lang="en-US" sz="2800" dirty="0"/>
          </a:p>
        </p:txBody>
      </p:sp>
      <p:sp>
        <p:nvSpPr>
          <p:cNvPr id="192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r>
              <a:rPr lang="en-US" sz="2800" dirty="0"/>
              <a:t>The following input controls regulate integrity of input:</a:t>
            </a:r>
          </a:p>
          <a:p>
            <a:pPr lvl="1"/>
            <a:r>
              <a:rPr lang="en-US" sz="2400" dirty="0"/>
              <a:t>Forms design</a:t>
            </a:r>
          </a:p>
          <a:p>
            <a:pPr lvl="2"/>
            <a:r>
              <a:rPr lang="en-US" dirty="0"/>
              <a:t>Pre-numbered forms sequence test</a:t>
            </a:r>
          </a:p>
          <a:p>
            <a:pPr lvl="2"/>
            <a:r>
              <a:rPr lang="en-US" dirty="0"/>
              <a:t>Turnaround documents</a:t>
            </a:r>
          </a:p>
          <a:p>
            <a:pPr lvl="1"/>
            <a:r>
              <a:rPr lang="en-US" sz="2400" dirty="0"/>
              <a:t>Cancellation and storage of </a:t>
            </a:r>
            <a:r>
              <a:rPr lang="en-US" sz="2400" dirty="0" smtClean="0"/>
              <a:t>documents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D	</a:t>
            </a:r>
            <a:r>
              <a:rPr lang="en-US" sz="2400" b="1" dirty="0" err="1" smtClean="0">
                <a:solidFill>
                  <a:srgbClr val="FF0000"/>
                </a:solidFill>
              </a:rPr>
              <a:t>ata</a:t>
            </a:r>
            <a:r>
              <a:rPr lang="en-US" sz="2400" b="1" dirty="0" smtClean="0">
                <a:solidFill>
                  <a:srgbClr val="FF0000"/>
                </a:solidFill>
              </a:rPr>
              <a:t> entry controls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76600" y="5486400"/>
            <a:ext cx="5531673" cy="114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Data tests </a:t>
            </a:r>
            <a:r>
              <a:rPr lang="en-US" sz="2000" dirty="0">
                <a:solidFill>
                  <a:schemeClr val="tx1"/>
                </a:solidFill>
              </a:rPr>
              <a:t>to validate input 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Batch processing entry controls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Online processing entry controls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49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 animBg="1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001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Processing Integrity Controls – Input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85800" y="2896744"/>
            <a:ext cx="4038600" cy="4099560"/>
          </a:xfrm>
        </p:spPr>
        <p:txBody>
          <a:bodyPr>
            <a:normAutofit fontScale="85000" lnSpcReduction="20000"/>
          </a:bodyPr>
          <a:lstStyle/>
          <a:p>
            <a:r>
              <a:rPr lang="en-US" sz="1800" dirty="0" smtClean="0"/>
              <a:t>Field check</a:t>
            </a:r>
          </a:p>
          <a:p>
            <a:pPr lvl="1"/>
            <a:r>
              <a:rPr lang="en-US" sz="1800" dirty="0" smtClean="0"/>
              <a:t>Characters in a field are proper type </a:t>
            </a:r>
          </a:p>
          <a:p>
            <a:r>
              <a:rPr lang="en-US" sz="1800" dirty="0" smtClean="0"/>
              <a:t>Sign check</a:t>
            </a:r>
          </a:p>
          <a:p>
            <a:pPr lvl="1"/>
            <a:r>
              <a:rPr lang="en-US" sz="1800" dirty="0" smtClean="0"/>
              <a:t>Data in a field is appropriate sign (positive/negative)</a:t>
            </a:r>
          </a:p>
          <a:p>
            <a:r>
              <a:rPr lang="en-US" sz="1800" dirty="0" smtClean="0"/>
              <a:t>Limit check</a:t>
            </a:r>
          </a:p>
          <a:p>
            <a:pPr lvl="1"/>
            <a:r>
              <a:rPr lang="en-US" sz="1800" dirty="0" smtClean="0"/>
              <a:t>Tests numerical amount against a fixed value</a:t>
            </a:r>
          </a:p>
          <a:p>
            <a:r>
              <a:rPr lang="en-US" sz="1800" dirty="0" smtClean="0"/>
              <a:t>Range check</a:t>
            </a:r>
          </a:p>
          <a:p>
            <a:pPr lvl="1"/>
            <a:r>
              <a:rPr lang="en-US" sz="1800" dirty="0" smtClean="0"/>
              <a:t>Tests numerical amount against lower and upper limits</a:t>
            </a:r>
          </a:p>
          <a:p>
            <a:r>
              <a:rPr lang="en-US" sz="1800" dirty="0"/>
              <a:t>Size check</a:t>
            </a:r>
          </a:p>
          <a:p>
            <a:pPr lvl="1"/>
            <a:r>
              <a:rPr lang="en-US" sz="1800" dirty="0"/>
              <a:t>Input data fits into the field</a:t>
            </a:r>
          </a:p>
          <a:p>
            <a:pPr lvl="1"/>
            <a:endParaRPr lang="en-US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865437"/>
            <a:ext cx="4038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sz="1800" dirty="0" smtClean="0"/>
              <a:t>Completeness check</a:t>
            </a:r>
          </a:p>
          <a:p>
            <a:pPr lvl="1"/>
            <a:r>
              <a:rPr lang="en-US" sz="1800" dirty="0" smtClean="0"/>
              <a:t>Verifies that all required data is entered</a:t>
            </a:r>
          </a:p>
          <a:p>
            <a:r>
              <a:rPr lang="en-US" sz="1800" dirty="0" smtClean="0"/>
              <a:t>Validity check</a:t>
            </a:r>
          </a:p>
          <a:p>
            <a:pPr lvl="1"/>
            <a:r>
              <a:rPr lang="en-US" sz="1800" dirty="0" smtClean="0"/>
              <a:t>Compares data from transaction file to that of master file to verify existence</a:t>
            </a:r>
          </a:p>
          <a:p>
            <a:r>
              <a:rPr lang="en-US" sz="1800" dirty="0" smtClean="0"/>
              <a:t>Reasonableness test</a:t>
            </a:r>
          </a:p>
          <a:p>
            <a:pPr lvl="1"/>
            <a:r>
              <a:rPr lang="en-US" sz="1800" dirty="0" smtClean="0"/>
              <a:t>Correctness of logical relationship between two data items</a:t>
            </a:r>
          </a:p>
          <a:p>
            <a:r>
              <a:rPr lang="en-US" sz="1800" dirty="0" smtClean="0"/>
              <a:t>Check digit verification</a:t>
            </a:r>
          </a:p>
          <a:p>
            <a:pPr lvl="1"/>
            <a:r>
              <a:rPr lang="en-US" sz="1800" dirty="0" smtClean="0"/>
              <a:t>Recalculating check digit to verify data entry error has not been made</a:t>
            </a:r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609600" y="2133600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Once data is collected, data entry control procedures are needed to ensure that it’s entered correctly. Common tests </a:t>
            </a:r>
            <a:r>
              <a:rPr lang="en-US" dirty="0" smtClean="0"/>
              <a:t>include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6712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187449"/>
            <a:ext cx="8229600" cy="8001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Additional Data Entry Controls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Batch processing</a:t>
            </a:r>
          </a:p>
          <a:p>
            <a:pPr lvl="1"/>
            <a:r>
              <a:rPr lang="en-US" sz="1800" dirty="0" smtClean="0"/>
              <a:t>Sequence check</a:t>
            </a:r>
          </a:p>
          <a:p>
            <a:pPr lvl="2"/>
            <a:r>
              <a:rPr lang="en-US" sz="1600" dirty="0" smtClean="0"/>
              <a:t>Test of batch data in proper numerical or alphabetical sequence</a:t>
            </a:r>
          </a:p>
          <a:p>
            <a:pPr lvl="1"/>
            <a:r>
              <a:rPr lang="en-US" sz="1800" dirty="0" smtClean="0"/>
              <a:t>Batch totals</a:t>
            </a:r>
          </a:p>
          <a:p>
            <a:pPr lvl="2"/>
            <a:r>
              <a:rPr lang="en-US" sz="1600" dirty="0" smtClean="0"/>
              <a:t>Summarize numeric values for a batch of input records</a:t>
            </a:r>
          </a:p>
          <a:p>
            <a:pPr lvl="3"/>
            <a:r>
              <a:rPr lang="en-US" sz="1400" b="1" i="1" dirty="0" smtClean="0"/>
              <a:t>Financial total</a:t>
            </a:r>
          </a:p>
          <a:p>
            <a:pPr lvl="3"/>
            <a:r>
              <a:rPr lang="en-US" sz="1400" b="1" i="1" dirty="0" smtClean="0"/>
              <a:t>Hash total</a:t>
            </a:r>
          </a:p>
          <a:p>
            <a:pPr lvl="3"/>
            <a:r>
              <a:rPr lang="en-US" sz="1400" b="1" i="1" dirty="0" smtClean="0"/>
              <a:t>Record count</a:t>
            </a:r>
            <a:endParaRPr lang="en-US" sz="1400" b="1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Online Processing</a:t>
            </a:r>
          </a:p>
          <a:p>
            <a:pPr lvl="1"/>
            <a:r>
              <a:rPr lang="en-US" sz="1800" dirty="0" smtClean="0"/>
              <a:t>Prompting</a:t>
            </a:r>
          </a:p>
          <a:p>
            <a:pPr lvl="2"/>
            <a:r>
              <a:rPr lang="en-US" sz="1600" dirty="0" smtClean="0"/>
              <a:t>System prompts you for input (online completeness check)</a:t>
            </a:r>
          </a:p>
          <a:p>
            <a:pPr lvl="1"/>
            <a:r>
              <a:rPr lang="en-US" sz="1800" dirty="0" smtClean="0"/>
              <a:t>Closed-loop verification</a:t>
            </a:r>
          </a:p>
          <a:p>
            <a:pPr lvl="2"/>
            <a:r>
              <a:rPr lang="en-US" sz="1600" dirty="0" smtClean="0"/>
              <a:t>Checks accuracy of input data by using it to retrieve and display other related information (e.g., customer account # retrieves the customer name)</a:t>
            </a:r>
            <a:endParaRPr lang="en-US" sz="16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gray">
          <a:xfrm>
            <a:off x="457200" y="685800"/>
            <a:ext cx="8229600" cy="800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2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2800" dirty="0" smtClean="0"/>
              <a:t>Processing Integrity Controls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8264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Data matching</a:t>
            </a:r>
          </a:p>
          <a:p>
            <a:pPr lvl="1"/>
            <a:r>
              <a:rPr lang="en-US" dirty="0" smtClean="0"/>
              <a:t>Two or more items must be matched before an action takes place</a:t>
            </a:r>
          </a:p>
          <a:p>
            <a:r>
              <a:rPr lang="en-US" dirty="0" smtClean="0"/>
              <a:t>File labels</a:t>
            </a:r>
          </a:p>
          <a:p>
            <a:pPr lvl="1"/>
            <a:r>
              <a:rPr lang="en-US" dirty="0" smtClean="0"/>
              <a:t>Ensures correct and most updated file is used</a:t>
            </a:r>
          </a:p>
          <a:p>
            <a:r>
              <a:rPr lang="en-US" dirty="0" smtClean="0"/>
              <a:t>Recalculation of batch totals</a:t>
            </a:r>
          </a:p>
          <a:p>
            <a:pPr marL="30861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Cross-footing </a:t>
            </a:r>
            <a:endParaRPr lang="en-US" dirty="0" smtClean="0"/>
          </a:p>
          <a:p>
            <a:pPr lvl="1"/>
            <a:r>
              <a:rPr lang="en-US" dirty="0" smtClean="0"/>
              <a:t>Verifies accuracy by comparing two alternative ways of calculating the same total</a:t>
            </a:r>
            <a:endParaRPr lang="en-US" dirty="0"/>
          </a:p>
          <a:p>
            <a:r>
              <a:rPr lang="en-US" dirty="0" smtClean="0"/>
              <a:t>Zero-balance tests</a:t>
            </a:r>
          </a:p>
          <a:p>
            <a:pPr lvl="1"/>
            <a:r>
              <a:rPr lang="en-US" dirty="0" smtClean="0"/>
              <a:t>For control accounts (e.g., payroll clearing)</a:t>
            </a:r>
          </a:p>
          <a:p>
            <a:r>
              <a:rPr lang="en-US" dirty="0"/>
              <a:t>W</a:t>
            </a:r>
            <a:r>
              <a:rPr lang="en-US" dirty="0" smtClean="0"/>
              <a:t>rite-protection mechanisms</a:t>
            </a:r>
          </a:p>
          <a:p>
            <a:pPr lvl="1"/>
            <a:r>
              <a:rPr lang="en-US" dirty="0" smtClean="0"/>
              <a:t>Protect against overwriting or erasing data</a:t>
            </a:r>
            <a:endParaRPr lang="en-US" dirty="0"/>
          </a:p>
          <a:p>
            <a:r>
              <a:rPr lang="en-US" dirty="0"/>
              <a:t>Concurrent update </a:t>
            </a:r>
            <a:r>
              <a:rPr lang="en-US" dirty="0" smtClean="0"/>
              <a:t>controls</a:t>
            </a:r>
          </a:p>
          <a:p>
            <a:pPr lvl="1"/>
            <a:r>
              <a:rPr lang="en-US" dirty="0" smtClean="0"/>
              <a:t>Prevent error of two or more users updating the same record at the same time</a:t>
            </a:r>
            <a:endParaRPr lang="en-US" dirty="0"/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85800"/>
            <a:ext cx="8553088" cy="8001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5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875954"/>
            <a:ext cx="8229600" cy="8001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Processing Integrity Controls – Processing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242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77672" y="2209800"/>
            <a:ext cx="8229600" cy="3429000"/>
          </a:xfrm>
        </p:spPr>
        <p:txBody>
          <a:bodyPr>
            <a:noAutofit/>
          </a:bodyPr>
          <a:lstStyle/>
          <a:p>
            <a:r>
              <a:rPr lang="en-US" sz="2000" dirty="0"/>
              <a:t>Careful checking of system output provides additional control over processing integrity </a:t>
            </a:r>
            <a:endParaRPr lang="en-US" sz="2000" dirty="0" smtClean="0"/>
          </a:p>
          <a:p>
            <a:r>
              <a:rPr lang="en-US" sz="2000" dirty="0" smtClean="0"/>
              <a:t>User review of output</a:t>
            </a:r>
          </a:p>
          <a:p>
            <a:pPr lvl="1"/>
            <a:r>
              <a:rPr lang="en-US" dirty="0" smtClean="0"/>
              <a:t>Users </a:t>
            </a:r>
            <a:r>
              <a:rPr lang="en-US" dirty="0"/>
              <a:t>carefully examine output for reasonableness, </a:t>
            </a:r>
            <a:r>
              <a:rPr lang="en-US" dirty="0" smtClean="0"/>
              <a:t>completeness</a:t>
            </a:r>
          </a:p>
          <a:p>
            <a:r>
              <a:rPr lang="en-US" sz="2000" dirty="0" smtClean="0"/>
              <a:t>Reconciliation</a:t>
            </a:r>
          </a:p>
          <a:p>
            <a:pPr lvl="1"/>
            <a:r>
              <a:rPr lang="en-US" sz="1400" dirty="0" smtClean="0"/>
              <a:t>Procedures to reconcile to control reports (e.g., general ledger A/R account reconciled to Accounts Receivable Subsidiary Ledger)</a:t>
            </a:r>
          </a:p>
          <a:p>
            <a:r>
              <a:rPr lang="en-US" sz="2000" dirty="0" smtClean="0"/>
              <a:t>External data reconciliation</a:t>
            </a:r>
          </a:p>
          <a:p>
            <a:pPr lvl="1"/>
            <a:r>
              <a:rPr lang="en-US" sz="1400" dirty="0"/>
              <a:t>Database totals should periodically be reconciled with data maintained outside the </a:t>
            </a:r>
            <a:r>
              <a:rPr lang="en-US" sz="1400" dirty="0" smtClean="0"/>
              <a:t>system</a:t>
            </a:r>
          </a:p>
          <a:p>
            <a:r>
              <a:rPr lang="en-US" sz="2000" dirty="0" smtClean="0"/>
              <a:t>Data transmission controls</a:t>
            </a:r>
          </a:p>
          <a:p>
            <a:pPr lvl="1"/>
            <a:r>
              <a:rPr lang="en-US" sz="1400" dirty="0" smtClean="0"/>
              <a:t>Controls designed to minimize data transmission errors</a:t>
            </a:r>
          </a:p>
          <a:p>
            <a:pPr lvl="1"/>
            <a:endParaRPr lang="en-US" sz="14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053" y="914400"/>
            <a:ext cx="8229600" cy="8001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Processing Integrity Controls – Output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49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728" y="533400"/>
            <a:ext cx="8229600" cy="800100"/>
          </a:xfrm>
        </p:spPr>
        <p:txBody>
          <a:bodyPr/>
          <a:lstStyle/>
          <a:p>
            <a:pPr algn="ctr"/>
            <a:r>
              <a:rPr lang="en-US" dirty="0" smtClean="0"/>
              <a:t>Availability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6728" y="2209800"/>
            <a:ext cx="8573560" cy="4038600"/>
          </a:xfrm>
        </p:spPr>
        <p:txBody>
          <a:bodyPr>
            <a:normAutofit fontScale="62500" lnSpcReduction="20000"/>
          </a:bodyPr>
          <a:lstStyle/>
          <a:p>
            <a:r>
              <a:rPr lang="en-US" sz="2400" dirty="0"/>
              <a:t>Reliable systems are available for use whenever needed.</a:t>
            </a:r>
          </a:p>
          <a:p>
            <a:r>
              <a:rPr lang="en-US" sz="2400" dirty="0"/>
              <a:t>Threats to system availability originate from many sources, including:</a:t>
            </a:r>
          </a:p>
          <a:p>
            <a:pPr lvl="1"/>
            <a:r>
              <a:rPr lang="en-US" sz="2000" dirty="0"/>
              <a:t>Hardware and software failures</a:t>
            </a:r>
          </a:p>
          <a:p>
            <a:pPr lvl="1"/>
            <a:r>
              <a:rPr lang="en-US" sz="2000" dirty="0"/>
              <a:t>Natural and man-made disasters</a:t>
            </a:r>
          </a:p>
          <a:p>
            <a:pPr lvl="1"/>
            <a:r>
              <a:rPr lang="en-US" sz="2000" dirty="0"/>
              <a:t>Human error</a:t>
            </a:r>
          </a:p>
          <a:p>
            <a:pPr lvl="1"/>
            <a:r>
              <a:rPr lang="en-US" sz="2000" dirty="0"/>
              <a:t>Worms and viruses</a:t>
            </a:r>
          </a:p>
          <a:p>
            <a:pPr lvl="1"/>
            <a:r>
              <a:rPr lang="en-US" sz="2000" dirty="0"/>
              <a:t>Denial-of-service attacks and other </a:t>
            </a:r>
            <a:r>
              <a:rPr lang="en-US" sz="2000" dirty="0" smtClean="0"/>
              <a:t>sabotage</a:t>
            </a:r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r>
              <a:rPr lang="en-US" dirty="0"/>
              <a:t>Recovery point objective (RPO</a:t>
            </a:r>
            <a:r>
              <a:rPr lang="en-US" dirty="0" smtClean="0"/>
              <a:t>)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/>
              <a:t>Recovery time objective (RTO)</a:t>
            </a:r>
          </a:p>
          <a:p>
            <a:pPr lvl="1"/>
            <a:r>
              <a:rPr lang="en-US" dirty="0"/>
              <a:t>Management must establish a </a:t>
            </a:r>
            <a:r>
              <a:rPr lang="en-US" b="1" dirty="0"/>
              <a:t>recovery point objective (RPO),</a:t>
            </a:r>
            <a:r>
              <a:rPr lang="en-US" dirty="0"/>
              <a:t> which represents the maximum length of time for which it is willing to risk the possible loss of transaction </a:t>
            </a:r>
            <a:r>
              <a:rPr lang="en-US" dirty="0" smtClean="0"/>
              <a:t>data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recovery time objective (RTO)</a:t>
            </a:r>
            <a:r>
              <a:rPr lang="en-US" dirty="0"/>
              <a:t> represents the time following a disaster by which the organization’s information system must be available again.</a:t>
            </a:r>
          </a:p>
          <a:p>
            <a:pPr lvl="1"/>
            <a:r>
              <a:rPr lang="en-US" sz="2000" b="1" dirty="0" smtClean="0"/>
              <a:t>Real-Time Mirroring </a:t>
            </a:r>
            <a:r>
              <a:rPr lang="en-US" sz="2000" dirty="0" smtClean="0"/>
              <a:t>(RPO and RTO close to zer</a:t>
            </a:r>
            <a:r>
              <a:rPr lang="en-US" sz="2000" dirty="0" smtClean="0"/>
              <a:t>o)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10-</a:t>
            </a:r>
            <a:fld id="{741358AA-B480-4EB4-B999-3863ABF75854}" type="slidenum">
              <a:rPr lang="en-US" smtClean="0"/>
              <a:pPr/>
              <a:t>45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284718" y="3986156"/>
            <a:ext cx="6877580" cy="2857500"/>
            <a:chOff x="1370708" y="3810000"/>
            <a:chExt cx="6877580" cy="2857500"/>
          </a:xfrm>
        </p:grpSpPr>
        <p:pic>
          <p:nvPicPr>
            <p:cNvPr id="1026" name="Picture 2" descr="http://www.macexperts.com.au/assets/img/about/MacExperts_RPO_RTO_diagram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0708" y="3962400"/>
              <a:ext cx="6705600" cy="27051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6858000" y="3810000"/>
              <a:ext cx="1390288" cy="53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1509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918" y="914400"/>
            <a:ext cx="8229600" cy="800100"/>
          </a:xfrm>
        </p:spPr>
        <p:txBody>
          <a:bodyPr/>
          <a:lstStyle/>
          <a:p>
            <a:pPr algn="ctr"/>
            <a:r>
              <a:rPr lang="en-US" dirty="0" smtClean="0"/>
              <a:t>Availability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6728" y="2286000"/>
            <a:ext cx="4038600" cy="39624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1400" b="1" dirty="0" smtClean="0"/>
              <a:t>MINIMIZE SYSTEM DOWNTIME</a:t>
            </a:r>
          </a:p>
          <a:p>
            <a:pPr marL="109728" indent="0">
              <a:buNone/>
            </a:pPr>
            <a:endParaRPr lang="en-US" sz="1100" dirty="0" smtClean="0"/>
          </a:p>
          <a:p>
            <a:r>
              <a:rPr lang="en-US" sz="1200" dirty="0" smtClean="0"/>
              <a:t>Fault tolerance</a:t>
            </a:r>
          </a:p>
          <a:p>
            <a:pPr lvl="1"/>
            <a:r>
              <a:rPr lang="en-US" sz="1100" dirty="0" smtClean="0"/>
              <a:t>Use of redundant </a:t>
            </a:r>
            <a:r>
              <a:rPr lang="en-US" sz="1100" dirty="0"/>
              <a:t>components </a:t>
            </a:r>
            <a:r>
              <a:rPr lang="en-US" sz="1100" dirty="0" smtClean="0"/>
              <a:t>that enables </a:t>
            </a:r>
            <a:r>
              <a:rPr lang="en-US" sz="1100" dirty="0"/>
              <a:t>the system to continue functioning despite failure </a:t>
            </a:r>
            <a:endParaRPr lang="en-US" sz="1100" dirty="0" smtClean="0"/>
          </a:p>
          <a:p>
            <a:r>
              <a:rPr lang="en-US" sz="1200" dirty="0" smtClean="0"/>
              <a:t>Data center location and design</a:t>
            </a:r>
          </a:p>
          <a:p>
            <a:pPr lvl="1"/>
            <a:r>
              <a:rPr lang="en-US" sz="1100" dirty="0" smtClean="0"/>
              <a:t>Raised floor</a:t>
            </a:r>
          </a:p>
          <a:p>
            <a:pPr lvl="1"/>
            <a:r>
              <a:rPr lang="en-US" sz="1100" dirty="0" smtClean="0"/>
              <a:t>Fire suppression</a:t>
            </a:r>
          </a:p>
          <a:p>
            <a:pPr lvl="1"/>
            <a:r>
              <a:rPr lang="en-US" sz="1100" dirty="0" smtClean="0"/>
              <a:t>Air conditioning</a:t>
            </a:r>
          </a:p>
          <a:p>
            <a:pPr lvl="1"/>
            <a:r>
              <a:rPr lang="en-US" sz="1100" dirty="0" smtClean="0"/>
              <a:t>Surge protection</a:t>
            </a:r>
          </a:p>
          <a:p>
            <a:pPr lvl="1"/>
            <a:r>
              <a:rPr lang="en-US" sz="1100" dirty="0"/>
              <a:t>Uninterruptible power supply (UPS) </a:t>
            </a:r>
            <a:endParaRPr lang="en-US" sz="1100" dirty="0" smtClean="0"/>
          </a:p>
          <a:p>
            <a:pPr lvl="2"/>
            <a:r>
              <a:rPr lang="en-US" sz="1000" dirty="0" smtClean="0"/>
              <a:t>provides </a:t>
            </a:r>
            <a:r>
              <a:rPr lang="en-US" sz="1000" dirty="0"/>
              <a:t>protection from a prolonged power outage and buys the system enough time to back up critical data </a:t>
            </a:r>
          </a:p>
          <a:p>
            <a:r>
              <a:rPr lang="en-US" sz="1200" dirty="0" smtClean="0"/>
              <a:t>Patch management and antivirus software</a:t>
            </a:r>
            <a:endParaRPr lang="en-US" sz="1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58436" y="2286000"/>
            <a:ext cx="4038600" cy="4191000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sz="1400" b="1" dirty="0" smtClean="0"/>
              <a:t>RECOVERY AND RESUMPTION</a:t>
            </a:r>
          </a:p>
          <a:p>
            <a:pPr marL="109728" indent="0">
              <a:buNone/>
            </a:pPr>
            <a:endParaRPr lang="en-US" sz="1000" dirty="0" smtClean="0"/>
          </a:p>
          <a:p>
            <a:r>
              <a:rPr lang="en-US" sz="1300" dirty="0" smtClean="0"/>
              <a:t>Backup procedures</a:t>
            </a:r>
          </a:p>
          <a:p>
            <a:pPr lvl="1"/>
            <a:r>
              <a:rPr lang="en-US" sz="1200" dirty="0" smtClean="0"/>
              <a:t>Backup </a:t>
            </a:r>
            <a:r>
              <a:rPr lang="en-US" sz="1200" dirty="0" err="1" smtClean="0"/>
              <a:t>vs</a:t>
            </a:r>
            <a:r>
              <a:rPr lang="en-US" sz="1200" dirty="0" smtClean="0"/>
              <a:t> Restoration</a:t>
            </a:r>
          </a:p>
          <a:p>
            <a:pPr lvl="1"/>
            <a:r>
              <a:rPr lang="en-US" sz="1200" dirty="0" smtClean="0"/>
              <a:t>Incremental</a:t>
            </a:r>
          </a:p>
          <a:p>
            <a:pPr lvl="2"/>
            <a:r>
              <a:rPr lang="en-US" sz="1100" dirty="0" smtClean="0"/>
              <a:t>Copies only items that have changed since last partial backup</a:t>
            </a:r>
          </a:p>
          <a:p>
            <a:pPr lvl="1"/>
            <a:r>
              <a:rPr lang="en-US" sz="1200" dirty="0" smtClean="0"/>
              <a:t>Differential backup</a:t>
            </a:r>
          </a:p>
          <a:p>
            <a:pPr lvl="2"/>
            <a:r>
              <a:rPr lang="en-US" sz="1100" dirty="0" smtClean="0"/>
              <a:t>Copies all changes made since last full backup</a:t>
            </a:r>
          </a:p>
          <a:p>
            <a:r>
              <a:rPr lang="en-US" sz="1300" dirty="0" smtClean="0"/>
              <a:t>Disaster recovery plan (DRP)</a:t>
            </a:r>
          </a:p>
          <a:p>
            <a:pPr lvl="1"/>
            <a:r>
              <a:rPr lang="en-US" sz="1200" dirty="0" smtClean="0"/>
              <a:t>Procedures to restore organization’s IT function</a:t>
            </a:r>
          </a:p>
          <a:p>
            <a:pPr lvl="2"/>
            <a:r>
              <a:rPr lang="en-US" sz="1100" dirty="0" smtClean="0"/>
              <a:t>Cold site</a:t>
            </a:r>
          </a:p>
          <a:p>
            <a:pPr lvl="2"/>
            <a:r>
              <a:rPr lang="en-US" sz="1100" dirty="0" smtClean="0"/>
              <a:t>Hot site</a:t>
            </a:r>
          </a:p>
          <a:p>
            <a:r>
              <a:rPr lang="en-US" sz="1300" dirty="0" smtClean="0"/>
              <a:t>Business continuity plan (BCP)</a:t>
            </a:r>
          </a:p>
          <a:p>
            <a:pPr lvl="1"/>
            <a:r>
              <a:rPr lang="en-US" sz="1200" dirty="0" smtClean="0"/>
              <a:t>How to resume all operations, not just IT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1412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0851" name="Rectangle 3"/>
          <p:cNvSpPr>
            <a:spLocks noGrp="1" noChangeArrowheads="1"/>
          </p:cNvSpPr>
          <p:nvPr>
            <p:ph idx="1"/>
          </p:nvPr>
        </p:nvSpPr>
        <p:spPr>
          <a:xfrm>
            <a:off x="3851275" y="2057400"/>
            <a:ext cx="4835525" cy="4724400"/>
          </a:xfrm>
        </p:spPr>
        <p:txBody>
          <a:bodyPr/>
          <a:lstStyle/>
          <a:p>
            <a:r>
              <a:rPr lang="en-US" sz="2400"/>
              <a:t>The five basic principles that contribute to systems reliability:</a:t>
            </a:r>
          </a:p>
          <a:p>
            <a:pPr lvl="1"/>
            <a:r>
              <a:rPr lang="en-US" sz="2000"/>
              <a:t>Security</a:t>
            </a:r>
          </a:p>
          <a:p>
            <a:pPr lvl="1"/>
            <a:r>
              <a:rPr lang="en-US" sz="2000" b="1">
                <a:solidFill>
                  <a:srgbClr val="CC0000"/>
                </a:solidFill>
              </a:rPr>
              <a:t>Confidentiality</a:t>
            </a:r>
          </a:p>
        </p:txBody>
      </p:sp>
      <p:sp>
        <p:nvSpPr>
          <p:cNvPr id="1870852" name="Rectangle 4"/>
          <p:cNvSpPr>
            <a:spLocks noChangeArrowheads="1"/>
          </p:cNvSpPr>
          <p:nvPr/>
        </p:nvSpPr>
        <p:spPr bwMode="auto">
          <a:xfrm>
            <a:off x="439738" y="6259513"/>
            <a:ext cx="3217862" cy="509587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SECURITY</a:t>
            </a:r>
          </a:p>
        </p:txBody>
      </p:sp>
      <p:sp>
        <p:nvSpPr>
          <p:cNvPr id="1870853" name="Rectangle 5"/>
          <p:cNvSpPr>
            <a:spLocks noChangeArrowheads="1"/>
          </p:cNvSpPr>
          <p:nvPr/>
        </p:nvSpPr>
        <p:spPr bwMode="auto">
          <a:xfrm rot="-5400000">
            <a:off x="-870744" y="4491832"/>
            <a:ext cx="3076575" cy="4397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>
                <a:solidFill>
                  <a:schemeClr val="bg1"/>
                </a:solidFill>
              </a:rPr>
              <a:t>CONFIDENTIALITY</a:t>
            </a:r>
          </a:p>
        </p:txBody>
      </p:sp>
      <p:sp>
        <p:nvSpPr>
          <p:cNvPr id="1870857" name="AutoShape 9"/>
          <p:cNvSpPr>
            <a:spLocks noChangeArrowheads="1"/>
          </p:cNvSpPr>
          <p:nvPr/>
        </p:nvSpPr>
        <p:spPr bwMode="auto">
          <a:xfrm>
            <a:off x="457200" y="2057400"/>
            <a:ext cx="3217863" cy="1125538"/>
          </a:xfrm>
          <a:prstGeom prst="triangle">
            <a:avLst>
              <a:gd name="adj" fmla="val 50000"/>
            </a:avLst>
          </a:prstGeom>
          <a:solidFill>
            <a:srgbClr val="1672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>
                <a:solidFill>
                  <a:schemeClr val="bg1"/>
                </a:solidFill>
              </a:rPr>
              <a:t>SYSTEMS</a:t>
            </a:r>
          </a:p>
          <a:p>
            <a:r>
              <a:rPr lang="en-US" sz="1800">
                <a:solidFill>
                  <a:schemeClr val="bg1"/>
                </a:solidFill>
              </a:rPr>
              <a:t>RELIABILITY</a:t>
            </a:r>
          </a:p>
        </p:txBody>
      </p:sp>
      <p:sp>
        <p:nvSpPr>
          <p:cNvPr id="1870858" name="Rectangle 10"/>
          <p:cNvSpPr>
            <a:spLocks noChangeArrowheads="1"/>
          </p:cNvSpPr>
          <p:nvPr/>
        </p:nvSpPr>
        <p:spPr bwMode="auto">
          <a:xfrm>
            <a:off x="4075113" y="4114800"/>
            <a:ext cx="4805362" cy="785813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Sensitive information is protected from unauthorized disclosure.</a:t>
            </a:r>
          </a:p>
        </p:txBody>
      </p:sp>
    </p:spTree>
    <p:extLst>
      <p:ext uri="{BB962C8B-B14F-4D97-AF65-F5344CB8AC3E}">
        <p14:creationId xmlns:p14="http://schemas.microsoft.com/office/powerpoint/2010/main" val="309568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70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70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70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0853" grpId="0" animBg="1"/>
      <p:bldP spid="1870858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4947" name="Rectangle 3"/>
          <p:cNvSpPr>
            <a:spLocks noGrp="1" noChangeArrowheads="1"/>
          </p:cNvSpPr>
          <p:nvPr>
            <p:ph idx="1"/>
          </p:nvPr>
        </p:nvSpPr>
        <p:spPr>
          <a:xfrm>
            <a:off x="3851275" y="2057400"/>
            <a:ext cx="4835525" cy="4724400"/>
          </a:xfrm>
        </p:spPr>
        <p:txBody>
          <a:bodyPr/>
          <a:lstStyle/>
          <a:p>
            <a:r>
              <a:rPr lang="en-US" sz="2400"/>
              <a:t>The five basic principles that contribute to systems reliability:</a:t>
            </a:r>
          </a:p>
          <a:p>
            <a:pPr lvl="1"/>
            <a:r>
              <a:rPr lang="en-US" sz="2000"/>
              <a:t>Security</a:t>
            </a:r>
          </a:p>
          <a:p>
            <a:pPr lvl="1"/>
            <a:r>
              <a:rPr lang="en-US" sz="2000"/>
              <a:t>Confidentiality</a:t>
            </a:r>
          </a:p>
          <a:p>
            <a:pPr lvl="1"/>
            <a:r>
              <a:rPr lang="en-US" sz="2000" b="1">
                <a:solidFill>
                  <a:srgbClr val="CC0000"/>
                </a:solidFill>
              </a:rPr>
              <a:t>Privacy</a:t>
            </a:r>
          </a:p>
        </p:txBody>
      </p:sp>
      <p:sp>
        <p:nvSpPr>
          <p:cNvPr id="1874948" name="Rectangle 4"/>
          <p:cNvSpPr>
            <a:spLocks noChangeArrowheads="1"/>
          </p:cNvSpPr>
          <p:nvPr/>
        </p:nvSpPr>
        <p:spPr bwMode="auto">
          <a:xfrm>
            <a:off x="439738" y="6259513"/>
            <a:ext cx="3217862" cy="509587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SECURITY</a:t>
            </a:r>
          </a:p>
        </p:txBody>
      </p:sp>
      <p:sp>
        <p:nvSpPr>
          <p:cNvPr id="1874949" name="Rectangle 5"/>
          <p:cNvSpPr>
            <a:spLocks noChangeArrowheads="1"/>
          </p:cNvSpPr>
          <p:nvPr/>
        </p:nvSpPr>
        <p:spPr bwMode="auto">
          <a:xfrm rot="-5400000">
            <a:off x="-870744" y="4491832"/>
            <a:ext cx="3076575" cy="439738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CONFIDENTIALITY</a:t>
            </a:r>
          </a:p>
        </p:txBody>
      </p:sp>
      <p:sp>
        <p:nvSpPr>
          <p:cNvPr id="1874950" name="Rectangle 6"/>
          <p:cNvSpPr>
            <a:spLocks noChangeArrowheads="1"/>
          </p:cNvSpPr>
          <p:nvPr/>
        </p:nvSpPr>
        <p:spPr bwMode="auto">
          <a:xfrm rot="-5400000">
            <a:off x="84931" y="4504532"/>
            <a:ext cx="3076575" cy="4397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>
                <a:solidFill>
                  <a:schemeClr val="bg1"/>
                </a:solidFill>
              </a:rPr>
              <a:t>PRIVACY</a:t>
            </a:r>
          </a:p>
        </p:txBody>
      </p:sp>
      <p:sp>
        <p:nvSpPr>
          <p:cNvPr id="1874953" name="AutoShape 9"/>
          <p:cNvSpPr>
            <a:spLocks noChangeArrowheads="1"/>
          </p:cNvSpPr>
          <p:nvPr/>
        </p:nvSpPr>
        <p:spPr bwMode="auto">
          <a:xfrm>
            <a:off x="457200" y="2057400"/>
            <a:ext cx="3217863" cy="1125538"/>
          </a:xfrm>
          <a:prstGeom prst="triangle">
            <a:avLst>
              <a:gd name="adj" fmla="val 50000"/>
            </a:avLst>
          </a:prstGeom>
          <a:solidFill>
            <a:srgbClr val="1672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>
                <a:solidFill>
                  <a:schemeClr val="bg1"/>
                </a:solidFill>
              </a:rPr>
              <a:t>SYSTEMS</a:t>
            </a:r>
          </a:p>
          <a:p>
            <a:r>
              <a:rPr lang="en-US" sz="1800">
                <a:solidFill>
                  <a:schemeClr val="bg1"/>
                </a:solidFill>
              </a:rPr>
              <a:t>RELIABILITY</a:t>
            </a:r>
          </a:p>
        </p:txBody>
      </p:sp>
      <p:sp>
        <p:nvSpPr>
          <p:cNvPr id="1874954" name="Rectangle 10"/>
          <p:cNvSpPr>
            <a:spLocks noChangeArrowheads="1"/>
          </p:cNvSpPr>
          <p:nvPr/>
        </p:nvSpPr>
        <p:spPr bwMode="auto">
          <a:xfrm>
            <a:off x="4495800" y="4670613"/>
            <a:ext cx="3967162" cy="106680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chemeClr val="tx1"/>
                </a:solidFill>
              </a:rPr>
              <a:t>Personal information about trading partners, investors, and employees are protected</a:t>
            </a:r>
          </a:p>
        </p:txBody>
      </p:sp>
    </p:spTree>
    <p:extLst>
      <p:ext uri="{BB962C8B-B14F-4D97-AF65-F5344CB8AC3E}">
        <p14:creationId xmlns:p14="http://schemas.microsoft.com/office/powerpoint/2010/main" val="258286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74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74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74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950" grpId="0" animBg="1"/>
      <p:bldP spid="1874954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1875" name="Rectangle 3"/>
          <p:cNvSpPr>
            <a:spLocks noGrp="1" noChangeArrowheads="1"/>
          </p:cNvSpPr>
          <p:nvPr>
            <p:ph idx="1"/>
          </p:nvPr>
        </p:nvSpPr>
        <p:spPr>
          <a:xfrm>
            <a:off x="3851275" y="2057400"/>
            <a:ext cx="4835525" cy="4724400"/>
          </a:xfrm>
        </p:spPr>
        <p:txBody>
          <a:bodyPr/>
          <a:lstStyle/>
          <a:p>
            <a:r>
              <a:rPr lang="en-US"/>
              <a:t>The five basic principles that contribute to systems reliability:</a:t>
            </a:r>
          </a:p>
          <a:p>
            <a:pPr lvl="1"/>
            <a:r>
              <a:rPr lang="en-US"/>
              <a:t>Security</a:t>
            </a:r>
          </a:p>
          <a:p>
            <a:pPr lvl="1"/>
            <a:r>
              <a:rPr lang="en-US"/>
              <a:t>Confidentiality</a:t>
            </a:r>
          </a:p>
          <a:p>
            <a:pPr lvl="1"/>
            <a:r>
              <a:rPr lang="en-US"/>
              <a:t>Privacy</a:t>
            </a:r>
          </a:p>
          <a:p>
            <a:pPr lvl="1"/>
            <a:r>
              <a:rPr lang="en-US" b="1">
                <a:solidFill>
                  <a:srgbClr val="CC0000"/>
                </a:solidFill>
              </a:rPr>
              <a:t>Processing integrity</a:t>
            </a:r>
          </a:p>
        </p:txBody>
      </p:sp>
      <p:sp>
        <p:nvSpPr>
          <p:cNvPr id="1871876" name="Rectangle 4"/>
          <p:cNvSpPr>
            <a:spLocks noChangeArrowheads="1"/>
          </p:cNvSpPr>
          <p:nvPr/>
        </p:nvSpPr>
        <p:spPr bwMode="auto">
          <a:xfrm>
            <a:off x="439738" y="6259513"/>
            <a:ext cx="3217862" cy="509587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SECURITY</a:t>
            </a:r>
          </a:p>
        </p:txBody>
      </p:sp>
      <p:sp>
        <p:nvSpPr>
          <p:cNvPr id="1871877" name="Rectangle 5"/>
          <p:cNvSpPr>
            <a:spLocks noChangeArrowheads="1"/>
          </p:cNvSpPr>
          <p:nvPr/>
        </p:nvSpPr>
        <p:spPr bwMode="auto">
          <a:xfrm rot="-5400000">
            <a:off x="-870744" y="4491832"/>
            <a:ext cx="3076575" cy="439738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CONFIDENTIALITY</a:t>
            </a:r>
          </a:p>
        </p:txBody>
      </p:sp>
      <p:sp>
        <p:nvSpPr>
          <p:cNvPr id="1871878" name="Rectangle 6"/>
          <p:cNvSpPr>
            <a:spLocks noChangeArrowheads="1"/>
          </p:cNvSpPr>
          <p:nvPr/>
        </p:nvSpPr>
        <p:spPr bwMode="auto">
          <a:xfrm rot="-5400000">
            <a:off x="84931" y="4504532"/>
            <a:ext cx="3076575" cy="439738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PRIVACY</a:t>
            </a:r>
          </a:p>
        </p:txBody>
      </p:sp>
      <p:sp>
        <p:nvSpPr>
          <p:cNvPr id="1871879" name="Rectangle 7"/>
          <p:cNvSpPr>
            <a:spLocks noChangeArrowheads="1"/>
          </p:cNvSpPr>
          <p:nvPr/>
        </p:nvSpPr>
        <p:spPr bwMode="auto">
          <a:xfrm rot="-5400000">
            <a:off x="989806" y="4502944"/>
            <a:ext cx="3076575" cy="4397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>
                <a:solidFill>
                  <a:schemeClr val="bg1"/>
                </a:solidFill>
              </a:rPr>
              <a:t>PROCESSING INTEGRITY</a:t>
            </a:r>
          </a:p>
        </p:txBody>
      </p:sp>
      <p:sp>
        <p:nvSpPr>
          <p:cNvPr id="1871881" name="AutoShape 9"/>
          <p:cNvSpPr>
            <a:spLocks noChangeArrowheads="1"/>
          </p:cNvSpPr>
          <p:nvPr/>
        </p:nvSpPr>
        <p:spPr bwMode="auto">
          <a:xfrm>
            <a:off x="457200" y="2057400"/>
            <a:ext cx="3217863" cy="1125538"/>
          </a:xfrm>
          <a:prstGeom prst="triangle">
            <a:avLst>
              <a:gd name="adj" fmla="val 50000"/>
            </a:avLst>
          </a:prstGeom>
          <a:solidFill>
            <a:srgbClr val="1672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>
                <a:solidFill>
                  <a:schemeClr val="bg1"/>
                </a:solidFill>
              </a:rPr>
              <a:t>SYSTEMS</a:t>
            </a:r>
          </a:p>
          <a:p>
            <a:r>
              <a:rPr lang="en-US" sz="1800">
                <a:solidFill>
                  <a:schemeClr val="bg1"/>
                </a:solidFill>
              </a:rPr>
              <a:t>RELIABILITY</a:t>
            </a:r>
          </a:p>
        </p:txBody>
      </p:sp>
      <p:sp>
        <p:nvSpPr>
          <p:cNvPr id="1871882" name="Rectangle 10"/>
          <p:cNvSpPr>
            <a:spLocks noChangeArrowheads="1"/>
          </p:cNvSpPr>
          <p:nvPr/>
        </p:nvSpPr>
        <p:spPr bwMode="auto">
          <a:xfrm>
            <a:off x="4057649" y="4325360"/>
            <a:ext cx="4805363" cy="1963737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Data is processed:</a:t>
            </a:r>
          </a:p>
          <a:p>
            <a:pPr lvl="1"/>
            <a:r>
              <a:rPr lang="en-US" sz="2000">
                <a:solidFill>
                  <a:schemeClr val="tx1"/>
                </a:solidFill>
              </a:rPr>
              <a:t>Accurately</a:t>
            </a:r>
          </a:p>
          <a:p>
            <a:pPr lvl="1"/>
            <a:r>
              <a:rPr lang="en-US" sz="2000">
                <a:solidFill>
                  <a:schemeClr val="tx1"/>
                </a:solidFill>
              </a:rPr>
              <a:t>Completely</a:t>
            </a:r>
          </a:p>
          <a:p>
            <a:pPr lvl="1"/>
            <a:r>
              <a:rPr lang="en-US" sz="2000">
                <a:solidFill>
                  <a:schemeClr val="tx1"/>
                </a:solidFill>
              </a:rPr>
              <a:t>In a timely manner</a:t>
            </a:r>
          </a:p>
          <a:p>
            <a:pPr lvl="1"/>
            <a:r>
              <a:rPr lang="en-US" sz="2000">
                <a:solidFill>
                  <a:schemeClr val="tx1"/>
                </a:solidFill>
              </a:rPr>
              <a:t>With proper authorization</a:t>
            </a:r>
          </a:p>
        </p:txBody>
      </p:sp>
    </p:spTree>
    <p:extLst>
      <p:ext uri="{BB962C8B-B14F-4D97-AF65-F5344CB8AC3E}">
        <p14:creationId xmlns:p14="http://schemas.microsoft.com/office/powerpoint/2010/main" val="270068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1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71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1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71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71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1879" grpId="0" animBg="1"/>
      <p:bldP spid="1871882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23" name="Rectangle 3"/>
          <p:cNvSpPr>
            <a:spLocks noGrp="1" noChangeArrowheads="1"/>
          </p:cNvSpPr>
          <p:nvPr>
            <p:ph idx="1"/>
          </p:nvPr>
        </p:nvSpPr>
        <p:spPr>
          <a:xfrm>
            <a:off x="3851275" y="2057400"/>
            <a:ext cx="4835525" cy="4724400"/>
          </a:xfrm>
        </p:spPr>
        <p:txBody>
          <a:bodyPr/>
          <a:lstStyle/>
          <a:p>
            <a:r>
              <a:rPr lang="en-US"/>
              <a:t>The five basic principles that contribute to systems reliability:</a:t>
            </a:r>
          </a:p>
          <a:p>
            <a:pPr lvl="1"/>
            <a:r>
              <a:rPr lang="en-US"/>
              <a:t>Security</a:t>
            </a:r>
          </a:p>
          <a:p>
            <a:pPr lvl="1"/>
            <a:r>
              <a:rPr lang="en-US"/>
              <a:t>Confidentiality</a:t>
            </a:r>
          </a:p>
          <a:p>
            <a:pPr lvl="1"/>
            <a:r>
              <a:rPr lang="en-US"/>
              <a:t>Online privacy</a:t>
            </a:r>
          </a:p>
          <a:p>
            <a:pPr lvl="1"/>
            <a:r>
              <a:rPr lang="en-US"/>
              <a:t>Processing integrity</a:t>
            </a:r>
          </a:p>
          <a:p>
            <a:pPr lvl="1"/>
            <a:r>
              <a:rPr lang="en-US" b="1">
                <a:solidFill>
                  <a:srgbClr val="CC0000"/>
                </a:solidFill>
              </a:rPr>
              <a:t>Availability</a:t>
            </a:r>
          </a:p>
        </p:txBody>
      </p:sp>
      <p:sp>
        <p:nvSpPr>
          <p:cNvPr id="1873924" name="Rectangle 4"/>
          <p:cNvSpPr>
            <a:spLocks noChangeArrowheads="1"/>
          </p:cNvSpPr>
          <p:nvPr/>
        </p:nvSpPr>
        <p:spPr bwMode="auto">
          <a:xfrm>
            <a:off x="439738" y="6259513"/>
            <a:ext cx="3217862" cy="509587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SECURITY</a:t>
            </a:r>
          </a:p>
        </p:txBody>
      </p:sp>
      <p:sp>
        <p:nvSpPr>
          <p:cNvPr id="1873925" name="Rectangle 5"/>
          <p:cNvSpPr>
            <a:spLocks noChangeArrowheads="1"/>
          </p:cNvSpPr>
          <p:nvPr/>
        </p:nvSpPr>
        <p:spPr bwMode="auto">
          <a:xfrm rot="-5400000">
            <a:off x="-870744" y="4491832"/>
            <a:ext cx="3076575" cy="439738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CONFIDENTIALITY</a:t>
            </a:r>
          </a:p>
        </p:txBody>
      </p:sp>
      <p:sp>
        <p:nvSpPr>
          <p:cNvPr id="1873926" name="Rectangle 6"/>
          <p:cNvSpPr>
            <a:spLocks noChangeArrowheads="1"/>
          </p:cNvSpPr>
          <p:nvPr/>
        </p:nvSpPr>
        <p:spPr bwMode="auto">
          <a:xfrm rot="-5400000">
            <a:off x="84931" y="4504532"/>
            <a:ext cx="3076575" cy="439738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PRIVACY</a:t>
            </a:r>
          </a:p>
        </p:txBody>
      </p:sp>
      <p:sp>
        <p:nvSpPr>
          <p:cNvPr id="1873927" name="Rectangle 7"/>
          <p:cNvSpPr>
            <a:spLocks noChangeArrowheads="1"/>
          </p:cNvSpPr>
          <p:nvPr/>
        </p:nvSpPr>
        <p:spPr bwMode="auto">
          <a:xfrm rot="-5400000">
            <a:off x="989806" y="4502944"/>
            <a:ext cx="3076575" cy="439738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PROCESSING INTEGRITY</a:t>
            </a:r>
          </a:p>
        </p:txBody>
      </p:sp>
      <p:sp>
        <p:nvSpPr>
          <p:cNvPr id="1873928" name="Rectangle 8"/>
          <p:cNvSpPr>
            <a:spLocks noChangeArrowheads="1"/>
          </p:cNvSpPr>
          <p:nvPr/>
        </p:nvSpPr>
        <p:spPr bwMode="auto">
          <a:xfrm rot="-5400000">
            <a:off x="1901031" y="4504532"/>
            <a:ext cx="3076575" cy="4397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>
                <a:solidFill>
                  <a:schemeClr val="bg1"/>
                </a:solidFill>
              </a:rPr>
              <a:t>AVAILABILITY</a:t>
            </a:r>
          </a:p>
        </p:txBody>
      </p:sp>
      <p:sp>
        <p:nvSpPr>
          <p:cNvPr id="1873929" name="AutoShape 9"/>
          <p:cNvSpPr>
            <a:spLocks noChangeArrowheads="1"/>
          </p:cNvSpPr>
          <p:nvPr/>
        </p:nvSpPr>
        <p:spPr bwMode="auto">
          <a:xfrm>
            <a:off x="457200" y="2057400"/>
            <a:ext cx="3217863" cy="1125538"/>
          </a:xfrm>
          <a:prstGeom prst="triangle">
            <a:avLst>
              <a:gd name="adj" fmla="val 50000"/>
            </a:avLst>
          </a:prstGeom>
          <a:solidFill>
            <a:srgbClr val="1672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SYSTEMS</a:t>
            </a:r>
          </a:p>
          <a:p>
            <a:r>
              <a:rPr lang="en-US" sz="1800"/>
              <a:t>RELIABILITY</a:t>
            </a:r>
          </a:p>
        </p:txBody>
      </p:sp>
      <p:sp>
        <p:nvSpPr>
          <p:cNvPr id="1873930" name="Rectangle 10"/>
          <p:cNvSpPr>
            <a:spLocks noChangeArrowheads="1"/>
          </p:cNvSpPr>
          <p:nvPr/>
        </p:nvSpPr>
        <p:spPr bwMode="auto">
          <a:xfrm>
            <a:off x="4338638" y="4722813"/>
            <a:ext cx="4805362" cy="108585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Symbol" panose="05050102010706020507" pitchFamily="18" charset="2"/>
              <a:buChar char=""/>
            </a:pPr>
            <a:r>
              <a:rPr lang="en-US" sz="2000">
                <a:solidFill>
                  <a:schemeClr val="tx1"/>
                </a:solidFill>
              </a:rPr>
              <a:t>The system is available to meet operational and contractual obligations.</a:t>
            </a:r>
          </a:p>
        </p:txBody>
      </p:sp>
    </p:spTree>
    <p:extLst>
      <p:ext uri="{BB962C8B-B14F-4D97-AF65-F5344CB8AC3E}">
        <p14:creationId xmlns:p14="http://schemas.microsoft.com/office/powerpoint/2010/main" val="286890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73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73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73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28" grpId="0" animBg="1"/>
      <p:bldP spid="1873930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8-</a:t>
            </a:r>
            <a:fld id="{F4AF7997-157B-4C7E-95AE-88AEB04B4BFF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1"/>
            <a:ext cx="8315038" cy="598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450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2705</TotalTime>
  <Words>2052</Words>
  <Application>Microsoft Office PowerPoint</Application>
  <PresentationFormat>On-screen Show (4:3)</PresentationFormat>
  <Paragraphs>390</Paragraphs>
  <Slides>46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5" baseType="lpstr">
      <vt:lpstr>Arial</vt:lpstr>
      <vt:lpstr>Calibri</vt:lpstr>
      <vt:lpstr>Century Gothic</vt:lpstr>
      <vt:lpstr>Courier New</vt:lpstr>
      <vt:lpstr>Symbol</vt:lpstr>
      <vt:lpstr>Wingdings</vt:lpstr>
      <vt:lpstr>Wingdings 2</vt:lpstr>
      <vt:lpstr>Wingdings 3</vt:lpstr>
      <vt:lpstr>Ion Boardroom</vt:lpstr>
      <vt:lpstr>Controls of Accounting Information Systems </vt:lpstr>
      <vt:lpstr>Controls for Information Security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Mitigate Risk of Attack</vt:lpstr>
      <vt:lpstr>Preventive: People</vt:lpstr>
      <vt:lpstr>Preventive: Processes</vt:lpstr>
      <vt:lpstr>Preventive: Process - Authentication </vt:lpstr>
      <vt:lpstr>Preventive: Process - Authentication </vt:lpstr>
      <vt:lpstr>Preventive: Process - Authentication </vt:lpstr>
      <vt:lpstr>Preventive: Process - Authentication </vt:lpstr>
      <vt:lpstr>Preventive: Process - Authorization </vt:lpstr>
      <vt:lpstr>Preventive: Process - Authorization </vt:lpstr>
      <vt:lpstr>Preventive: Process - Authorization </vt:lpstr>
      <vt:lpstr>Preventive: Other</vt:lpstr>
      <vt:lpstr>Detective Controls</vt:lpstr>
      <vt:lpstr>Corrective</vt:lpstr>
      <vt:lpstr>Corrective</vt:lpstr>
      <vt:lpstr>Corrective</vt:lpstr>
      <vt:lpstr>Corrective</vt:lpstr>
      <vt:lpstr>Corrective</vt:lpstr>
      <vt:lpstr>PowerPoint Presentation</vt:lpstr>
      <vt:lpstr>Corrective</vt:lpstr>
      <vt:lpstr>Confidentiality and Privacy Controls </vt:lpstr>
      <vt:lpstr>Protecting Confidentiality and Privacy of Sensitive Information</vt:lpstr>
      <vt:lpstr>Encryption</vt:lpstr>
      <vt:lpstr>Encryption Steps</vt:lpstr>
      <vt:lpstr>Types of Encryption</vt:lpstr>
      <vt:lpstr>Processing Integrity and Availability Controls</vt:lpstr>
      <vt:lpstr>Processing Integrity Controls</vt:lpstr>
      <vt:lpstr>Processing Integrity Controls – Input</vt:lpstr>
      <vt:lpstr>Processing Integrity Controls – Input</vt:lpstr>
      <vt:lpstr>Processing Integrity Controls – Input</vt:lpstr>
      <vt:lpstr>Processing Integrity Controls – Input</vt:lpstr>
      <vt:lpstr>Processing Integrity Controls – Input</vt:lpstr>
      <vt:lpstr>Processing Integrity Controls – Input</vt:lpstr>
      <vt:lpstr>Additional Data Entry Controls</vt:lpstr>
      <vt:lpstr>Processing Integrity Controls – Processing</vt:lpstr>
      <vt:lpstr>Processing Integrity Controls – Output</vt:lpstr>
      <vt:lpstr>Availability Controls</vt:lpstr>
      <vt:lpstr>Availability Controls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Robyn Raschke</dc:creator>
  <cp:lastModifiedBy>FUJITSU</cp:lastModifiedBy>
  <cp:revision>91</cp:revision>
  <dcterms:created xsi:type="dcterms:W3CDTF">2014-03-30T23:01:36Z</dcterms:created>
  <dcterms:modified xsi:type="dcterms:W3CDTF">2019-07-17T08:35:05Z</dcterms:modified>
</cp:coreProperties>
</file>