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1"/>
  </p:notesMasterIdLst>
  <p:handoutMasterIdLst>
    <p:handoutMasterId r:id="rId82"/>
  </p:handoutMasterIdLst>
  <p:sldIdLst>
    <p:sldId id="256" r:id="rId2"/>
    <p:sldId id="258" r:id="rId3"/>
    <p:sldId id="259" r:id="rId4"/>
    <p:sldId id="265" r:id="rId5"/>
    <p:sldId id="266" r:id="rId6"/>
    <p:sldId id="267" r:id="rId7"/>
    <p:sldId id="268" r:id="rId8"/>
    <p:sldId id="269" r:id="rId9"/>
    <p:sldId id="270" r:id="rId10"/>
    <p:sldId id="271" r:id="rId11"/>
    <p:sldId id="272" r:id="rId12"/>
    <p:sldId id="273" r:id="rId13"/>
    <p:sldId id="274" r:id="rId14"/>
    <p:sldId id="281" r:id="rId15"/>
    <p:sldId id="282" r:id="rId16"/>
    <p:sldId id="283" r:id="rId17"/>
    <p:sldId id="284" r:id="rId18"/>
    <p:sldId id="285" r:id="rId19"/>
    <p:sldId id="286" r:id="rId20"/>
    <p:sldId id="386" r:id="rId21"/>
    <p:sldId id="262" r:id="rId22"/>
    <p:sldId id="297" r:id="rId23"/>
    <p:sldId id="310" r:id="rId24"/>
    <p:sldId id="312"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325"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50" r:id="rId54"/>
    <p:sldId id="351" r:id="rId55"/>
    <p:sldId id="352" r:id="rId56"/>
    <p:sldId id="354" r:id="rId57"/>
    <p:sldId id="355" r:id="rId58"/>
    <p:sldId id="356" r:id="rId59"/>
    <p:sldId id="357" r:id="rId60"/>
    <p:sldId id="358" r:id="rId61"/>
    <p:sldId id="359" r:id="rId62"/>
    <p:sldId id="360" r:id="rId63"/>
    <p:sldId id="361" r:id="rId64"/>
    <p:sldId id="362" r:id="rId65"/>
    <p:sldId id="363" r:id="rId66"/>
    <p:sldId id="381" r:id="rId67"/>
    <p:sldId id="380" r:id="rId68"/>
    <p:sldId id="382" r:id="rId69"/>
    <p:sldId id="383" r:id="rId70"/>
    <p:sldId id="384" r:id="rId71"/>
    <p:sldId id="385" r:id="rId72"/>
    <p:sldId id="372" r:id="rId73"/>
    <p:sldId id="373" r:id="rId74"/>
    <p:sldId id="374" r:id="rId75"/>
    <p:sldId id="375" r:id="rId76"/>
    <p:sldId id="378" r:id="rId77"/>
    <p:sldId id="379" r:id="rId78"/>
    <p:sldId id="376" r:id="rId79"/>
    <p:sldId id="37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3DEB7-39DB-4D1D-8859-367932518AE2}" v="4" dt="2019-10-22T09:20:53.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3741" autoAdjust="0"/>
  </p:normalViewPr>
  <p:slideViewPr>
    <p:cSldViewPr>
      <p:cViewPr varScale="1">
        <p:scale>
          <a:sx n="95" d="100"/>
          <a:sy n="95" d="100"/>
        </p:scale>
        <p:origin x="20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Al Awadhi" userId="b3c480cf55c21608" providerId="LiveId" clId="{F083DEB7-39DB-4D1D-8859-367932518AE2}"/>
    <pc:docChg chg="modSld">
      <pc:chgData name="Abdullah Al Awadhi" userId="b3c480cf55c21608" providerId="LiveId" clId="{F083DEB7-39DB-4D1D-8859-367932518AE2}" dt="2019-10-22T09:20:53.236" v="3"/>
      <pc:docMkLst>
        <pc:docMk/>
      </pc:docMkLst>
      <pc:sldChg chg="modAnim">
        <pc:chgData name="Abdullah Al Awadhi" userId="b3c480cf55c21608" providerId="LiveId" clId="{F083DEB7-39DB-4D1D-8859-367932518AE2}" dt="2019-10-22T09:20:53.236" v="3"/>
        <pc:sldMkLst>
          <pc:docMk/>
          <pc:sldMk cId="2870341066"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6CD4B-DCD8-4779-B896-8F4854245888}" type="datetimeFigureOut">
              <a:rPr lang="en-US" smtClean="0"/>
              <a:t>10/22/2019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87FC7-EA89-40F1-8642-729081EBE15B}" type="slidenum">
              <a:rPr lang="en-US" smtClean="0"/>
              <a:t>‹#›</a:t>
            </a:fld>
            <a:endParaRPr lang="en-US"/>
          </a:p>
        </p:txBody>
      </p:sp>
    </p:spTree>
    <p:extLst>
      <p:ext uri="{BB962C8B-B14F-4D97-AF65-F5344CB8AC3E}">
        <p14:creationId xmlns:p14="http://schemas.microsoft.com/office/powerpoint/2010/main" val="338427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B30D4-260E-44B6-A9BF-E3B97EA1D77D}" type="datetimeFigureOut">
              <a:rPr lang="en-US" smtClean="0"/>
              <a:pPr/>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03D17-8459-46C1-8294-7C60B0DE1FFF}" type="slidenum">
              <a:rPr lang="en-US" smtClean="0"/>
              <a:pPr/>
              <a:t>‹#›</a:t>
            </a:fld>
            <a:endParaRPr lang="en-US"/>
          </a:p>
        </p:txBody>
      </p:sp>
    </p:spTree>
    <p:extLst>
      <p:ext uri="{BB962C8B-B14F-4D97-AF65-F5344CB8AC3E}">
        <p14:creationId xmlns:p14="http://schemas.microsoft.com/office/powerpoint/2010/main" val="359359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D6E03D17-8459-46C1-8294-7C60B0DE1FFF}" type="slidenum">
              <a:rPr lang="en-US" smtClean="0"/>
              <a:pPr/>
              <a:t>2</a:t>
            </a:fld>
            <a:endParaRPr lang="en-US"/>
          </a:p>
        </p:txBody>
      </p:sp>
    </p:spTree>
    <p:extLst>
      <p:ext uri="{BB962C8B-B14F-4D97-AF65-F5344CB8AC3E}">
        <p14:creationId xmlns:p14="http://schemas.microsoft.com/office/powerpoint/2010/main" val="53988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3668D-EE46-4E5A-B96A-4C6896D308E7}" type="slidenum">
              <a:rPr lang="en-US"/>
              <a:pPr/>
              <a:t>11</a:t>
            </a:fld>
            <a:endParaRPr lang="en-US"/>
          </a:p>
        </p:txBody>
      </p:sp>
      <p:sp>
        <p:nvSpPr>
          <p:cNvPr id="2378754" name="Rectangle 2"/>
          <p:cNvSpPr>
            <a:spLocks noGrp="1" noRot="1" noChangeAspect="1" noChangeArrowheads="1" noTextEdit="1"/>
          </p:cNvSpPr>
          <p:nvPr>
            <p:ph type="sldImg"/>
          </p:nvPr>
        </p:nvSpPr>
        <p:spPr>
          <a:ln/>
        </p:spPr>
      </p:sp>
      <p:sp>
        <p:nvSpPr>
          <p:cNvPr id="237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25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E523B-866B-43C1-A95C-CE9A3EA311AB}" type="slidenum">
              <a:rPr lang="en-US"/>
              <a:pPr/>
              <a:t>12</a:t>
            </a:fld>
            <a:endParaRPr lang="en-US"/>
          </a:p>
        </p:txBody>
      </p:sp>
      <p:sp>
        <p:nvSpPr>
          <p:cNvPr id="2379778" name="Rectangle 2"/>
          <p:cNvSpPr>
            <a:spLocks noGrp="1" noRot="1" noChangeAspect="1" noChangeArrowheads="1" noTextEdit="1"/>
          </p:cNvSpPr>
          <p:nvPr>
            <p:ph type="sldImg"/>
          </p:nvPr>
        </p:nvSpPr>
        <p:spPr>
          <a:ln/>
        </p:spPr>
      </p:sp>
      <p:sp>
        <p:nvSpPr>
          <p:cNvPr id="237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123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B261D-9095-4058-BB94-188819FFB0B1}" type="slidenum">
              <a:rPr lang="en-US"/>
              <a:pPr/>
              <a:t>13</a:t>
            </a:fld>
            <a:endParaRPr lang="en-US"/>
          </a:p>
        </p:txBody>
      </p:sp>
      <p:sp>
        <p:nvSpPr>
          <p:cNvPr id="2380802" name="Rectangle 2"/>
          <p:cNvSpPr>
            <a:spLocks noGrp="1" noRot="1" noChangeAspect="1" noChangeArrowheads="1" noTextEdit="1"/>
          </p:cNvSpPr>
          <p:nvPr>
            <p:ph type="sldImg"/>
          </p:nvPr>
        </p:nvSpPr>
        <p:spPr>
          <a:ln/>
        </p:spPr>
      </p:sp>
      <p:sp>
        <p:nvSpPr>
          <p:cNvPr id="238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580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2E57B-984E-42EE-9849-D03FABE583E6}" type="slidenum">
              <a:rPr lang="en-US"/>
              <a:pPr/>
              <a:t>14</a:t>
            </a:fld>
            <a:endParaRPr lang="en-US"/>
          </a:p>
        </p:txBody>
      </p:sp>
      <p:sp>
        <p:nvSpPr>
          <p:cNvPr id="2387970" name="Rectangle 2"/>
          <p:cNvSpPr>
            <a:spLocks noGrp="1" noRot="1" noChangeAspect="1" noChangeArrowheads="1" noTextEdit="1"/>
          </p:cNvSpPr>
          <p:nvPr>
            <p:ph type="sldImg"/>
          </p:nvPr>
        </p:nvSpPr>
        <p:spPr>
          <a:ln/>
        </p:spPr>
      </p:sp>
      <p:sp>
        <p:nvSpPr>
          <p:cNvPr id="238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21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A81CC-2960-48A8-A42F-FB6330AF0131}" type="slidenum">
              <a:rPr lang="en-US"/>
              <a:pPr/>
              <a:t>15</a:t>
            </a:fld>
            <a:endParaRPr lang="en-US"/>
          </a:p>
        </p:txBody>
      </p:sp>
      <p:sp>
        <p:nvSpPr>
          <p:cNvPr id="2388994" name="Rectangle 2"/>
          <p:cNvSpPr>
            <a:spLocks noGrp="1" noRot="1" noChangeAspect="1" noChangeArrowheads="1" noTextEdit="1"/>
          </p:cNvSpPr>
          <p:nvPr>
            <p:ph type="sldImg"/>
          </p:nvPr>
        </p:nvSpPr>
        <p:spPr>
          <a:ln/>
        </p:spPr>
      </p:sp>
      <p:sp>
        <p:nvSpPr>
          <p:cNvPr id="2388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132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44138-2E3B-45EB-8557-3F3A33939705}" type="slidenum">
              <a:rPr lang="en-US"/>
              <a:pPr/>
              <a:t>16</a:t>
            </a:fld>
            <a:endParaRPr lang="en-US"/>
          </a:p>
        </p:txBody>
      </p:sp>
      <p:sp>
        <p:nvSpPr>
          <p:cNvPr id="2390018" name="Rectangle 2"/>
          <p:cNvSpPr>
            <a:spLocks noGrp="1" noRot="1" noChangeAspect="1" noChangeArrowheads="1" noTextEdit="1"/>
          </p:cNvSpPr>
          <p:nvPr>
            <p:ph type="sldImg"/>
          </p:nvPr>
        </p:nvSpPr>
        <p:spPr>
          <a:ln/>
        </p:spPr>
      </p:sp>
      <p:sp>
        <p:nvSpPr>
          <p:cNvPr id="239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993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7C67C-86C4-4096-826F-A0C6EA9F86FD}" type="slidenum">
              <a:rPr lang="en-US"/>
              <a:pPr/>
              <a:t>17</a:t>
            </a:fld>
            <a:endParaRPr lang="en-US"/>
          </a:p>
        </p:txBody>
      </p:sp>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48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695FD-E1F3-46A6-A210-2DF5245E020A}" type="slidenum">
              <a:rPr lang="en-US"/>
              <a:pPr/>
              <a:t>18</a:t>
            </a:fld>
            <a:endParaRPr lang="en-US"/>
          </a:p>
        </p:txBody>
      </p:sp>
      <p:sp>
        <p:nvSpPr>
          <p:cNvPr id="2392066" name="Rectangle 2"/>
          <p:cNvSpPr>
            <a:spLocks noGrp="1" noRot="1" noChangeAspect="1" noChangeArrowheads="1" noTextEdit="1"/>
          </p:cNvSpPr>
          <p:nvPr>
            <p:ph type="sldImg"/>
          </p:nvPr>
        </p:nvSpPr>
        <p:spPr>
          <a:ln/>
        </p:spPr>
      </p:sp>
      <p:sp>
        <p:nvSpPr>
          <p:cNvPr id="239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415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062F1-0C86-4C0F-B423-49B157B4B442}" type="slidenum">
              <a:rPr lang="en-US"/>
              <a:pPr/>
              <a:t>19</a:t>
            </a:fld>
            <a:endParaRPr lang="en-US"/>
          </a:p>
        </p:txBody>
      </p:sp>
      <p:sp>
        <p:nvSpPr>
          <p:cNvPr id="2393090" name="Rectangle 2"/>
          <p:cNvSpPr>
            <a:spLocks noGrp="1" noRot="1" noChangeAspect="1" noChangeArrowheads="1" noTextEdit="1"/>
          </p:cNvSpPr>
          <p:nvPr>
            <p:ph type="sldImg"/>
          </p:nvPr>
        </p:nvSpPr>
        <p:spPr>
          <a:ln/>
        </p:spPr>
      </p:sp>
      <p:sp>
        <p:nvSpPr>
          <p:cNvPr id="239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193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03D17-8459-46C1-8294-7C60B0DE1FFF}" type="slidenum">
              <a:rPr lang="en-US" smtClean="0"/>
              <a:pPr/>
              <a:t>20</a:t>
            </a:fld>
            <a:endParaRPr lang="en-US"/>
          </a:p>
        </p:txBody>
      </p:sp>
    </p:spTree>
    <p:extLst>
      <p:ext uri="{BB962C8B-B14F-4D97-AF65-F5344CB8AC3E}">
        <p14:creationId xmlns:p14="http://schemas.microsoft.com/office/powerpoint/2010/main" val="401898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03D17-8459-46C1-8294-7C60B0DE1FFF}" type="slidenum">
              <a:rPr lang="en-US" smtClean="0"/>
              <a:pPr/>
              <a:t>3</a:t>
            </a:fld>
            <a:endParaRPr lang="en-US"/>
          </a:p>
        </p:txBody>
      </p:sp>
    </p:spTree>
    <p:extLst>
      <p:ext uri="{BB962C8B-B14F-4D97-AF65-F5344CB8AC3E}">
        <p14:creationId xmlns:p14="http://schemas.microsoft.com/office/powerpoint/2010/main" val="374991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75F5D-6BA8-473B-A5FE-573A2FA32075}" type="slidenum">
              <a:rPr lang="en-US"/>
              <a:pPr/>
              <a:t>22</a:t>
            </a:fld>
            <a:endParaRPr lang="en-US"/>
          </a:p>
        </p:txBody>
      </p:sp>
      <p:sp>
        <p:nvSpPr>
          <p:cNvPr id="2409474" name="Rectangle 2"/>
          <p:cNvSpPr>
            <a:spLocks noGrp="1" noRot="1" noChangeAspect="1" noChangeArrowheads="1" noTextEdit="1"/>
          </p:cNvSpPr>
          <p:nvPr>
            <p:ph type="sldImg"/>
          </p:nvPr>
        </p:nvSpPr>
        <p:spPr>
          <a:ln/>
        </p:spPr>
      </p:sp>
      <p:sp>
        <p:nvSpPr>
          <p:cNvPr id="240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8346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F0749-34D9-49F3-91A6-0C7B5096168F}" type="slidenum">
              <a:rPr lang="en-US"/>
              <a:pPr/>
              <a:t>23</a:t>
            </a:fld>
            <a:endParaRPr lang="en-US"/>
          </a:p>
        </p:txBody>
      </p:sp>
      <p:sp>
        <p:nvSpPr>
          <p:cNvPr id="2422786" name="Rectangle 2"/>
          <p:cNvSpPr>
            <a:spLocks noGrp="1" noRot="1" noChangeAspect="1" noChangeArrowheads="1" noTextEdit="1"/>
          </p:cNvSpPr>
          <p:nvPr>
            <p:ph type="sldImg"/>
          </p:nvPr>
        </p:nvSpPr>
        <p:spPr>
          <a:ln/>
        </p:spPr>
      </p:sp>
      <p:sp>
        <p:nvSpPr>
          <p:cNvPr id="2422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316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1AA0C-7818-49F8-89F1-86D6628E1A7A}" type="slidenum">
              <a:rPr lang="en-US"/>
              <a:pPr/>
              <a:t>24</a:t>
            </a:fld>
            <a:endParaRPr lang="en-US"/>
          </a:p>
        </p:txBody>
      </p:sp>
      <p:sp>
        <p:nvSpPr>
          <p:cNvPr id="2424834" name="Rectangle 2"/>
          <p:cNvSpPr>
            <a:spLocks noGrp="1" noRot="1" noChangeAspect="1" noChangeArrowheads="1" noTextEdit="1"/>
          </p:cNvSpPr>
          <p:nvPr>
            <p:ph type="sldImg"/>
          </p:nvPr>
        </p:nvSpPr>
        <p:spPr>
          <a:ln/>
        </p:spPr>
      </p:sp>
      <p:sp>
        <p:nvSpPr>
          <p:cNvPr id="2424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785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649B0-5563-4662-87AA-CA11B4F62C1A}" type="slidenum">
              <a:rPr lang="en-US"/>
              <a:pPr/>
              <a:t>25</a:t>
            </a:fld>
            <a:endParaRPr lang="en-US"/>
          </a:p>
        </p:txBody>
      </p:sp>
      <p:sp>
        <p:nvSpPr>
          <p:cNvPr id="2425858" name="Rectangle 2"/>
          <p:cNvSpPr>
            <a:spLocks noGrp="1" noRot="1" noChangeAspect="1" noChangeArrowheads="1" noTextEdit="1"/>
          </p:cNvSpPr>
          <p:nvPr>
            <p:ph type="sldImg"/>
          </p:nvPr>
        </p:nvSpPr>
        <p:spPr>
          <a:ln/>
        </p:spPr>
      </p:sp>
      <p:sp>
        <p:nvSpPr>
          <p:cNvPr id="2425859" name="Rectangle 3"/>
          <p:cNvSpPr>
            <a:spLocks noGrp="1" noChangeArrowheads="1"/>
          </p:cNvSpPr>
          <p:nvPr>
            <p:ph type="body" idx="1"/>
          </p:nvPr>
        </p:nvSpPr>
        <p:spPr/>
        <p:txBody>
          <a:bodyPr/>
          <a:lstStyle/>
          <a:p>
            <a:endParaRPr lang="ar-KW" dirty="0"/>
          </a:p>
        </p:txBody>
      </p:sp>
    </p:spTree>
    <p:extLst>
      <p:ext uri="{BB962C8B-B14F-4D97-AF65-F5344CB8AC3E}">
        <p14:creationId xmlns:p14="http://schemas.microsoft.com/office/powerpoint/2010/main" val="74990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74B1B-8ED4-4FC4-B608-5CBBECAB8ED6}" type="slidenum">
              <a:rPr lang="en-US"/>
              <a:pPr/>
              <a:t>26</a:t>
            </a:fld>
            <a:endParaRPr lang="en-US"/>
          </a:p>
        </p:txBody>
      </p:sp>
      <p:sp>
        <p:nvSpPr>
          <p:cNvPr id="2426882" name="Rectangle 2"/>
          <p:cNvSpPr>
            <a:spLocks noGrp="1" noRot="1" noChangeAspect="1" noChangeArrowheads="1" noTextEdit="1"/>
          </p:cNvSpPr>
          <p:nvPr>
            <p:ph type="sldImg"/>
          </p:nvPr>
        </p:nvSpPr>
        <p:spPr>
          <a:ln/>
        </p:spPr>
      </p:sp>
      <p:sp>
        <p:nvSpPr>
          <p:cNvPr id="2426883"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1894743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72823-D127-4554-8CBB-C653FDAFD0DF}" type="slidenum">
              <a:rPr lang="en-US"/>
              <a:pPr/>
              <a:t>27</a:t>
            </a:fld>
            <a:endParaRPr lang="en-US"/>
          </a:p>
        </p:txBody>
      </p:sp>
      <p:sp>
        <p:nvSpPr>
          <p:cNvPr id="2427906" name="Rectangle 2"/>
          <p:cNvSpPr>
            <a:spLocks noGrp="1" noRot="1" noChangeAspect="1" noChangeArrowheads="1" noTextEdit="1"/>
          </p:cNvSpPr>
          <p:nvPr>
            <p:ph type="sldImg"/>
          </p:nvPr>
        </p:nvSpPr>
        <p:spPr>
          <a:ln/>
        </p:spPr>
      </p:sp>
      <p:sp>
        <p:nvSpPr>
          <p:cNvPr id="2427907"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231169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34E55-AECE-401C-998E-E357FBED5282}" type="slidenum">
              <a:rPr lang="en-US"/>
              <a:pPr/>
              <a:t>28</a:t>
            </a:fld>
            <a:endParaRPr lang="en-US"/>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2077612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FF00-1F5A-4C70-A3CB-8F939C0FF451}" type="slidenum">
              <a:rPr lang="en-US"/>
              <a:pPr/>
              <a:t>29</a:t>
            </a:fld>
            <a:endParaRPr lang="en-US"/>
          </a:p>
        </p:txBody>
      </p:sp>
      <p:sp>
        <p:nvSpPr>
          <p:cNvPr id="2429954" name="Rectangle 2"/>
          <p:cNvSpPr>
            <a:spLocks noGrp="1" noRot="1" noChangeAspect="1" noChangeArrowheads="1" noTextEdit="1"/>
          </p:cNvSpPr>
          <p:nvPr>
            <p:ph type="sldImg"/>
          </p:nvPr>
        </p:nvSpPr>
        <p:spPr>
          <a:ln/>
        </p:spPr>
      </p:sp>
      <p:sp>
        <p:nvSpPr>
          <p:cNvPr id="2429955"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205973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EEA9D-0946-4BDB-A1A3-CA6D861E6A15}" type="slidenum">
              <a:rPr lang="en-US"/>
              <a:pPr/>
              <a:t>30</a:t>
            </a:fld>
            <a:endParaRPr lang="en-US"/>
          </a:p>
        </p:txBody>
      </p:sp>
      <p:sp>
        <p:nvSpPr>
          <p:cNvPr id="2430978" name="Rectangle 2"/>
          <p:cNvSpPr>
            <a:spLocks noGrp="1" noRot="1" noChangeAspect="1" noChangeArrowheads="1" noTextEdit="1"/>
          </p:cNvSpPr>
          <p:nvPr>
            <p:ph type="sldImg"/>
          </p:nvPr>
        </p:nvSpPr>
        <p:spPr>
          <a:ln/>
        </p:spPr>
      </p:sp>
      <p:sp>
        <p:nvSpPr>
          <p:cNvPr id="2430979"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404151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7D362-EF46-4C6C-98EC-B7CFFA2058AD}" type="slidenum">
              <a:rPr lang="en-US"/>
              <a:pPr/>
              <a:t>31</a:t>
            </a:fld>
            <a:endParaRPr lang="en-US"/>
          </a:p>
        </p:txBody>
      </p:sp>
      <p:sp>
        <p:nvSpPr>
          <p:cNvPr id="2432002" name="Rectangle 2"/>
          <p:cNvSpPr>
            <a:spLocks noGrp="1" noRot="1" noChangeAspect="1" noChangeArrowheads="1" noTextEdit="1"/>
          </p:cNvSpPr>
          <p:nvPr>
            <p:ph type="sldImg"/>
          </p:nvPr>
        </p:nvSpPr>
        <p:spPr>
          <a:ln/>
        </p:spPr>
      </p:sp>
      <p:sp>
        <p:nvSpPr>
          <p:cNvPr id="2432003"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66363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EC8F5-C79A-4DDF-ADBD-1BF05605C0F6}" type="slidenum">
              <a:rPr lang="en-US"/>
              <a:pPr/>
              <a:t>4</a:t>
            </a:fld>
            <a:endParaRPr lang="en-US"/>
          </a:p>
        </p:txBody>
      </p:sp>
      <p:sp>
        <p:nvSpPr>
          <p:cNvPr id="2365442" name="Rectangle 2"/>
          <p:cNvSpPr>
            <a:spLocks noGrp="1" noRot="1" noChangeAspect="1" noChangeArrowheads="1" noTextEdit="1"/>
          </p:cNvSpPr>
          <p:nvPr>
            <p:ph type="sldImg"/>
          </p:nvPr>
        </p:nvSpPr>
        <p:spPr>
          <a:ln/>
        </p:spPr>
      </p:sp>
      <p:sp>
        <p:nvSpPr>
          <p:cNvPr id="236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220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B7998-F569-468D-9DC1-54BC4101244C}" type="slidenum">
              <a:rPr lang="en-US"/>
              <a:pPr/>
              <a:t>32</a:t>
            </a:fld>
            <a:endParaRPr lang="en-US"/>
          </a:p>
        </p:txBody>
      </p:sp>
      <p:sp>
        <p:nvSpPr>
          <p:cNvPr id="2433026" name="Rectangle 2"/>
          <p:cNvSpPr>
            <a:spLocks noGrp="1" noRot="1" noChangeAspect="1" noChangeArrowheads="1" noTextEdit="1"/>
          </p:cNvSpPr>
          <p:nvPr>
            <p:ph type="sldImg"/>
          </p:nvPr>
        </p:nvSpPr>
        <p:spPr>
          <a:ln/>
        </p:spPr>
      </p:sp>
      <p:sp>
        <p:nvSpPr>
          <p:cNvPr id="2433027"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4272552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D0D5A-A801-4838-BB8C-59372709B321}" type="slidenum">
              <a:rPr lang="en-US"/>
              <a:pPr/>
              <a:t>33</a:t>
            </a:fld>
            <a:endParaRPr lang="en-US"/>
          </a:p>
        </p:txBody>
      </p:sp>
      <p:sp>
        <p:nvSpPr>
          <p:cNvPr id="2434050" name="Rectangle 2"/>
          <p:cNvSpPr>
            <a:spLocks noGrp="1" noRot="1" noChangeAspect="1" noChangeArrowheads="1" noTextEdit="1"/>
          </p:cNvSpPr>
          <p:nvPr>
            <p:ph type="sldImg"/>
          </p:nvPr>
        </p:nvSpPr>
        <p:spPr>
          <a:ln/>
        </p:spPr>
      </p:sp>
      <p:sp>
        <p:nvSpPr>
          <p:cNvPr id="2434051"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3947350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35587-97A6-4CB8-BC17-0744135B4B17}" type="slidenum">
              <a:rPr lang="en-US"/>
              <a:pPr/>
              <a:t>34</a:t>
            </a:fld>
            <a:endParaRPr lang="en-US"/>
          </a:p>
        </p:txBody>
      </p:sp>
      <p:sp>
        <p:nvSpPr>
          <p:cNvPr id="2435074" name="Rectangle 2"/>
          <p:cNvSpPr>
            <a:spLocks noGrp="1" noRot="1" noChangeAspect="1" noChangeArrowheads="1" noTextEdit="1"/>
          </p:cNvSpPr>
          <p:nvPr>
            <p:ph type="sldImg"/>
          </p:nvPr>
        </p:nvSpPr>
        <p:spPr>
          <a:ln/>
        </p:spPr>
      </p:sp>
      <p:sp>
        <p:nvSpPr>
          <p:cNvPr id="2435075"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1244537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B8FCF-973A-43BC-A983-C472D6CBE45E}" type="slidenum">
              <a:rPr lang="en-US"/>
              <a:pPr/>
              <a:t>35</a:t>
            </a:fld>
            <a:endParaRPr lang="en-US"/>
          </a:p>
        </p:txBody>
      </p:sp>
      <p:sp>
        <p:nvSpPr>
          <p:cNvPr id="2436098" name="Rectangle 2"/>
          <p:cNvSpPr>
            <a:spLocks noGrp="1" noRot="1" noChangeAspect="1" noChangeArrowheads="1" noTextEdit="1"/>
          </p:cNvSpPr>
          <p:nvPr>
            <p:ph type="sldImg"/>
          </p:nvPr>
        </p:nvSpPr>
        <p:spPr>
          <a:ln/>
        </p:spPr>
      </p:sp>
      <p:sp>
        <p:nvSpPr>
          <p:cNvPr id="2436099"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277181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C7D71-C5DF-45C2-9920-E91AF4A65956}" type="slidenum">
              <a:rPr lang="en-US"/>
              <a:pPr/>
              <a:t>36</a:t>
            </a:fld>
            <a:endParaRPr lang="en-US"/>
          </a:p>
        </p:txBody>
      </p:sp>
      <p:sp>
        <p:nvSpPr>
          <p:cNvPr id="2437122" name="Rectangle 2"/>
          <p:cNvSpPr>
            <a:spLocks noGrp="1" noRot="1" noChangeAspect="1" noChangeArrowheads="1" noTextEdit="1"/>
          </p:cNvSpPr>
          <p:nvPr>
            <p:ph type="sldImg"/>
          </p:nvPr>
        </p:nvSpPr>
        <p:spPr>
          <a:ln/>
        </p:spPr>
      </p:sp>
      <p:sp>
        <p:nvSpPr>
          <p:cNvPr id="2437123"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3843876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66284-665F-41EC-9D96-5494A8E655C5}" type="slidenum">
              <a:rPr lang="en-US"/>
              <a:pPr/>
              <a:t>37</a:t>
            </a:fld>
            <a:endParaRPr lang="en-US"/>
          </a:p>
        </p:txBody>
      </p:sp>
      <p:sp>
        <p:nvSpPr>
          <p:cNvPr id="2438146" name="Rectangle 2"/>
          <p:cNvSpPr>
            <a:spLocks noGrp="1" noRot="1" noChangeAspect="1" noChangeArrowheads="1" noTextEdit="1"/>
          </p:cNvSpPr>
          <p:nvPr>
            <p:ph type="sldImg"/>
          </p:nvPr>
        </p:nvSpPr>
        <p:spPr>
          <a:ln/>
        </p:spPr>
      </p:sp>
      <p:sp>
        <p:nvSpPr>
          <p:cNvPr id="2438147" name="Rectangle 3"/>
          <p:cNvSpPr>
            <a:spLocks noGrp="1" noChangeArrowheads="1"/>
          </p:cNvSpPr>
          <p:nvPr>
            <p:ph type="body" idx="1"/>
          </p:nvPr>
        </p:nvSpPr>
        <p:spPr/>
        <p:txBody>
          <a:bodyPr/>
          <a:lstStyle/>
          <a:p>
            <a:endParaRPr lang="ar-KW"/>
          </a:p>
        </p:txBody>
      </p:sp>
    </p:spTree>
    <p:extLst>
      <p:ext uri="{BB962C8B-B14F-4D97-AF65-F5344CB8AC3E}">
        <p14:creationId xmlns:p14="http://schemas.microsoft.com/office/powerpoint/2010/main" val="2769367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10E2D-4306-496C-957B-408CE5791170}" type="slidenum">
              <a:rPr lang="en-US"/>
              <a:pPr/>
              <a:t>38</a:t>
            </a:fld>
            <a:endParaRPr lang="en-US"/>
          </a:p>
        </p:txBody>
      </p:sp>
      <p:sp>
        <p:nvSpPr>
          <p:cNvPr id="2440194" name="Rectangle 2"/>
          <p:cNvSpPr>
            <a:spLocks noGrp="1" noRot="1" noChangeAspect="1" noChangeArrowheads="1" noTextEdit="1"/>
          </p:cNvSpPr>
          <p:nvPr>
            <p:ph type="sldImg"/>
          </p:nvPr>
        </p:nvSpPr>
        <p:spPr>
          <a:ln/>
        </p:spPr>
      </p:sp>
      <p:sp>
        <p:nvSpPr>
          <p:cNvPr id="244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1090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E8EEE-54C4-4CFC-861E-55B549043ADB}" type="slidenum">
              <a:rPr lang="en-US"/>
              <a:pPr/>
              <a:t>39</a:t>
            </a:fld>
            <a:endParaRPr lang="en-US"/>
          </a:p>
        </p:txBody>
      </p:sp>
      <p:sp>
        <p:nvSpPr>
          <p:cNvPr id="2444290" name="Rectangle 2"/>
          <p:cNvSpPr>
            <a:spLocks noGrp="1" noRot="1" noChangeAspect="1" noChangeArrowheads="1" noTextEdit="1"/>
          </p:cNvSpPr>
          <p:nvPr>
            <p:ph type="sldImg"/>
          </p:nvPr>
        </p:nvSpPr>
        <p:spPr>
          <a:ln/>
        </p:spPr>
      </p:sp>
      <p:sp>
        <p:nvSpPr>
          <p:cNvPr id="244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2131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306D3-27A5-400C-861A-430318405512}" type="slidenum">
              <a:rPr lang="en-US"/>
              <a:pPr/>
              <a:t>40</a:t>
            </a:fld>
            <a:endParaRPr lang="en-US"/>
          </a:p>
        </p:txBody>
      </p:sp>
      <p:sp>
        <p:nvSpPr>
          <p:cNvPr id="2445314" name="Rectangle 2"/>
          <p:cNvSpPr>
            <a:spLocks noGrp="1" noRot="1" noChangeAspect="1" noChangeArrowheads="1" noTextEdit="1"/>
          </p:cNvSpPr>
          <p:nvPr>
            <p:ph type="sldImg"/>
          </p:nvPr>
        </p:nvSpPr>
        <p:spPr>
          <a:ln/>
        </p:spPr>
      </p:sp>
      <p:sp>
        <p:nvSpPr>
          <p:cNvPr id="244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0423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BC8F5-0BA9-478C-8A22-516094AE8A2B}" type="slidenum">
              <a:rPr lang="en-US"/>
              <a:pPr/>
              <a:t>41</a:t>
            </a:fld>
            <a:endParaRPr lang="en-US"/>
          </a:p>
        </p:txBody>
      </p:sp>
      <p:sp>
        <p:nvSpPr>
          <p:cNvPr id="2446338" name="Rectangle 2"/>
          <p:cNvSpPr>
            <a:spLocks noGrp="1" noRot="1" noChangeAspect="1" noChangeArrowheads="1" noTextEdit="1"/>
          </p:cNvSpPr>
          <p:nvPr>
            <p:ph type="sldImg"/>
          </p:nvPr>
        </p:nvSpPr>
        <p:spPr>
          <a:ln/>
        </p:spPr>
      </p:sp>
      <p:sp>
        <p:nvSpPr>
          <p:cNvPr id="244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87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4154E-08F6-40B2-8A20-ACE5633FD56E}" type="slidenum">
              <a:rPr lang="en-US"/>
              <a:pPr/>
              <a:t>5</a:t>
            </a:fld>
            <a:endParaRPr lang="en-US"/>
          </a:p>
        </p:txBody>
      </p:sp>
      <p:sp>
        <p:nvSpPr>
          <p:cNvPr id="2367490" name="Rectangle 2"/>
          <p:cNvSpPr>
            <a:spLocks noGrp="1" noRot="1" noChangeAspect="1" noChangeArrowheads="1" noTextEdit="1"/>
          </p:cNvSpPr>
          <p:nvPr>
            <p:ph type="sldImg"/>
          </p:nvPr>
        </p:nvSpPr>
        <p:spPr>
          <a:ln/>
        </p:spPr>
      </p:sp>
      <p:sp>
        <p:nvSpPr>
          <p:cNvPr id="236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935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23937-400C-4E84-93B3-518DCCB62B84}" type="slidenum">
              <a:rPr lang="en-US"/>
              <a:pPr/>
              <a:t>42</a:t>
            </a:fld>
            <a:endParaRPr lang="en-US"/>
          </a:p>
        </p:txBody>
      </p:sp>
      <p:sp>
        <p:nvSpPr>
          <p:cNvPr id="2447362" name="Rectangle 2"/>
          <p:cNvSpPr>
            <a:spLocks noGrp="1" noRot="1" noChangeAspect="1" noChangeArrowheads="1" noTextEdit="1"/>
          </p:cNvSpPr>
          <p:nvPr>
            <p:ph type="sldImg"/>
          </p:nvPr>
        </p:nvSpPr>
        <p:spPr>
          <a:ln/>
        </p:spPr>
      </p:sp>
      <p:sp>
        <p:nvSpPr>
          <p:cNvPr id="244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3341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DBBEF-FEF4-41C5-B314-A98EB6477F74}" type="slidenum">
              <a:rPr lang="en-US"/>
              <a:pPr/>
              <a:t>43</a:t>
            </a:fld>
            <a:endParaRPr lang="en-US"/>
          </a:p>
        </p:txBody>
      </p:sp>
      <p:sp>
        <p:nvSpPr>
          <p:cNvPr id="2448386" name="Rectangle 2"/>
          <p:cNvSpPr>
            <a:spLocks noGrp="1" noRot="1" noChangeAspect="1" noChangeArrowheads="1" noTextEdit="1"/>
          </p:cNvSpPr>
          <p:nvPr>
            <p:ph type="sldImg"/>
          </p:nvPr>
        </p:nvSpPr>
        <p:spPr>
          <a:ln/>
        </p:spPr>
      </p:sp>
      <p:sp>
        <p:nvSpPr>
          <p:cNvPr id="244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0803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FBB85-E026-4EFA-8794-6076C5B23331}" type="slidenum">
              <a:rPr lang="en-US"/>
              <a:pPr/>
              <a:t>44</a:t>
            </a:fld>
            <a:endParaRPr lang="en-US"/>
          </a:p>
        </p:txBody>
      </p:sp>
      <p:sp>
        <p:nvSpPr>
          <p:cNvPr id="2449410" name="Rectangle 2"/>
          <p:cNvSpPr>
            <a:spLocks noGrp="1" noRot="1" noChangeAspect="1" noChangeArrowheads="1" noTextEdit="1"/>
          </p:cNvSpPr>
          <p:nvPr>
            <p:ph type="sldImg"/>
          </p:nvPr>
        </p:nvSpPr>
        <p:spPr>
          <a:ln/>
        </p:spPr>
      </p:sp>
      <p:sp>
        <p:nvSpPr>
          <p:cNvPr id="244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4018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D64C0-F5AC-4905-83FF-0A1FD2E29D20}" type="slidenum">
              <a:rPr lang="en-US"/>
              <a:pPr/>
              <a:t>45</a:t>
            </a:fld>
            <a:endParaRPr lang="en-US"/>
          </a:p>
        </p:txBody>
      </p:sp>
      <p:sp>
        <p:nvSpPr>
          <p:cNvPr id="2450434" name="Rectangle 2"/>
          <p:cNvSpPr>
            <a:spLocks noGrp="1" noRot="1" noChangeAspect="1" noChangeArrowheads="1" noTextEdit="1"/>
          </p:cNvSpPr>
          <p:nvPr>
            <p:ph type="sldImg"/>
          </p:nvPr>
        </p:nvSpPr>
        <p:spPr>
          <a:ln/>
        </p:spPr>
      </p:sp>
      <p:sp>
        <p:nvSpPr>
          <p:cNvPr id="245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48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120E-5820-43CC-83D7-112CE4DEBA6D}" type="slidenum">
              <a:rPr lang="en-US"/>
              <a:pPr/>
              <a:t>46</a:t>
            </a:fld>
            <a:endParaRPr lang="en-US"/>
          </a:p>
        </p:txBody>
      </p:sp>
      <p:sp>
        <p:nvSpPr>
          <p:cNvPr id="2451458" name="Rectangle 2"/>
          <p:cNvSpPr>
            <a:spLocks noGrp="1" noRot="1" noChangeAspect="1" noChangeArrowheads="1" noTextEdit="1"/>
          </p:cNvSpPr>
          <p:nvPr>
            <p:ph type="sldImg"/>
          </p:nvPr>
        </p:nvSpPr>
        <p:spPr>
          <a:ln/>
        </p:spPr>
      </p:sp>
      <p:sp>
        <p:nvSpPr>
          <p:cNvPr id="245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8942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B56F3-3D6F-4E38-BD1D-903C92C82A8F}" type="slidenum">
              <a:rPr lang="en-US"/>
              <a:pPr/>
              <a:t>47</a:t>
            </a:fld>
            <a:endParaRPr lang="en-US"/>
          </a:p>
        </p:txBody>
      </p:sp>
      <p:sp>
        <p:nvSpPr>
          <p:cNvPr id="2452482" name="Rectangle 2"/>
          <p:cNvSpPr>
            <a:spLocks noGrp="1" noRot="1" noChangeAspect="1" noChangeArrowheads="1" noTextEdit="1"/>
          </p:cNvSpPr>
          <p:nvPr>
            <p:ph type="sldImg"/>
          </p:nvPr>
        </p:nvSpPr>
        <p:spPr>
          <a:ln/>
        </p:spPr>
      </p:sp>
      <p:sp>
        <p:nvSpPr>
          <p:cNvPr id="245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6835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167B0-AA25-48C9-8A40-EB4B1E7993F2}" type="slidenum">
              <a:rPr lang="en-US"/>
              <a:pPr/>
              <a:t>48</a:t>
            </a:fld>
            <a:endParaRPr lang="en-US"/>
          </a:p>
        </p:txBody>
      </p:sp>
      <p:sp>
        <p:nvSpPr>
          <p:cNvPr id="2453506" name="Rectangle 2"/>
          <p:cNvSpPr>
            <a:spLocks noGrp="1" noRot="1" noChangeAspect="1" noChangeArrowheads="1" noTextEdit="1"/>
          </p:cNvSpPr>
          <p:nvPr>
            <p:ph type="sldImg"/>
          </p:nvPr>
        </p:nvSpPr>
        <p:spPr>
          <a:ln/>
        </p:spPr>
      </p:sp>
      <p:sp>
        <p:nvSpPr>
          <p:cNvPr id="245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2126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603D4-BB80-4CA2-BE9E-343FEB431392}" type="slidenum">
              <a:rPr lang="en-US"/>
              <a:pPr/>
              <a:t>49</a:t>
            </a:fld>
            <a:endParaRPr lang="en-US"/>
          </a:p>
        </p:txBody>
      </p:sp>
      <p:sp>
        <p:nvSpPr>
          <p:cNvPr id="2454530" name="Rectangle 2"/>
          <p:cNvSpPr>
            <a:spLocks noGrp="1" noRot="1" noChangeAspect="1" noChangeArrowheads="1" noTextEdit="1"/>
          </p:cNvSpPr>
          <p:nvPr>
            <p:ph type="sldImg"/>
          </p:nvPr>
        </p:nvSpPr>
        <p:spPr>
          <a:ln/>
        </p:spPr>
      </p:sp>
      <p:sp>
        <p:nvSpPr>
          <p:cNvPr id="2454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2026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02B8D-7BCB-40C0-AC45-1FBA1FE8908B}" type="slidenum">
              <a:rPr lang="en-US"/>
              <a:pPr/>
              <a:t>50</a:t>
            </a:fld>
            <a:endParaRPr lang="en-US"/>
          </a:p>
        </p:txBody>
      </p:sp>
      <p:sp>
        <p:nvSpPr>
          <p:cNvPr id="2455554" name="Rectangle 2"/>
          <p:cNvSpPr>
            <a:spLocks noGrp="1" noRot="1" noChangeAspect="1" noChangeArrowheads="1" noTextEdit="1"/>
          </p:cNvSpPr>
          <p:nvPr>
            <p:ph type="sldImg"/>
          </p:nvPr>
        </p:nvSpPr>
        <p:spPr>
          <a:ln/>
        </p:spPr>
      </p:sp>
      <p:sp>
        <p:nvSpPr>
          <p:cNvPr id="245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2642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C41D3-99B4-4AC7-B90F-E6461D4C8B0F}" type="slidenum">
              <a:rPr lang="en-US"/>
              <a:pPr/>
              <a:t>51</a:t>
            </a:fld>
            <a:endParaRPr lang="en-US"/>
          </a:p>
        </p:txBody>
      </p:sp>
      <p:sp>
        <p:nvSpPr>
          <p:cNvPr id="2456578" name="Rectangle 2"/>
          <p:cNvSpPr>
            <a:spLocks noGrp="1" noRot="1" noChangeAspect="1" noChangeArrowheads="1" noTextEdit="1"/>
          </p:cNvSpPr>
          <p:nvPr>
            <p:ph type="sldImg"/>
          </p:nvPr>
        </p:nvSpPr>
        <p:spPr>
          <a:ln/>
        </p:spPr>
      </p:sp>
      <p:sp>
        <p:nvSpPr>
          <p:cNvPr id="245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827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93081-060C-4F1B-84AA-A9B249F340F6}" type="slidenum">
              <a:rPr lang="en-US"/>
              <a:pPr/>
              <a:t>6</a:t>
            </a:fld>
            <a:endParaRPr lang="en-US"/>
          </a:p>
        </p:txBody>
      </p:sp>
      <p:sp>
        <p:nvSpPr>
          <p:cNvPr id="2368514" name="Rectangle 2"/>
          <p:cNvSpPr>
            <a:spLocks noGrp="1" noRot="1" noChangeAspect="1" noChangeArrowheads="1" noTextEdit="1"/>
          </p:cNvSpPr>
          <p:nvPr>
            <p:ph type="sldImg"/>
          </p:nvPr>
        </p:nvSpPr>
        <p:spPr>
          <a:ln/>
        </p:spPr>
      </p:sp>
      <p:sp>
        <p:nvSpPr>
          <p:cNvPr id="2368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007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0DDC1-EAC8-4C32-9AB1-479B109D90ED}" type="slidenum">
              <a:rPr lang="en-US"/>
              <a:pPr/>
              <a:t>52</a:t>
            </a:fld>
            <a:endParaRPr lang="en-US"/>
          </a:p>
        </p:txBody>
      </p:sp>
      <p:sp>
        <p:nvSpPr>
          <p:cNvPr id="2457602" name="Rectangle 2"/>
          <p:cNvSpPr>
            <a:spLocks noGrp="1" noRot="1" noChangeAspect="1" noChangeArrowheads="1" noTextEdit="1"/>
          </p:cNvSpPr>
          <p:nvPr>
            <p:ph type="sldImg"/>
          </p:nvPr>
        </p:nvSpPr>
        <p:spPr>
          <a:ln/>
        </p:spPr>
      </p:sp>
      <p:sp>
        <p:nvSpPr>
          <p:cNvPr id="245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9155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EB21F-6C23-4333-B580-529B5C873C0F}" type="slidenum">
              <a:rPr lang="en-US"/>
              <a:pPr/>
              <a:t>53</a:t>
            </a:fld>
            <a:endParaRPr lang="en-US"/>
          </a:p>
        </p:txBody>
      </p:sp>
      <p:sp>
        <p:nvSpPr>
          <p:cNvPr id="2465794" name="Rectangle 2"/>
          <p:cNvSpPr>
            <a:spLocks noGrp="1" noRot="1" noChangeAspect="1" noChangeArrowheads="1" noTextEdit="1"/>
          </p:cNvSpPr>
          <p:nvPr>
            <p:ph type="sldImg"/>
          </p:nvPr>
        </p:nvSpPr>
        <p:spPr>
          <a:ln/>
        </p:spPr>
      </p:sp>
      <p:sp>
        <p:nvSpPr>
          <p:cNvPr id="246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2962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B00FD-868B-49B7-B793-0DE23EC1981B}" type="slidenum">
              <a:rPr lang="en-US"/>
              <a:pPr/>
              <a:t>54</a:t>
            </a:fld>
            <a:endParaRPr lang="en-US"/>
          </a:p>
        </p:txBody>
      </p:sp>
      <p:sp>
        <p:nvSpPr>
          <p:cNvPr id="2466818" name="Rectangle 2"/>
          <p:cNvSpPr>
            <a:spLocks noGrp="1" noRot="1" noChangeAspect="1" noChangeArrowheads="1" noTextEdit="1"/>
          </p:cNvSpPr>
          <p:nvPr>
            <p:ph type="sldImg"/>
          </p:nvPr>
        </p:nvSpPr>
        <p:spPr>
          <a:ln/>
        </p:spPr>
      </p:sp>
      <p:sp>
        <p:nvSpPr>
          <p:cNvPr id="2466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4492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4F143-F1C9-49CF-99FB-5BE01EA14F28}" type="slidenum">
              <a:rPr lang="en-US"/>
              <a:pPr/>
              <a:t>55</a:t>
            </a:fld>
            <a:endParaRPr lang="en-US"/>
          </a:p>
        </p:txBody>
      </p:sp>
      <p:sp>
        <p:nvSpPr>
          <p:cNvPr id="2467842" name="Rectangle 2"/>
          <p:cNvSpPr>
            <a:spLocks noGrp="1" noRot="1" noChangeAspect="1" noChangeArrowheads="1" noTextEdit="1"/>
          </p:cNvSpPr>
          <p:nvPr>
            <p:ph type="sldImg"/>
          </p:nvPr>
        </p:nvSpPr>
        <p:spPr>
          <a:ln/>
        </p:spPr>
      </p:sp>
      <p:sp>
        <p:nvSpPr>
          <p:cNvPr id="2467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49646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E2184-98C1-47DF-B0ED-E0B3D8E31ED3}" type="slidenum">
              <a:rPr lang="en-US"/>
              <a:pPr/>
              <a:t>56</a:t>
            </a:fld>
            <a:endParaRPr lang="en-US"/>
          </a:p>
        </p:txBody>
      </p:sp>
      <p:sp>
        <p:nvSpPr>
          <p:cNvPr id="2469890" name="Rectangle 2"/>
          <p:cNvSpPr>
            <a:spLocks noGrp="1" noRot="1" noChangeAspect="1" noChangeArrowheads="1" noTextEdit="1"/>
          </p:cNvSpPr>
          <p:nvPr>
            <p:ph type="sldImg"/>
          </p:nvPr>
        </p:nvSpPr>
        <p:spPr>
          <a:ln/>
        </p:spPr>
      </p:sp>
      <p:sp>
        <p:nvSpPr>
          <p:cNvPr id="246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130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35899-FF8A-4273-AE8F-16A417F4EA0F}" type="slidenum">
              <a:rPr lang="en-US"/>
              <a:pPr/>
              <a:t>57</a:t>
            </a:fld>
            <a:endParaRPr lang="en-US"/>
          </a:p>
        </p:txBody>
      </p:sp>
      <p:sp>
        <p:nvSpPr>
          <p:cNvPr id="2470914" name="Rectangle 2"/>
          <p:cNvSpPr>
            <a:spLocks noGrp="1" noRot="1" noChangeAspect="1" noChangeArrowheads="1" noTextEdit="1"/>
          </p:cNvSpPr>
          <p:nvPr>
            <p:ph type="sldImg"/>
          </p:nvPr>
        </p:nvSpPr>
        <p:spPr>
          <a:ln/>
        </p:spPr>
      </p:sp>
      <p:sp>
        <p:nvSpPr>
          <p:cNvPr id="247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692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2DD48-B03C-451E-B89E-E87F4F9D202E}" type="slidenum">
              <a:rPr lang="en-US"/>
              <a:pPr/>
              <a:t>58</a:t>
            </a:fld>
            <a:endParaRPr lang="en-US"/>
          </a:p>
        </p:txBody>
      </p:sp>
      <p:sp>
        <p:nvSpPr>
          <p:cNvPr id="2471938" name="Rectangle 2"/>
          <p:cNvSpPr>
            <a:spLocks noGrp="1" noRot="1" noChangeAspect="1" noChangeArrowheads="1" noTextEdit="1"/>
          </p:cNvSpPr>
          <p:nvPr>
            <p:ph type="sldImg"/>
          </p:nvPr>
        </p:nvSpPr>
        <p:spPr>
          <a:ln/>
        </p:spPr>
      </p:sp>
      <p:sp>
        <p:nvSpPr>
          <p:cNvPr id="247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4051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5A698-4B6B-4631-8941-EBBF59761EC1}" type="slidenum">
              <a:rPr lang="en-US"/>
              <a:pPr/>
              <a:t>59</a:t>
            </a:fld>
            <a:endParaRPr lang="en-US"/>
          </a:p>
        </p:txBody>
      </p:sp>
      <p:sp>
        <p:nvSpPr>
          <p:cNvPr id="2472962" name="Rectangle 2"/>
          <p:cNvSpPr>
            <a:spLocks noGrp="1" noRot="1" noChangeAspect="1" noChangeArrowheads="1" noTextEdit="1"/>
          </p:cNvSpPr>
          <p:nvPr>
            <p:ph type="sldImg"/>
          </p:nvPr>
        </p:nvSpPr>
        <p:spPr>
          <a:ln/>
        </p:spPr>
      </p:sp>
      <p:sp>
        <p:nvSpPr>
          <p:cNvPr id="247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5294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506BA-54B2-4AD1-9D95-1C4E2A1D9084}" type="slidenum">
              <a:rPr lang="en-US"/>
              <a:pPr/>
              <a:t>60</a:t>
            </a:fld>
            <a:endParaRPr lang="en-US"/>
          </a:p>
        </p:txBody>
      </p:sp>
      <p:sp>
        <p:nvSpPr>
          <p:cNvPr id="2473986" name="Rectangle 2"/>
          <p:cNvSpPr>
            <a:spLocks noGrp="1" noRot="1" noChangeAspect="1" noChangeArrowheads="1" noTextEdit="1"/>
          </p:cNvSpPr>
          <p:nvPr>
            <p:ph type="sldImg"/>
          </p:nvPr>
        </p:nvSpPr>
        <p:spPr>
          <a:ln/>
        </p:spPr>
      </p:sp>
      <p:sp>
        <p:nvSpPr>
          <p:cNvPr id="247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9449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31F78-D4ED-4417-B634-05FD84871DE3}" type="slidenum">
              <a:rPr lang="en-US"/>
              <a:pPr/>
              <a:t>61</a:t>
            </a:fld>
            <a:endParaRPr lang="en-US"/>
          </a:p>
        </p:txBody>
      </p:sp>
      <p:sp>
        <p:nvSpPr>
          <p:cNvPr id="2475010" name="Rectangle 2"/>
          <p:cNvSpPr>
            <a:spLocks noGrp="1" noRot="1" noChangeAspect="1" noChangeArrowheads="1" noTextEdit="1"/>
          </p:cNvSpPr>
          <p:nvPr>
            <p:ph type="sldImg"/>
          </p:nvPr>
        </p:nvSpPr>
        <p:spPr>
          <a:ln/>
        </p:spPr>
      </p:sp>
      <p:sp>
        <p:nvSpPr>
          <p:cNvPr id="247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712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F5319-022A-4DE0-80E9-2349AFC65CB2}" type="slidenum">
              <a:rPr lang="en-US"/>
              <a:pPr/>
              <a:t>7</a:t>
            </a:fld>
            <a:endParaRPr lang="en-US"/>
          </a:p>
        </p:txBody>
      </p:sp>
      <p:sp>
        <p:nvSpPr>
          <p:cNvPr id="2369538" name="Rectangle 2"/>
          <p:cNvSpPr>
            <a:spLocks noGrp="1" noRot="1" noChangeAspect="1" noChangeArrowheads="1" noTextEdit="1"/>
          </p:cNvSpPr>
          <p:nvPr>
            <p:ph type="sldImg"/>
          </p:nvPr>
        </p:nvSpPr>
        <p:spPr>
          <a:ln/>
        </p:spPr>
      </p:sp>
      <p:sp>
        <p:nvSpPr>
          <p:cNvPr id="236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1339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6BEA2-CAF5-4322-B2AB-2F5984155A48}" type="slidenum">
              <a:rPr lang="en-US"/>
              <a:pPr/>
              <a:t>62</a:t>
            </a:fld>
            <a:endParaRPr lang="en-US"/>
          </a:p>
        </p:txBody>
      </p:sp>
      <p:sp>
        <p:nvSpPr>
          <p:cNvPr id="2476034" name="Rectangle 2"/>
          <p:cNvSpPr>
            <a:spLocks noGrp="1" noRot="1" noChangeAspect="1" noChangeArrowheads="1" noTextEdit="1"/>
          </p:cNvSpPr>
          <p:nvPr>
            <p:ph type="sldImg"/>
          </p:nvPr>
        </p:nvSpPr>
        <p:spPr>
          <a:ln/>
        </p:spPr>
      </p:sp>
      <p:sp>
        <p:nvSpPr>
          <p:cNvPr id="2476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08522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7AC538-E553-44F8-9373-32D55771F3E5}" type="slidenum">
              <a:rPr lang="en-US"/>
              <a:pPr/>
              <a:t>63</a:t>
            </a:fld>
            <a:endParaRPr lang="en-US"/>
          </a:p>
        </p:txBody>
      </p:sp>
      <p:sp>
        <p:nvSpPr>
          <p:cNvPr id="2477058" name="Rectangle 2"/>
          <p:cNvSpPr>
            <a:spLocks noGrp="1" noRot="1" noChangeAspect="1" noChangeArrowheads="1" noTextEdit="1"/>
          </p:cNvSpPr>
          <p:nvPr>
            <p:ph type="sldImg"/>
          </p:nvPr>
        </p:nvSpPr>
        <p:spPr>
          <a:ln/>
        </p:spPr>
      </p:sp>
      <p:sp>
        <p:nvSpPr>
          <p:cNvPr id="2477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64651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3165C-4C8D-415F-B46B-C7CA41E81FF5}" type="slidenum">
              <a:rPr lang="en-US"/>
              <a:pPr/>
              <a:t>64</a:t>
            </a:fld>
            <a:endParaRPr lang="en-US"/>
          </a:p>
        </p:txBody>
      </p:sp>
      <p:sp>
        <p:nvSpPr>
          <p:cNvPr id="2478082" name="Rectangle 2"/>
          <p:cNvSpPr>
            <a:spLocks noGrp="1" noRot="1" noChangeAspect="1" noChangeArrowheads="1" noTextEdit="1"/>
          </p:cNvSpPr>
          <p:nvPr>
            <p:ph type="sldImg"/>
          </p:nvPr>
        </p:nvSpPr>
        <p:spPr>
          <a:ln/>
        </p:spPr>
      </p:sp>
      <p:sp>
        <p:nvSpPr>
          <p:cNvPr id="247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0828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97609-A028-4754-A595-760748CB3B6D}" type="slidenum">
              <a:rPr lang="en-US"/>
              <a:pPr/>
              <a:t>65</a:t>
            </a:fld>
            <a:endParaRPr lang="en-US"/>
          </a:p>
        </p:txBody>
      </p:sp>
      <p:sp>
        <p:nvSpPr>
          <p:cNvPr id="2479106" name="Rectangle 2"/>
          <p:cNvSpPr>
            <a:spLocks noGrp="1" noRot="1" noChangeAspect="1" noChangeArrowheads="1" noTextEdit="1"/>
          </p:cNvSpPr>
          <p:nvPr>
            <p:ph type="sldImg"/>
          </p:nvPr>
        </p:nvSpPr>
        <p:spPr>
          <a:ln/>
        </p:spPr>
      </p:sp>
      <p:sp>
        <p:nvSpPr>
          <p:cNvPr id="2479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94268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A4133-DD8F-475B-A947-940BE96E292B}" type="slidenum">
              <a:rPr lang="en-US"/>
              <a:pPr/>
              <a:t>66</a:t>
            </a:fld>
            <a:endParaRPr lang="en-US"/>
          </a:p>
        </p:txBody>
      </p:sp>
      <p:sp>
        <p:nvSpPr>
          <p:cNvPr id="2480130" name="Rectangle 2"/>
          <p:cNvSpPr>
            <a:spLocks noGrp="1" noRot="1" noChangeAspect="1" noChangeArrowheads="1" noTextEdit="1"/>
          </p:cNvSpPr>
          <p:nvPr>
            <p:ph type="sldImg"/>
          </p:nvPr>
        </p:nvSpPr>
        <p:spPr>
          <a:ln/>
        </p:spPr>
      </p:sp>
      <p:sp>
        <p:nvSpPr>
          <p:cNvPr id="2480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04962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47AB2-0B22-47CD-8990-4E506FC02E1C}" type="slidenum">
              <a:rPr lang="en-US"/>
              <a:pPr/>
              <a:t>67</a:t>
            </a:fld>
            <a:endParaRPr lang="en-US"/>
          </a:p>
        </p:txBody>
      </p:sp>
      <p:sp>
        <p:nvSpPr>
          <p:cNvPr id="2481154" name="Rectangle 2"/>
          <p:cNvSpPr>
            <a:spLocks noGrp="1" noRot="1" noChangeAspect="1" noChangeArrowheads="1" noTextEdit="1"/>
          </p:cNvSpPr>
          <p:nvPr>
            <p:ph type="sldImg"/>
          </p:nvPr>
        </p:nvSpPr>
        <p:spPr>
          <a:ln/>
        </p:spPr>
      </p:sp>
      <p:sp>
        <p:nvSpPr>
          <p:cNvPr id="248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0632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10D15-FC39-458E-9F71-0D447A143AB5}" type="slidenum">
              <a:rPr lang="en-US"/>
              <a:pPr/>
              <a:t>68</a:t>
            </a:fld>
            <a:endParaRPr lang="en-US"/>
          </a:p>
        </p:txBody>
      </p:sp>
      <p:sp>
        <p:nvSpPr>
          <p:cNvPr id="2482178" name="Rectangle 2"/>
          <p:cNvSpPr>
            <a:spLocks noGrp="1" noRot="1" noChangeAspect="1" noChangeArrowheads="1" noTextEdit="1"/>
          </p:cNvSpPr>
          <p:nvPr>
            <p:ph type="sldImg"/>
          </p:nvPr>
        </p:nvSpPr>
        <p:spPr>
          <a:ln/>
        </p:spPr>
      </p:sp>
      <p:sp>
        <p:nvSpPr>
          <p:cNvPr id="2482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0902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7C7FF-A4B3-438A-8FDE-F7C8E78564F5}" type="slidenum">
              <a:rPr lang="en-US"/>
              <a:pPr/>
              <a:t>69</a:t>
            </a:fld>
            <a:endParaRPr lang="en-US"/>
          </a:p>
        </p:txBody>
      </p:sp>
      <p:sp>
        <p:nvSpPr>
          <p:cNvPr id="2483202" name="Rectangle 2"/>
          <p:cNvSpPr>
            <a:spLocks noGrp="1" noRot="1" noChangeAspect="1" noChangeArrowheads="1" noTextEdit="1"/>
          </p:cNvSpPr>
          <p:nvPr>
            <p:ph type="sldImg"/>
          </p:nvPr>
        </p:nvSpPr>
        <p:spPr>
          <a:ln/>
        </p:spPr>
      </p:sp>
      <p:sp>
        <p:nvSpPr>
          <p:cNvPr id="2483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3197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DA09-8FCB-459B-A68C-99A1B06C70B9}" type="slidenum">
              <a:rPr lang="en-US"/>
              <a:pPr/>
              <a:t>70</a:t>
            </a:fld>
            <a:endParaRPr lang="en-US"/>
          </a:p>
        </p:txBody>
      </p:sp>
      <p:sp>
        <p:nvSpPr>
          <p:cNvPr id="2485250" name="Rectangle 2"/>
          <p:cNvSpPr>
            <a:spLocks noGrp="1" noRot="1" noChangeAspect="1" noChangeArrowheads="1" noTextEdit="1"/>
          </p:cNvSpPr>
          <p:nvPr>
            <p:ph type="sldImg"/>
          </p:nvPr>
        </p:nvSpPr>
        <p:spPr>
          <a:ln/>
        </p:spPr>
      </p:sp>
      <p:sp>
        <p:nvSpPr>
          <p:cNvPr id="248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3314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5113D-9BB4-4E14-8244-C7DCD2B37526}" type="slidenum">
              <a:rPr lang="en-US"/>
              <a:pPr/>
              <a:t>71</a:t>
            </a:fld>
            <a:endParaRPr lang="en-US"/>
          </a:p>
        </p:txBody>
      </p:sp>
      <p:sp>
        <p:nvSpPr>
          <p:cNvPr id="2486274" name="Rectangle 2"/>
          <p:cNvSpPr>
            <a:spLocks noGrp="1" noRot="1" noChangeAspect="1" noChangeArrowheads="1" noTextEdit="1"/>
          </p:cNvSpPr>
          <p:nvPr>
            <p:ph type="sldImg"/>
          </p:nvPr>
        </p:nvSpPr>
        <p:spPr>
          <a:ln/>
        </p:spPr>
      </p:sp>
      <p:sp>
        <p:nvSpPr>
          <p:cNvPr id="2486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248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0BE8E-C84C-4617-8B36-269ECDA9FD08}" type="slidenum">
              <a:rPr lang="en-US"/>
              <a:pPr/>
              <a:t>8</a:t>
            </a:fld>
            <a:endParaRPr lang="en-US"/>
          </a:p>
        </p:txBody>
      </p:sp>
      <p:sp>
        <p:nvSpPr>
          <p:cNvPr id="2370562" name="Rectangle 2"/>
          <p:cNvSpPr>
            <a:spLocks noGrp="1" noRot="1" noChangeAspect="1" noChangeArrowheads="1" noTextEdit="1"/>
          </p:cNvSpPr>
          <p:nvPr>
            <p:ph type="sldImg"/>
          </p:nvPr>
        </p:nvSpPr>
        <p:spPr>
          <a:ln/>
        </p:spPr>
      </p:sp>
      <p:sp>
        <p:nvSpPr>
          <p:cNvPr id="237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5657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850AA-3E5E-42C8-B58C-254E251ECA30}" type="slidenum">
              <a:rPr lang="en-US"/>
              <a:pPr/>
              <a:t>72</a:t>
            </a:fld>
            <a:endParaRPr lang="en-US"/>
          </a:p>
        </p:txBody>
      </p:sp>
      <p:sp>
        <p:nvSpPr>
          <p:cNvPr id="2487298" name="Rectangle 2"/>
          <p:cNvSpPr>
            <a:spLocks noGrp="1" noRot="1" noChangeAspect="1" noChangeArrowheads="1" noTextEdit="1"/>
          </p:cNvSpPr>
          <p:nvPr>
            <p:ph type="sldImg"/>
          </p:nvPr>
        </p:nvSpPr>
        <p:spPr>
          <a:ln/>
        </p:spPr>
      </p:sp>
      <p:sp>
        <p:nvSpPr>
          <p:cNvPr id="24872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89326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73</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5413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74</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8521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75</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1545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76</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1743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77</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45108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78</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92820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383B7-3EF5-4812-8D9A-38BB6CF01027}" type="slidenum">
              <a:rPr lang="en-US"/>
              <a:pPr/>
              <a:t>79</a:t>
            </a:fld>
            <a:endParaRPr lang="en-US"/>
          </a:p>
        </p:txBody>
      </p:sp>
      <p:sp>
        <p:nvSpPr>
          <p:cNvPr id="2488322" name="Rectangle 2"/>
          <p:cNvSpPr>
            <a:spLocks noGrp="1" noRot="1" noChangeAspect="1" noChangeArrowheads="1" noTextEdit="1"/>
          </p:cNvSpPr>
          <p:nvPr>
            <p:ph type="sldImg"/>
          </p:nvPr>
        </p:nvSpPr>
        <p:spPr>
          <a:ln/>
        </p:spPr>
      </p:sp>
      <p:sp>
        <p:nvSpPr>
          <p:cNvPr id="2488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720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DCBFF-5F2B-45D5-8703-E2F91065D265}" type="slidenum">
              <a:rPr lang="en-US"/>
              <a:pPr/>
              <a:t>9</a:t>
            </a:fld>
            <a:endParaRPr lang="en-US"/>
          </a:p>
        </p:txBody>
      </p:sp>
      <p:sp>
        <p:nvSpPr>
          <p:cNvPr id="2371586" name="Rectangle 2"/>
          <p:cNvSpPr>
            <a:spLocks noGrp="1" noRot="1" noChangeAspect="1" noChangeArrowheads="1" noTextEdit="1"/>
          </p:cNvSpPr>
          <p:nvPr>
            <p:ph type="sldImg"/>
          </p:nvPr>
        </p:nvSpPr>
        <p:spPr>
          <a:ln/>
        </p:spPr>
      </p:sp>
      <p:sp>
        <p:nvSpPr>
          <p:cNvPr id="237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636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2AA9E-1183-44DC-B22C-CDC880E6359C}" type="slidenum">
              <a:rPr lang="en-US"/>
              <a:pPr/>
              <a:t>10</a:t>
            </a:fld>
            <a:endParaRPr lang="en-US"/>
          </a:p>
        </p:txBody>
      </p:sp>
      <p:sp>
        <p:nvSpPr>
          <p:cNvPr id="2377730" name="Rectangle 2"/>
          <p:cNvSpPr>
            <a:spLocks noGrp="1" noRot="1" noChangeAspect="1" noChangeArrowheads="1" noTextEdit="1"/>
          </p:cNvSpPr>
          <p:nvPr>
            <p:ph type="sldImg"/>
          </p:nvPr>
        </p:nvSpPr>
        <p:spPr>
          <a:ln/>
        </p:spPr>
      </p:sp>
      <p:sp>
        <p:nvSpPr>
          <p:cNvPr id="237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7275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AF8DD645-B9B4-46EE-B031-35C24A448A04}" type="datetimeFigureOut">
              <a:rPr lang="en-US" smtClean="0"/>
              <a:t>10/22/2019</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15327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20524810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42027753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9120669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3037500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13543858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10526199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2101171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21842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037" y="914400"/>
            <a:ext cx="6343202" cy="70986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10/22/2019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6105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10/22/2019</a:t>
            </a:fld>
            <a:endParaRPr lang="en-US" dirty="0"/>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388019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smtClean="0"/>
              <a:t>10/22/2019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150190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smtClean="0"/>
              <a:t>10/22/2019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25586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smtClean="0"/>
              <a:t>10/22/2019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311105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smtClean="0"/>
              <a:t>10/22/2019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112125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smtClean="0"/>
              <a:t>10/22/2019</a:t>
            </a:fld>
            <a:endParaRPr lang="en-US" dirty="0"/>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126485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450716FA-5AC0-40D1-8CC1-9B5639F606C5}" type="slidenum">
              <a:rPr lang="en-US" smtClean="0"/>
              <a:pPr/>
              <a:t>‹#›</a:t>
            </a:fld>
            <a:endParaRPr lang="en-US"/>
          </a:p>
        </p:txBody>
      </p:sp>
    </p:spTree>
    <p:extLst>
      <p:ext uri="{BB962C8B-B14F-4D97-AF65-F5344CB8AC3E}">
        <p14:creationId xmlns:p14="http://schemas.microsoft.com/office/powerpoint/2010/main" val="54539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450716FA-5AC0-40D1-8CC1-9B5639F606C5}" type="slidenum">
              <a:rPr lang="en-US" smtClean="0"/>
              <a:pPr/>
              <a:t>‹#›</a:t>
            </a:fld>
            <a:endParaRPr lang="en-US"/>
          </a:p>
        </p:txBody>
      </p:sp>
    </p:spTree>
    <p:extLst>
      <p:ext uri="{BB962C8B-B14F-4D97-AF65-F5344CB8AC3E}">
        <p14:creationId xmlns:p14="http://schemas.microsoft.com/office/powerpoint/2010/main" val="37455226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Database Design Using the REA Data Model</a:t>
            </a:r>
          </a:p>
        </p:txBody>
      </p:sp>
      <p:sp>
        <p:nvSpPr>
          <p:cNvPr id="3" name="Subtitle 2"/>
          <p:cNvSpPr>
            <a:spLocks noGrp="1"/>
          </p:cNvSpPr>
          <p:nvPr>
            <p:ph type="subTitle" idx="1"/>
          </p:nvPr>
        </p:nvSpPr>
        <p:spPr/>
        <p:txBody>
          <a:bodyPr/>
          <a:lstStyle/>
          <a:p>
            <a:r>
              <a:rPr lang="en-US" dirty="0"/>
              <a:t>Chapter 17</a:t>
            </a:r>
          </a:p>
        </p:txBody>
      </p:sp>
    </p:spTree>
    <p:extLst>
      <p:ext uri="{BB962C8B-B14F-4D97-AF65-F5344CB8AC3E}">
        <p14:creationId xmlns:p14="http://schemas.microsoft.com/office/powerpoint/2010/main" val="253387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9010"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19011" name="Rectangle 3"/>
          <p:cNvSpPr>
            <a:spLocks noGrp="1" noChangeArrowheads="1"/>
          </p:cNvSpPr>
          <p:nvPr>
            <p:ph idx="1"/>
          </p:nvPr>
        </p:nvSpPr>
        <p:spPr>
          <a:xfrm>
            <a:off x="457200" y="2209800"/>
            <a:ext cx="8229600" cy="4114800"/>
          </a:xfrm>
          <a:ln/>
        </p:spPr>
        <p:txBody>
          <a:bodyPr>
            <a:normAutofit/>
          </a:bodyPr>
          <a:lstStyle/>
          <a:p>
            <a:pPr>
              <a:lnSpc>
                <a:spcPct val="80000"/>
              </a:lnSpc>
            </a:pPr>
            <a:r>
              <a:rPr lang="en-US" dirty="0"/>
              <a:t>The REA data model was developed specifically for use in designing accounting information systems.</a:t>
            </a:r>
          </a:p>
          <a:p>
            <a:pPr lvl="1">
              <a:lnSpc>
                <a:spcPct val="80000"/>
              </a:lnSpc>
            </a:pPr>
            <a:r>
              <a:rPr lang="en-US" dirty="0"/>
              <a:t>Focuses on business semantics underlying an organization’s value chain activities.</a:t>
            </a:r>
          </a:p>
          <a:p>
            <a:pPr lvl="1">
              <a:lnSpc>
                <a:spcPct val="80000"/>
              </a:lnSpc>
            </a:pPr>
            <a:r>
              <a:rPr lang="en-US" dirty="0"/>
              <a:t>Provides guidance for:</a:t>
            </a:r>
          </a:p>
          <a:p>
            <a:pPr lvl="2">
              <a:lnSpc>
                <a:spcPct val="80000"/>
              </a:lnSpc>
            </a:pPr>
            <a:r>
              <a:rPr lang="en-US" dirty="0"/>
              <a:t>Identifying the entities to be included in a database.</a:t>
            </a:r>
          </a:p>
          <a:p>
            <a:pPr lvl="2">
              <a:lnSpc>
                <a:spcPct val="80000"/>
              </a:lnSpc>
            </a:pPr>
            <a:r>
              <a:rPr lang="en-US" dirty="0"/>
              <a:t>Structuring the relationships among the entities.</a:t>
            </a:r>
          </a:p>
          <a:p>
            <a:pPr>
              <a:lnSpc>
                <a:spcPct val="80000"/>
              </a:lnSpc>
            </a:pPr>
            <a:endParaRPr lang="en-US" dirty="0"/>
          </a:p>
          <a:p>
            <a:pPr>
              <a:lnSpc>
                <a:spcPct val="80000"/>
              </a:lnSpc>
            </a:pPr>
            <a:r>
              <a:rPr lang="en-US" dirty="0"/>
              <a:t>REA data models are usually depicted in the form of E-R diagrams.</a:t>
            </a:r>
          </a:p>
          <a:p>
            <a:pPr>
              <a:lnSpc>
                <a:spcPct val="80000"/>
              </a:lnSpc>
            </a:pPr>
            <a:endParaRPr lang="en-US" dirty="0"/>
          </a:p>
          <a:p>
            <a:pPr>
              <a:lnSpc>
                <a:spcPct val="80000"/>
              </a:lnSpc>
            </a:pPr>
            <a:r>
              <a:rPr lang="en-US" dirty="0"/>
              <a:t>Therefore, we refer to E-R diagrams developed with the REA model as </a:t>
            </a:r>
            <a:r>
              <a:rPr lang="en-US" b="1" i="1" dirty="0">
                <a:solidFill>
                  <a:srgbClr val="CC0000"/>
                </a:solidFill>
              </a:rPr>
              <a:t>REA diagrams</a:t>
            </a:r>
            <a:r>
              <a:rPr lang="en-US" dirty="0"/>
              <a:t>.</a:t>
            </a:r>
          </a:p>
        </p:txBody>
      </p:sp>
    </p:spTree>
    <p:extLst>
      <p:ext uri="{BB962C8B-B14F-4D97-AF65-F5344CB8AC3E}">
        <p14:creationId xmlns:p14="http://schemas.microsoft.com/office/powerpoint/2010/main" val="337452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0034"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20035" name="Rectangle 3"/>
          <p:cNvSpPr>
            <a:spLocks noGrp="1" noChangeArrowheads="1"/>
          </p:cNvSpPr>
          <p:nvPr>
            <p:ph idx="1"/>
          </p:nvPr>
        </p:nvSpPr>
        <p:spPr>
          <a:xfrm>
            <a:off x="457200" y="2209800"/>
            <a:ext cx="8229600" cy="4114800"/>
          </a:xfrm>
          <a:ln/>
        </p:spPr>
        <p:txBody>
          <a:bodyPr/>
          <a:lstStyle/>
          <a:p>
            <a:r>
              <a:rPr lang="en-US" b="1" dirty="0"/>
              <a:t>Classifies entities into three Basic Types</a:t>
            </a:r>
          </a:p>
          <a:p>
            <a:pPr lvl="2"/>
            <a:r>
              <a:rPr lang="en-US" b="1" i="1" dirty="0">
                <a:solidFill>
                  <a:srgbClr val="CC0000"/>
                </a:solidFill>
              </a:rPr>
              <a:t>Resources</a:t>
            </a:r>
            <a:r>
              <a:rPr lang="en-US" dirty="0"/>
              <a:t> that the organization acquires and uses.</a:t>
            </a:r>
            <a:endParaRPr lang="en-US" b="1" i="1" dirty="0"/>
          </a:p>
        </p:txBody>
      </p:sp>
      <p:sp>
        <p:nvSpPr>
          <p:cNvPr id="2220036" name="Rectangle 4"/>
          <p:cNvSpPr>
            <a:spLocks noChangeArrowheads="1"/>
          </p:cNvSpPr>
          <p:nvPr/>
        </p:nvSpPr>
        <p:spPr bwMode="auto">
          <a:xfrm>
            <a:off x="2781300" y="3505200"/>
            <a:ext cx="5524500" cy="8064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pPr>
              <a:buClr>
                <a:schemeClr val="tx1"/>
              </a:buClr>
            </a:pPr>
            <a:r>
              <a:rPr lang="en-US" sz="2000">
                <a:solidFill>
                  <a:schemeClr val="tx1"/>
                </a:solidFill>
              </a:rPr>
              <a:t>Resources are things that have economic value to the organization.</a:t>
            </a:r>
          </a:p>
        </p:txBody>
      </p:sp>
    </p:spTree>
    <p:extLst>
      <p:ext uri="{BB962C8B-B14F-4D97-AF65-F5344CB8AC3E}">
        <p14:creationId xmlns:p14="http://schemas.microsoft.com/office/powerpoint/2010/main" val="416217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3106"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23107" name="Rectangle 3"/>
          <p:cNvSpPr>
            <a:spLocks noGrp="1" noChangeArrowheads="1"/>
          </p:cNvSpPr>
          <p:nvPr>
            <p:ph idx="1"/>
          </p:nvPr>
        </p:nvSpPr>
        <p:spPr>
          <a:xfrm>
            <a:off x="457200" y="2209800"/>
            <a:ext cx="8229600" cy="4114800"/>
          </a:xfrm>
          <a:ln/>
        </p:spPr>
        <p:txBody>
          <a:bodyPr/>
          <a:lstStyle/>
          <a:p>
            <a:r>
              <a:rPr lang="en-US" b="1" dirty="0"/>
              <a:t>Classifies entities into three Basic Types</a:t>
            </a:r>
          </a:p>
          <a:p>
            <a:pPr lvl="2"/>
            <a:r>
              <a:rPr lang="en-US" b="1" i="1" dirty="0"/>
              <a:t>Resources</a:t>
            </a:r>
            <a:r>
              <a:rPr lang="en-US" dirty="0"/>
              <a:t> that the organization acquires and uses.</a:t>
            </a:r>
          </a:p>
          <a:p>
            <a:pPr lvl="2"/>
            <a:r>
              <a:rPr lang="en-US" b="1" i="1" dirty="0">
                <a:solidFill>
                  <a:srgbClr val="CC0000"/>
                </a:solidFill>
              </a:rPr>
              <a:t>Events</a:t>
            </a:r>
            <a:r>
              <a:rPr lang="en-US" dirty="0"/>
              <a:t> in which the organization engages</a:t>
            </a:r>
            <a:endParaRPr lang="en-US" b="1" i="1" dirty="0"/>
          </a:p>
        </p:txBody>
      </p:sp>
      <p:sp>
        <p:nvSpPr>
          <p:cNvPr id="2223108" name="Rectangle 4"/>
          <p:cNvSpPr>
            <a:spLocks noChangeArrowheads="1"/>
          </p:cNvSpPr>
          <p:nvPr/>
        </p:nvSpPr>
        <p:spPr bwMode="auto">
          <a:xfrm>
            <a:off x="2713038" y="3810000"/>
            <a:ext cx="5524500" cy="14335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pPr>
              <a:buClr>
                <a:schemeClr val="tx1"/>
              </a:buClr>
            </a:pPr>
            <a:r>
              <a:rPr lang="en-US" sz="2000">
                <a:solidFill>
                  <a:schemeClr val="tx1"/>
                </a:solidFill>
              </a:rPr>
              <a:t>These are the various business activities about which management wants to collect information for planning or control purposes.</a:t>
            </a:r>
            <a:endParaRPr lang="en-US" sz="2800">
              <a:solidFill>
                <a:schemeClr val="tx1"/>
              </a:solidFill>
            </a:endParaRPr>
          </a:p>
        </p:txBody>
      </p:sp>
    </p:spTree>
    <p:extLst>
      <p:ext uri="{BB962C8B-B14F-4D97-AF65-F5344CB8AC3E}">
        <p14:creationId xmlns:p14="http://schemas.microsoft.com/office/powerpoint/2010/main" val="92488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5154"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25155" name="Rectangle 3"/>
          <p:cNvSpPr>
            <a:spLocks noGrp="1" noChangeArrowheads="1"/>
          </p:cNvSpPr>
          <p:nvPr>
            <p:ph idx="1"/>
          </p:nvPr>
        </p:nvSpPr>
        <p:spPr>
          <a:xfrm>
            <a:off x="457200" y="2209800"/>
            <a:ext cx="8229600" cy="4114800"/>
          </a:xfrm>
          <a:ln/>
        </p:spPr>
        <p:txBody>
          <a:bodyPr/>
          <a:lstStyle/>
          <a:p>
            <a:r>
              <a:rPr lang="en-US" b="1" dirty="0"/>
              <a:t>Classifies entities into three Basic Types</a:t>
            </a:r>
          </a:p>
          <a:p>
            <a:pPr lvl="2"/>
            <a:r>
              <a:rPr lang="en-US" b="1" i="1" dirty="0"/>
              <a:t>Resources</a:t>
            </a:r>
            <a:r>
              <a:rPr lang="en-US" dirty="0"/>
              <a:t> that the organization acquires and uses.</a:t>
            </a:r>
          </a:p>
          <a:p>
            <a:pPr lvl="2"/>
            <a:r>
              <a:rPr lang="en-US" b="1" i="1" dirty="0"/>
              <a:t>Events</a:t>
            </a:r>
            <a:r>
              <a:rPr lang="en-US" dirty="0"/>
              <a:t> in which the organization engages</a:t>
            </a:r>
          </a:p>
          <a:p>
            <a:pPr lvl="2"/>
            <a:r>
              <a:rPr lang="en-US" b="1" i="1" dirty="0">
                <a:solidFill>
                  <a:srgbClr val="CC0000"/>
                </a:solidFill>
              </a:rPr>
              <a:t>Agents</a:t>
            </a:r>
            <a:r>
              <a:rPr lang="en-US" dirty="0"/>
              <a:t> participating in these events</a:t>
            </a:r>
            <a:endParaRPr lang="en-US" b="1" i="1" dirty="0"/>
          </a:p>
        </p:txBody>
      </p:sp>
      <p:sp>
        <p:nvSpPr>
          <p:cNvPr id="2225156" name="Rectangle 4"/>
          <p:cNvSpPr>
            <a:spLocks noChangeArrowheads="1"/>
          </p:cNvSpPr>
          <p:nvPr/>
        </p:nvSpPr>
        <p:spPr bwMode="auto">
          <a:xfrm>
            <a:off x="2705100" y="4267200"/>
            <a:ext cx="5745163"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pPr>
              <a:buClr>
                <a:schemeClr val="tx1"/>
              </a:buClr>
            </a:pPr>
            <a:r>
              <a:rPr lang="en-US" sz="2000" dirty="0">
                <a:solidFill>
                  <a:schemeClr val="tx1"/>
                </a:solidFill>
              </a:rPr>
              <a:t>Includes people and organizations who participate in events</a:t>
            </a:r>
          </a:p>
        </p:txBody>
      </p:sp>
    </p:spTree>
    <p:extLst>
      <p:ext uri="{BB962C8B-B14F-4D97-AF65-F5344CB8AC3E}">
        <p14:creationId xmlns:p14="http://schemas.microsoft.com/office/powerpoint/2010/main" val="39996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32323" name="Rectangle 3"/>
          <p:cNvSpPr>
            <a:spLocks noGrp="1" noChangeArrowheads="1"/>
          </p:cNvSpPr>
          <p:nvPr>
            <p:ph idx="1"/>
          </p:nvPr>
        </p:nvSpPr>
        <p:spPr>
          <a:xfrm>
            <a:off x="457200" y="2209800"/>
            <a:ext cx="8229600" cy="4114800"/>
          </a:xfrm>
          <a:ln/>
        </p:spPr>
        <p:txBody>
          <a:bodyPr/>
          <a:lstStyle/>
          <a:p>
            <a:r>
              <a:rPr lang="en-US" sz="2400" b="1" dirty="0"/>
              <a:t>Structuring Relationships: The Basic REA Template</a:t>
            </a:r>
            <a:endParaRPr lang="en-US" sz="2400" dirty="0"/>
          </a:p>
          <a:p>
            <a:pPr lvl="1"/>
            <a:r>
              <a:rPr lang="en-US" sz="2000" dirty="0"/>
              <a:t>The REA data model prescribes a basic pattern for how the three types of entities (resources, events, and agents) should relate to one another.</a:t>
            </a:r>
          </a:p>
          <a:p>
            <a:pPr lvl="2"/>
            <a:r>
              <a:rPr lang="en-US" sz="1800" b="1" dirty="0">
                <a:solidFill>
                  <a:srgbClr val="CC0000"/>
                </a:solidFill>
              </a:rPr>
              <a:t>Rule 1:  Each event is linked to at least one resource that it affects.</a:t>
            </a:r>
          </a:p>
        </p:txBody>
      </p:sp>
    </p:spTree>
    <p:extLst>
      <p:ext uri="{BB962C8B-B14F-4D97-AF65-F5344CB8AC3E}">
        <p14:creationId xmlns:p14="http://schemas.microsoft.com/office/powerpoint/2010/main" val="55327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6418" name="Rectangle 2"/>
          <p:cNvSpPr>
            <a:spLocks noGrp="1" noChangeArrowheads="1"/>
          </p:cNvSpPr>
          <p:nvPr>
            <p:ph type="title"/>
          </p:nvPr>
        </p:nvSpPr>
        <p:spPr>
          <a:xfrm>
            <a:off x="457200" y="533400"/>
            <a:ext cx="8229600" cy="1066800"/>
          </a:xfrm>
          <a:ln/>
        </p:spPr>
        <p:txBody>
          <a:bodyPr>
            <a:normAutofit/>
          </a:bodyPr>
          <a:lstStyle/>
          <a:p>
            <a:r>
              <a:rPr lang="en-US" dirty="0"/>
              <a:t>The REA Data Model</a:t>
            </a:r>
          </a:p>
        </p:txBody>
      </p:sp>
      <p:sp>
        <p:nvSpPr>
          <p:cNvPr id="2236423" name="Rectangle 7"/>
          <p:cNvSpPr>
            <a:spLocks noChangeArrowheads="1"/>
          </p:cNvSpPr>
          <p:nvPr/>
        </p:nvSpPr>
        <p:spPr bwMode="auto">
          <a:xfrm>
            <a:off x="3608388" y="25352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A</a:t>
            </a:r>
          </a:p>
        </p:txBody>
      </p:sp>
      <p:sp>
        <p:nvSpPr>
          <p:cNvPr id="2236424" name="Rectangle 8"/>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B</a:t>
            </a:r>
          </a:p>
        </p:txBody>
      </p:sp>
      <p:sp>
        <p:nvSpPr>
          <p:cNvPr id="2236425"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A</a:t>
            </a:r>
          </a:p>
        </p:txBody>
      </p:sp>
      <p:sp>
        <p:nvSpPr>
          <p:cNvPr id="2236426" name="Rectangle 10"/>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B</a:t>
            </a:r>
          </a:p>
        </p:txBody>
      </p:sp>
      <p:sp>
        <p:nvSpPr>
          <p:cNvPr id="2236431" name="Line 15"/>
          <p:cNvSpPr>
            <a:spLocks noChangeShapeType="1"/>
          </p:cNvSpPr>
          <p:nvPr/>
        </p:nvSpPr>
        <p:spPr bwMode="auto">
          <a:xfrm>
            <a:off x="2370138" y="2979738"/>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6432" name="Line 16"/>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3185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457200" y="533400"/>
            <a:ext cx="8229600" cy="1066800"/>
          </a:xfrm>
          <a:ln/>
        </p:spPr>
        <p:txBody>
          <a:bodyPr>
            <a:normAutofit/>
          </a:bodyPr>
          <a:lstStyle/>
          <a:p>
            <a:r>
              <a:rPr lang="en-US" dirty="0"/>
              <a:t>The REA Data Model</a:t>
            </a:r>
          </a:p>
        </p:txBody>
      </p:sp>
      <p:sp>
        <p:nvSpPr>
          <p:cNvPr id="2237443" name="Rectangle 3"/>
          <p:cNvSpPr>
            <a:spLocks noGrp="1" noChangeArrowheads="1"/>
          </p:cNvSpPr>
          <p:nvPr>
            <p:ph idx="1"/>
          </p:nvPr>
        </p:nvSpPr>
        <p:spPr>
          <a:xfrm>
            <a:off x="457200" y="2209800"/>
            <a:ext cx="8229600" cy="4114800"/>
          </a:xfrm>
          <a:ln/>
        </p:spPr>
        <p:txBody>
          <a:bodyPr>
            <a:normAutofit/>
          </a:bodyPr>
          <a:lstStyle/>
          <a:p>
            <a:r>
              <a:rPr lang="en-US" sz="2400" b="1" dirty="0"/>
              <a:t>Structuring Relationships: The Basic REA Template</a:t>
            </a:r>
            <a:endParaRPr lang="en-US" sz="2400" dirty="0"/>
          </a:p>
          <a:p>
            <a:pPr lvl="1"/>
            <a:r>
              <a:rPr lang="en-US" sz="2000" dirty="0"/>
              <a:t>The REA data model prescribes a basic pattern for how the three types of entities (resources, events, and agents) should relate to one another.</a:t>
            </a:r>
          </a:p>
          <a:p>
            <a:pPr lvl="2"/>
            <a:r>
              <a:rPr lang="en-US" sz="1800" dirty="0"/>
              <a:t>Rule 1:  Each event is linked to at least one resource that it affects.</a:t>
            </a:r>
          </a:p>
          <a:p>
            <a:pPr lvl="2"/>
            <a:r>
              <a:rPr lang="en-US" sz="1800" b="1" dirty="0">
                <a:solidFill>
                  <a:srgbClr val="CC0000"/>
                </a:solidFill>
              </a:rPr>
              <a:t>Rule 2:  Each event is linked to at least one other event.</a:t>
            </a:r>
          </a:p>
        </p:txBody>
      </p:sp>
    </p:spTree>
    <p:extLst>
      <p:ext uri="{BB962C8B-B14F-4D97-AF65-F5344CB8AC3E}">
        <p14:creationId xmlns:p14="http://schemas.microsoft.com/office/powerpoint/2010/main" val="397182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8466"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38471" name="Rectangle 7"/>
          <p:cNvSpPr>
            <a:spLocks noChangeArrowheads="1"/>
          </p:cNvSpPr>
          <p:nvPr/>
        </p:nvSpPr>
        <p:spPr bwMode="auto">
          <a:xfrm>
            <a:off x="3608388" y="25352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A</a:t>
            </a:r>
          </a:p>
        </p:txBody>
      </p:sp>
      <p:sp>
        <p:nvSpPr>
          <p:cNvPr id="2238472" name="Rectangle 8"/>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B</a:t>
            </a:r>
          </a:p>
        </p:txBody>
      </p:sp>
      <p:sp>
        <p:nvSpPr>
          <p:cNvPr id="2238473"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A</a:t>
            </a:r>
          </a:p>
        </p:txBody>
      </p:sp>
      <p:sp>
        <p:nvSpPr>
          <p:cNvPr id="2238474" name="Rectangle 10"/>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B</a:t>
            </a:r>
          </a:p>
        </p:txBody>
      </p:sp>
      <p:sp>
        <p:nvSpPr>
          <p:cNvPr id="2238478" name="Line 14"/>
          <p:cNvSpPr>
            <a:spLocks noChangeShapeType="1"/>
          </p:cNvSpPr>
          <p:nvPr/>
        </p:nvSpPr>
        <p:spPr bwMode="auto">
          <a:xfrm>
            <a:off x="4538663" y="3538538"/>
            <a:ext cx="15875" cy="1863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479" name="Line 15"/>
          <p:cNvSpPr>
            <a:spLocks noChangeShapeType="1"/>
          </p:cNvSpPr>
          <p:nvPr/>
        </p:nvSpPr>
        <p:spPr bwMode="auto">
          <a:xfrm>
            <a:off x="2370138" y="2979738"/>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480" name="Line 16"/>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482" name="Line 18"/>
          <p:cNvSpPr>
            <a:spLocks noChangeShapeType="1"/>
          </p:cNvSpPr>
          <p:nvPr/>
        </p:nvSpPr>
        <p:spPr bwMode="auto">
          <a:xfrm>
            <a:off x="4533900" y="3533775"/>
            <a:ext cx="15875" cy="1863725"/>
          </a:xfrm>
          <a:prstGeom prst="line">
            <a:avLst/>
          </a:prstGeom>
          <a:noFill/>
          <a:ln w="762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9770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39491" name="Rectangle 3"/>
          <p:cNvSpPr>
            <a:spLocks noGrp="1" noChangeArrowheads="1"/>
          </p:cNvSpPr>
          <p:nvPr>
            <p:ph idx="1"/>
          </p:nvPr>
        </p:nvSpPr>
        <p:spPr>
          <a:xfrm>
            <a:off x="457200" y="2209800"/>
            <a:ext cx="8229600" cy="4114800"/>
          </a:xfrm>
          <a:ln/>
        </p:spPr>
        <p:txBody>
          <a:bodyPr>
            <a:normAutofit/>
          </a:bodyPr>
          <a:lstStyle/>
          <a:p>
            <a:r>
              <a:rPr lang="en-US" sz="2400" b="1" dirty="0"/>
              <a:t>Structuring Relationships: The Basic REA Template</a:t>
            </a:r>
            <a:endParaRPr lang="en-US" sz="2400" dirty="0"/>
          </a:p>
          <a:p>
            <a:pPr lvl="1"/>
            <a:r>
              <a:rPr lang="en-US" sz="2000" dirty="0"/>
              <a:t>The REA data model prescribes a basic pattern for how the three types of entities (resources, events, and agents) should relate to one another</a:t>
            </a:r>
            <a:r>
              <a:rPr lang="en-US" sz="1800" dirty="0"/>
              <a:t>.</a:t>
            </a:r>
          </a:p>
          <a:p>
            <a:pPr lvl="2"/>
            <a:r>
              <a:rPr lang="en-US" sz="1800" dirty="0"/>
              <a:t>Rule 1:  Each event is linked to at least one resource that it affects.</a:t>
            </a:r>
          </a:p>
          <a:p>
            <a:pPr lvl="2"/>
            <a:r>
              <a:rPr lang="en-US" sz="1800" dirty="0"/>
              <a:t>Rule 2:  Each event is linked to at least one other event.</a:t>
            </a:r>
          </a:p>
          <a:p>
            <a:pPr lvl="2"/>
            <a:r>
              <a:rPr lang="en-US" sz="1800" b="1" dirty="0">
                <a:solidFill>
                  <a:srgbClr val="CC0000"/>
                </a:solidFill>
              </a:rPr>
              <a:t>Rule 3:  Each event is linked to at least two agents.</a:t>
            </a:r>
          </a:p>
        </p:txBody>
      </p:sp>
    </p:spTree>
    <p:extLst>
      <p:ext uri="{BB962C8B-B14F-4D97-AF65-F5344CB8AC3E}">
        <p14:creationId xmlns:p14="http://schemas.microsoft.com/office/powerpoint/2010/main" val="170095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0514" name="Rectangle 2"/>
          <p:cNvSpPr>
            <a:spLocks noGrp="1" noChangeArrowheads="1"/>
          </p:cNvSpPr>
          <p:nvPr>
            <p:ph type="title"/>
          </p:nvPr>
        </p:nvSpPr>
        <p:spPr>
          <a:xfrm>
            <a:off x="457200" y="533400"/>
            <a:ext cx="8229600" cy="1066800"/>
          </a:xfrm>
          <a:ln/>
        </p:spPr>
        <p:txBody>
          <a:bodyPr/>
          <a:lstStyle/>
          <a:p>
            <a:r>
              <a:rPr lang="en-US" dirty="0"/>
              <a:t>The REA Data Model</a:t>
            </a:r>
          </a:p>
        </p:txBody>
      </p:sp>
      <p:sp>
        <p:nvSpPr>
          <p:cNvPr id="2240516" name="Rectangle 4"/>
          <p:cNvSpPr>
            <a:spLocks noChangeArrowheads="1"/>
          </p:cNvSpPr>
          <p:nvPr/>
        </p:nvSpPr>
        <p:spPr bwMode="auto">
          <a:xfrm>
            <a:off x="6826250" y="25225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Agent A</a:t>
            </a:r>
          </a:p>
        </p:txBody>
      </p:sp>
      <p:sp>
        <p:nvSpPr>
          <p:cNvPr id="2240517" name="Rectangle 5"/>
          <p:cNvSpPr>
            <a:spLocks noChangeArrowheads="1"/>
          </p:cNvSpPr>
          <p:nvPr/>
        </p:nvSpPr>
        <p:spPr bwMode="auto">
          <a:xfrm>
            <a:off x="6829425" y="39465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Agent B</a:t>
            </a:r>
          </a:p>
        </p:txBody>
      </p:sp>
      <p:sp>
        <p:nvSpPr>
          <p:cNvPr id="2240518" name="Rectangle 6"/>
          <p:cNvSpPr>
            <a:spLocks noChangeArrowheads="1"/>
          </p:cNvSpPr>
          <p:nvPr/>
        </p:nvSpPr>
        <p:spPr bwMode="auto">
          <a:xfrm>
            <a:off x="6845300" y="5418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Agent C</a:t>
            </a:r>
          </a:p>
        </p:txBody>
      </p:sp>
      <p:sp>
        <p:nvSpPr>
          <p:cNvPr id="2240519" name="Rectangle 7"/>
          <p:cNvSpPr>
            <a:spLocks noChangeArrowheads="1"/>
          </p:cNvSpPr>
          <p:nvPr/>
        </p:nvSpPr>
        <p:spPr bwMode="auto">
          <a:xfrm>
            <a:off x="3608388" y="25352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A</a:t>
            </a:r>
          </a:p>
        </p:txBody>
      </p:sp>
      <p:sp>
        <p:nvSpPr>
          <p:cNvPr id="2240520" name="Rectangle 8"/>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Event B</a:t>
            </a:r>
          </a:p>
        </p:txBody>
      </p:sp>
      <p:sp>
        <p:nvSpPr>
          <p:cNvPr id="2240521"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A</a:t>
            </a:r>
          </a:p>
        </p:txBody>
      </p:sp>
      <p:sp>
        <p:nvSpPr>
          <p:cNvPr id="2240522" name="Rectangle 10"/>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Resource B</a:t>
            </a:r>
          </a:p>
        </p:txBody>
      </p:sp>
      <p:sp>
        <p:nvSpPr>
          <p:cNvPr id="2240523" name="Line 11"/>
          <p:cNvSpPr>
            <a:spLocks noChangeShapeType="1"/>
          </p:cNvSpPr>
          <p:nvPr/>
        </p:nvSpPr>
        <p:spPr bwMode="auto">
          <a:xfrm>
            <a:off x="5503863" y="2979738"/>
            <a:ext cx="1303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4" name="Line 12"/>
          <p:cNvSpPr>
            <a:spLocks noChangeShapeType="1"/>
          </p:cNvSpPr>
          <p:nvPr/>
        </p:nvSpPr>
        <p:spPr bwMode="auto">
          <a:xfrm>
            <a:off x="5499100" y="58912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5" name="Line 13"/>
          <p:cNvSpPr>
            <a:spLocks noChangeShapeType="1"/>
          </p:cNvSpPr>
          <p:nvPr/>
        </p:nvSpPr>
        <p:spPr bwMode="auto">
          <a:xfrm flipV="1">
            <a:off x="5554663" y="4402138"/>
            <a:ext cx="1252537"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6" name="Line 14"/>
          <p:cNvSpPr>
            <a:spLocks noChangeShapeType="1"/>
          </p:cNvSpPr>
          <p:nvPr/>
        </p:nvSpPr>
        <p:spPr bwMode="auto">
          <a:xfrm>
            <a:off x="4538663" y="3538538"/>
            <a:ext cx="15875" cy="1863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7" name="Line 15"/>
          <p:cNvSpPr>
            <a:spLocks noChangeShapeType="1"/>
          </p:cNvSpPr>
          <p:nvPr/>
        </p:nvSpPr>
        <p:spPr bwMode="auto">
          <a:xfrm>
            <a:off x="2370138" y="2979738"/>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8" name="Line 16"/>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529" name="Line 17"/>
          <p:cNvSpPr>
            <a:spLocks noChangeShapeType="1"/>
          </p:cNvSpPr>
          <p:nvPr/>
        </p:nvSpPr>
        <p:spPr bwMode="auto">
          <a:xfrm>
            <a:off x="5519738" y="3251200"/>
            <a:ext cx="1304925" cy="965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5627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Database Design Process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633961" cy="455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08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REA Basic Template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535616" cy="419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7678616" y="295730"/>
            <a:ext cx="791308" cy="767687"/>
          </a:xfrm>
        </p:spPr>
        <p:txBody>
          <a:bodyPr/>
          <a:lstStyle/>
          <a:p>
            <a:r>
              <a:rPr lang="en-US" dirty="0"/>
              <a:t>17-</a:t>
            </a:r>
            <a:fld id="{450716FA-5AC0-40D1-8CC1-9B5639F606C5}" type="slidenum">
              <a:rPr lang="en-US" smtClean="0"/>
              <a:pPr/>
              <a:t>20</a:t>
            </a:fld>
            <a:endParaRPr lang="en-US" dirty="0"/>
          </a:p>
        </p:txBody>
      </p:sp>
    </p:spTree>
    <p:extLst>
      <p:ext uri="{BB962C8B-B14F-4D97-AF65-F5344CB8AC3E}">
        <p14:creationId xmlns:p14="http://schemas.microsoft.com/office/powerpoint/2010/main" val="30836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Creating an REA Model</a:t>
            </a:r>
          </a:p>
        </p:txBody>
      </p:sp>
      <p:sp>
        <p:nvSpPr>
          <p:cNvPr id="3" name="Content Placeholder 2"/>
          <p:cNvSpPr>
            <a:spLocks noGrp="1"/>
          </p:cNvSpPr>
          <p:nvPr>
            <p:ph idx="1"/>
          </p:nvPr>
        </p:nvSpPr>
        <p:spPr>
          <a:xfrm>
            <a:off x="457200" y="2209800"/>
            <a:ext cx="8229600" cy="4096512"/>
          </a:xfrm>
        </p:spPr>
        <p:txBody>
          <a:bodyPr/>
          <a:lstStyle/>
          <a:p>
            <a:r>
              <a:rPr lang="en-US" dirty="0"/>
              <a:t>Step 1: Identify relevant events</a:t>
            </a:r>
          </a:p>
          <a:p>
            <a:pPr lvl="1"/>
            <a:r>
              <a:rPr lang="en-US" dirty="0"/>
              <a:t>Give-get exchange (economic duality)</a:t>
            </a:r>
          </a:p>
          <a:p>
            <a:r>
              <a:rPr lang="en-US" dirty="0"/>
              <a:t>Step 2: Identify resources and agents</a:t>
            </a:r>
          </a:p>
          <a:p>
            <a:pPr lvl="1"/>
            <a:r>
              <a:rPr lang="en-US" dirty="0"/>
              <a:t>Resource reduced in give event</a:t>
            </a:r>
          </a:p>
          <a:p>
            <a:pPr lvl="1"/>
            <a:r>
              <a:rPr lang="en-US" dirty="0"/>
              <a:t>Resource acquired in get event</a:t>
            </a:r>
          </a:p>
          <a:p>
            <a:r>
              <a:rPr lang="en-US" dirty="0"/>
              <a:t>Step 3: Determine cardinalities of relationships</a:t>
            </a:r>
          </a:p>
          <a:p>
            <a:pPr lvl="1"/>
            <a:r>
              <a:rPr lang="en-US" dirty="0"/>
              <a:t>Nature of the relationship between the two entities</a:t>
            </a:r>
          </a:p>
        </p:txBody>
      </p:sp>
    </p:spTree>
    <p:extLst>
      <p:ext uri="{BB962C8B-B14F-4D97-AF65-F5344CB8AC3E}">
        <p14:creationId xmlns:p14="http://schemas.microsoft.com/office/powerpoint/2010/main" val="252804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02" name="Rectangle 2"/>
          <p:cNvSpPr>
            <a:spLocks noGrp="1" noChangeArrowheads="1"/>
          </p:cNvSpPr>
          <p:nvPr>
            <p:ph type="title"/>
          </p:nvPr>
        </p:nvSpPr>
        <p:spPr>
          <a:xfrm>
            <a:off x="457200" y="762000"/>
            <a:ext cx="8229600" cy="1066800"/>
          </a:xfrm>
          <a:ln/>
        </p:spPr>
        <p:txBody>
          <a:bodyPr/>
          <a:lstStyle/>
          <a:p>
            <a:r>
              <a:rPr lang="en-US" sz="3200" dirty="0"/>
              <a:t>Step One:  Identify Relevant Events</a:t>
            </a:r>
          </a:p>
        </p:txBody>
      </p:sp>
      <p:sp>
        <p:nvSpPr>
          <p:cNvPr id="2252803" name="Rectangle 3"/>
          <p:cNvSpPr>
            <a:spLocks noGrp="1" noChangeArrowheads="1"/>
          </p:cNvSpPr>
          <p:nvPr>
            <p:ph idx="1"/>
          </p:nvPr>
        </p:nvSpPr>
        <p:spPr>
          <a:xfrm>
            <a:off x="457200" y="2209800"/>
            <a:ext cx="8229600" cy="4114800"/>
          </a:xfrm>
          <a:ln/>
        </p:spPr>
        <p:txBody>
          <a:bodyPr/>
          <a:lstStyle/>
          <a:p>
            <a:pPr>
              <a:lnSpc>
                <a:spcPct val="90000"/>
              </a:lnSpc>
            </a:pPr>
            <a:r>
              <a:rPr lang="en-US" sz="2400" dirty="0"/>
              <a:t>At a minimum, every REA model must include the two events that represent the basic give-to-get” economic exchange performed in that transaction cycle.</a:t>
            </a:r>
          </a:p>
          <a:p>
            <a:pPr>
              <a:lnSpc>
                <a:spcPct val="90000"/>
              </a:lnSpc>
            </a:pPr>
            <a:endParaRPr lang="en-US" dirty="0"/>
          </a:p>
          <a:p>
            <a:r>
              <a:rPr lang="en-US" dirty="0"/>
              <a:t>Typical activities in the revenue cycle include:</a:t>
            </a:r>
          </a:p>
          <a:p>
            <a:pPr lvl="1"/>
            <a:r>
              <a:rPr lang="en-US" dirty="0"/>
              <a:t>Sales order</a:t>
            </a:r>
          </a:p>
          <a:p>
            <a:pPr lvl="1"/>
            <a:r>
              <a:rPr lang="en-US" dirty="0"/>
              <a:t>Ship customer order</a:t>
            </a:r>
          </a:p>
          <a:p>
            <a:pPr lvl="1"/>
            <a:r>
              <a:rPr lang="en-US" dirty="0"/>
              <a:t>Bill customer</a:t>
            </a:r>
          </a:p>
          <a:p>
            <a:pPr lvl="1"/>
            <a:r>
              <a:rPr lang="en-US" dirty="0"/>
              <a:t>Collect payment</a:t>
            </a:r>
          </a:p>
          <a:p>
            <a:pPr>
              <a:lnSpc>
                <a:spcPct val="90000"/>
              </a:lnSpc>
            </a:pPr>
            <a:endParaRPr lang="en-US" sz="2800" dirty="0"/>
          </a:p>
        </p:txBody>
      </p:sp>
    </p:spTree>
    <p:extLst>
      <p:ext uri="{BB962C8B-B14F-4D97-AF65-F5344CB8AC3E}">
        <p14:creationId xmlns:p14="http://schemas.microsoft.com/office/powerpoint/2010/main" val="14938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460375" y="765493"/>
            <a:ext cx="8229600" cy="1066800"/>
          </a:xfrm>
          <a:ln/>
        </p:spPr>
        <p:txBody>
          <a:bodyPr/>
          <a:lstStyle/>
          <a:p>
            <a:r>
              <a:rPr lang="en-US" sz="3200" dirty="0"/>
              <a:t>Step One:  Identify Relevant Events</a:t>
            </a:r>
          </a:p>
        </p:txBody>
      </p:sp>
      <p:sp>
        <p:nvSpPr>
          <p:cNvPr id="2268167" name="Rectangle 7"/>
          <p:cNvSpPr>
            <a:spLocks noChangeArrowheads="1"/>
          </p:cNvSpPr>
          <p:nvPr/>
        </p:nvSpPr>
        <p:spPr bwMode="auto">
          <a:xfrm>
            <a:off x="3608388" y="2514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Sale</a:t>
            </a:r>
          </a:p>
        </p:txBody>
      </p:sp>
      <p:sp>
        <p:nvSpPr>
          <p:cNvPr id="2268168" name="Rectangle 8"/>
          <p:cNvSpPr>
            <a:spLocks noChangeArrowheads="1"/>
          </p:cNvSpPr>
          <p:nvPr/>
        </p:nvSpPr>
        <p:spPr bwMode="auto">
          <a:xfrm>
            <a:off x="3627438" y="4414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68185" name="Line 25"/>
          <p:cNvSpPr>
            <a:spLocks noChangeShapeType="1"/>
          </p:cNvSpPr>
          <p:nvPr/>
        </p:nvSpPr>
        <p:spPr bwMode="auto">
          <a:xfrm>
            <a:off x="4567238" y="3471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1066800" y="2819400"/>
            <a:ext cx="1845377" cy="2308324"/>
          </a:xfrm>
          <a:prstGeom prst="rect">
            <a:avLst/>
          </a:prstGeom>
          <a:noFill/>
        </p:spPr>
        <p:txBody>
          <a:bodyPr wrap="none" rtlCol="0">
            <a:spAutoFit/>
          </a:bodyPr>
          <a:lstStyle/>
          <a:p>
            <a:r>
              <a:rPr lang="en-US" dirty="0"/>
              <a:t>Customer Order</a:t>
            </a:r>
          </a:p>
          <a:p>
            <a:endParaRPr lang="en-US" dirty="0"/>
          </a:p>
          <a:p>
            <a:endParaRPr lang="en-US" dirty="0"/>
          </a:p>
          <a:p>
            <a:endParaRPr lang="en-US" dirty="0"/>
          </a:p>
          <a:p>
            <a:endParaRPr lang="en-US" dirty="0"/>
          </a:p>
          <a:p>
            <a:endParaRPr lang="en-US" dirty="0"/>
          </a:p>
          <a:p>
            <a:endParaRPr lang="en-US" dirty="0"/>
          </a:p>
          <a:p>
            <a:r>
              <a:rPr lang="en-US" dirty="0"/>
              <a:t>Collect Payment</a:t>
            </a:r>
          </a:p>
        </p:txBody>
      </p:sp>
    </p:spTree>
    <p:extLst>
      <p:ext uri="{BB962C8B-B14F-4D97-AF65-F5344CB8AC3E}">
        <p14:creationId xmlns:p14="http://schemas.microsoft.com/office/powerpoint/2010/main" val="332451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1234" name="Rectangle 2"/>
          <p:cNvSpPr>
            <a:spLocks noGrp="1" noChangeArrowheads="1"/>
          </p:cNvSpPr>
          <p:nvPr>
            <p:ph type="title"/>
          </p:nvPr>
        </p:nvSpPr>
        <p:spPr>
          <a:xfrm>
            <a:off x="457200" y="838200"/>
            <a:ext cx="8229600" cy="1066800"/>
          </a:xfrm>
          <a:ln/>
        </p:spPr>
        <p:txBody>
          <a:bodyPr/>
          <a:lstStyle/>
          <a:p>
            <a:r>
              <a:rPr lang="en-US" sz="3200" dirty="0"/>
              <a:t>Step Two:  Identify Resources </a:t>
            </a:r>
            <a:br>
              <a:rPr lang="en-US" sz="3200" dirty="0"/>
            </a:br>
            <a:r>
              <a:rPr lang="en-US" sz="3200" dirty="0"/>
              <a:t>And Agents</a:t>
            </a:r>
          </a:p>
        </p:txBody>
      </p:sp>
      <p:sp>
        <p:nvSpPr>
          <p:cNvPr id="2271235" name="Rectangle 3"/>
          <p:cNvSpPr>
            <a:spLocks noGrp="1" noChangeArrowheads="1"/>
          </p:cNvSpPr>
          <p:nvPr>
            <p:ph idx="1"/>
          </p:nvPr>
        </p:nvSpPr>
        <p:spPr>
          <a:xfrm>
            <a:off x="457200" y="2209800"/>
            <a:ext cx="8229600" cy="4114800"/>
          </a:xfrm>
          <a:ln/>
        </p:spPr>
        <p:txBody>
          <a:bodyPr>
            <a:normAutofit/>
          </a:bodyPr>
          <a:lstStyle/>
          <a:p>
            <a:r>
              <a:rPr lang="en-US" sz="2000" dirty="0"/>
              <a:t>When the relevant events have been diagrammed in the center of the REA diagram, the resources that are affected by those events need to be identified.</a:t>
            </a:r>
          </a:p>
          <a:p>
            <a:r>
              <a:rPr lang="en-US" sz="2000" dirty="0"/>
              <a:t>Involves determining:</a:t>
            </a:r>
          </a:p>
          <a:p>
            <a:pPr lvl="1"/>
            <a:r>
              <a:rPr lang="en-US" sz="1800" dirty="0"/>
              <a:t>The resource(s) reduced by the give event.</a:t>
            </a:r>
          </a:p>
          <a:p>
            <a:pPr lvl="1"/>
            <a:r>
              <a:rPr lang="en-US" sz="1800" dirty="0"/>
              <a:t>The resource(s) increased by the get event.</a:t>
            </a:r>
          </a:p>
          <a:p>
            <a:pPr lvl="1"/>
            <a:r>
              <a:rPr lang="en-US" sz="1800" dirty="0"/>
              <a:t>The resources that are affected by a commitment event.</a:t>
            </a:r>
          </a:p>
        </p:txBody>
      </p:sp>
    </p:spTree>
    <p:extLst>
      <p:ext uri="{BB962C8B-B14F-4D97-AF65-F5344CB8AC3E}">
        <p14:creationId xmlns:p14="http://schemas.microsoft.com/office/powerpoint/2010/main" val="65125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3733800" y="2362200"/>
            <a:ext cx="1693302" cy="4252912"/>
            <a:chOff x="3562350" y="1965325"/>
            <a:chExt cx="1914525" cy="4808537"/>
          </a:xfrm>
        </p:grpSpPr>
        <p:sp>
          <p:nvSpPr>
            <p:cNvPr id="2272259" name="Rectangle 3"/>
            <p:cNvSpPr>
              <a:spLocks noChangeArrowheads="1"/>
            </p:cNvSpPr>
            <p:nvPr/>
          </p:nvSpPr>
          <p:spPr bwMode="auto">
            <a:xfrm>
              <a:off x="3562350" y="3890962"/>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2260" name="Rectangle 4"/>
            <p:cNvSpPr>
              <a:spLocks noChangeArrowheads="1"/>
            </p:cNvSpPr>
            <p:nvPr/>
          </p:nvSpPr>
          <p:spPr bwMode="auto">
            <a:xfrm>
              <a:off x="3581400" y="5791200"/>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72261" name="Rectangle 5"/>
            <p:cNvSpPr>
              <a:spLocks noChangeArrowheads="1"/>
            </p:cNvSpPr>
            <p:nvPr/>
          </p:nvSpPr>
          <p:spPr bwMode="auto">
            <a:xfrm>
              <a:off x="3575050" y="1965325"/>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2262" name="Line 6"/>
            <p:cNvSpPr>
              <a:spLocks noChangeShapeType="1"/>
            </p:cNvSpPr>
            <p:nvPr/>
          </p:nvSpPr>
          <p:spPr bwMode="auto">
            <a:xfrm>
              <a:off x="4525962" y="2951162"/>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2263" name="Line 7"/>
            <p:cNvSpPr>
              <a:spLocks noChangeShapeType="1"/>
            </p:cNvSpPr>
            <p:nvPr/>
          </p:nvSpPr>
          <p:spPr bwMode="auto">
            <a:xfrm>
              <a:off x="4521200" y="4848225"/>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2272264" name="Rectangle 8"/>
          <p:cNvSpPr>
            <a:spLocks noChangeArrowheads="1"/>
          </p:cNvSpPr>
          <p:nvPr/>
        </p:nvSpPr>
        <p:spPr bwMode="auto">
          <a:xfrm>
            <a:off x="6261100" y="2520950"/>
            <a:ext cx="2492375" cy="922338"/>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is the give event?</a:t>
            </a:r>
            <a:endParaRPr lang="en-US" sz="2000" b="0"/>
          </a:p>
        </p:txBody>
      </p:sp>
      <p:sp>
        <p:nvSpPr>
          <p:cNvPr id="3" name="Title 2"/>
          <p:cNvSpPr>
            <a:spLocks noGrp="1"/>
          </p:cNvSpPr>
          <p:nvPr>
            <p:ph type="title"/>
          </p:nvPr>
        </p:nvSpPr>
        <p:spPr/>
        <p:txBody>
          <a:bodyPr/>
          <a:lstStyle/>
          <a:p>
            <a:endParaRPr lang="ar-KW"/>
          </a:p>
        </p:txBody>
      </p:sp>
      <p:sp>
        <p:nvSpPr>
          <p:cNvPr id="11"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98564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3644901" y="2279795"/>
            <a:ext cx="1765300" cy="4433742"/>
            <a:chOff x="3644900" y="1905000"/>
            <a:chExt cx="1914525" cy="4808537"/>
          </a:xfrm>
        </p:grpSpPr>
        <p:sp>
          <p:nvSpPr>
            <p:cNvPr id="2273283" name="Rectangle 3"/>
            <p:cNvSpPr>
              <a:spLocks noChangeArrowheads="1"/>
            </p:cNvSpPr>
            <p:nvPr/>
          </p:nvSpPr>
          <p:spPr bwMode="auto">
            <a:xfrm>
              <a:off x="3644900" y="3830637"/>
              <a:ext cx="1895475" cy="98266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FFF00"/>
                  </a:solidFill>
                </a:rPr>
                <a:t>Sale</a:t>
              </a:r>
            </a:p>
          </p:txBody>
        </p:sp>
        <p:sp>
          <p:nvSpPr>
            <p:cNvPr id="2273284" name="Rectangle 4"/>
            <p:cNvSpPr>
              <a:spLocks noChangeArrowheads="1"/>
            </p:cNvSpPr>
            <p:nvPr/>
          </p:nvSpPr>
          <p:spPr bwMode="auto">
            <a:xfrm>
              <a:off x="3663950" y="5730875"/>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Receive</a:t>
              </a:r>
            </a:p>
            <a:p>
              <a:pPr algn="ctr"/>
              <a:r>
                <a:rPr lang="en-US" sz="2000"/>
                <a:t>Cash</a:t>
              </a:r>
            </a:p>
          </p:txBody>
        </p:sp>
        <p:sp>
          <p:nvSpPr>
            <p:cNvPr id="2273285" name="Rectangle 5"/>
            <p:cNvSpPr>
              <a:spLocks noChangeArrowheads="1"/>
            </p:cNvSpPr>
            <p:nvPr/>
          </p:nvSpPr>
          <p:spPr bwMode="auto">
            <a:xfrm>
              <a:off x="3657600" y="1905000"/>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t>Take Order</a:t>
              </a:r>
            </a:p>
          </p:txBody>
        </p:sp>
        <p:sp>
          <p:nvSpPr>
            <p:cNvPr id="2273286" name="Line 6"/>
            <p:cNvSpPr>
              <a:spLocks noChangeShapeType="1"/>
            </p:cNvSpPr>
            <p:nvPr/>
          </p:nvSpPr>
          <p:spPr bwMode="auto">
            <a:xfrm>
              <a:off x="4608512" y="2890837"/>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sz="1600"/>
            </a:p>
          </p:txBody>
        </p:sp>
        <p:sp>
          <p:nvSpPr>
            <p:cNvPr id="2273287" name="Line 7"/>
            <p:cNvSpPr>
              <a:spLocks noChangeShapeType="1"/>
            </p:cNvSpPr>
            <p:nvPr/>
          </p:nvSpPr>
          <p:spPr bwMode="auto">
            <a:xfrm>
              <a:off x="4603750" y="4787900"/>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sz="1600"/>
            </a:p>
          </p:txBody>
        </p:sp>
      </p:grpSp>
      <p:sp>
        <p:nvSpPr>
          <p:cNvPr id="2273288" name="Rectangle 8"/>
          <p:cNvSpPr>
            <a:spLocks noChangeArrowheads="1"/>
          </p:cNvSpPr>
          <p:nvPr/>
        </p:nvSpPr>
        <p:spPr bwMode="auto">
          <a:xfrm>
            <a:off x="6261100" y="2520950"/>
            <a:ext cx="2492375" cy="922338"/>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is the give event?</a:t>
            </a:r>
            <a:endParaRPr lang="en-US" sz="2000" b="0"/>
          </a:p>
        </p:txBody>
      </p:sp>
      <p:sp>
        <p:nvSpPr>
          <p:cNvPr id="3" name="Title 2"/>
          <p:cNvSpPr>
            <a:spLocks noGrp="1"/>
          </p:cNvSpPr>
          <p:nvPr>
            <p:ph type="title"/>
          </p:nvPr>
        </p:nvSpPr>
        <p:spPr/>
        <p:txBody>
          <a:bodyPr/>
          <a:lstStyle/>
          <a:p>
            <a:endParaRPr lang="ar-KW"/>
          </a:p>
        </p:txBody>
      </p:sp>
      <p:sp>
        <p:nvSpPr>
          <p:cNvPr id="11"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213783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4312" name="Rectangle 8"/>
          <p:cNvSpPr>
            <a:spLocks noChangeArrowheads="1"/>
          </p:cNvSpPr>
          <p:nvPr/>
        </p:nvSpPr>
        <p:spPr bwMode="auto">
          <a:xfrm>
            <a:off x="6261100" y="2520950"/>
            <a:ext cx="2492375" cy="1125538"/>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resource is reduced by the give event?</a:t>
            </a:r>
            <a:endParaRPr lang="en-US" sz="2000" b="0"/>
          </a:p>
        </p:txBody>
      </p:sp>
      <p:grpSp>
        <p:nvGrpSpPr>
          <p:cNvPr id="2" name="Group 1"/>
          <p:cNvGrpSpPr/>
          <p:nvPr/>
        </p:nvGrpSpPr>
        <p:grpSpPr>
          <a:xfrm>
            <a:off x="1143000" y="2362200"/>
            <a:ext cx="4410485" cy="4203700"/>
            <a:chOff x="477838" y="1604963"/>
            <a:chExt cx="5045075" cy="4808537"/>
          </a:xfrm>
        </p:grpSpPr>
        <p:sp>
          <p:nvSpPr>
            <p:cNvPr id="2274307"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4308"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74309"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4310"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4311"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4313"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Inventory</a:t>
              </a:r>
            </a:p>
          </p:txBody>
        </p:sp>
        <p:sp>
          <p:nvSpPr>
            <p:cNvPr id="2274314"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3"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287034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5336" name="Rectangle 8"/>
          <p:cNvSpPr>
            <a:spLocks noChangeArrowheads="1"/>
          </p:cNvSpPr>
          <p:nvPr/>
        </p:nvSpPr>
        <p:spPr bwMode="auto">
          <a:xfrm>
            <a:off x="6261100" y="2520950"/>
            <a:ext cx="2492375" cy="71596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is the get event?</a:t>
            </a:r>
            <a:endParaRPr lang="en-US" sz="2000" b="0"/>
          </a:p>
        </p:txBody>
      </p:sp>
      <p:grpSp>
        <p:nvGrpSpPr>
          <p:cNvPr id="2" name="Group 1"/>
          <p:cNvGrpSpPr/>
          <p:nvPr/>
        </p:nvGrpSpPr>
        <p:grpSpPr>
          <a:xfrm>
            <a:off x="1143000" y="2362200"/>
            <a:ext cx="4475162" cy="4265344"/>
            <a:chOff x="477838" y="1604963"/>
            <a:chExt cx="5045075" cy="4808537"/>
          </a:xfrm>
        </p:grpSpPr>
        <p:sp>
          <p:nvSpPr>
            <p:cNvPr id="2275331"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5332"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75333"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5334"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5335"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5337"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75338"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3"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3449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6360" name="Rectangle 8"/>
          <p:cNvSpPr>
            <a:spLocks noChangeArrowheads="1"/>
          </p:cNvSpPr>
          <p:nvPr/>
        </p:nvSpPr>
        <p:spPr bwMode="auto">
          <a:xfrm>
            <a:off x="6261100" y="2520950"/>
            <a:ext cx="2492375" cy="71596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is the get event?</a:t>
            </a:r>
            <a:endParaRPr lang="en-US" sz="2000" b="0"/>
          </a:p>
        </p:txBody>
      </p:sp>
      <p:grpSp>
        <p:nvGrpSpPr>
          <p:cNvPr id="2" name="Group 1"/>
          <p:cNvGrpSpPr/>
          <p:nvPr/>
        </p:nvGrpSpPr>
        <p:grpSpPr>
          <a:xfrm>
            <a:off x="1066800" y="2362200"/>
            <a:ext cx="4572000" cy="4357642"/>
            <a:chOff x="477838" y="1604963"/>
            <a:chExt cx="5045075" cy="4808537"/>
          </a:xfrm>
        </p:grpSpPr>
        <p:sp>
          <p:nvSpPr>
            <p:cNvPr id="2276355"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6356" name="Rectangle 4"/>
            <p:cNvSpPr>
              <a:spLocks noChangeArrowheads="1"/>
            </p:cNvSpPr>
            <p:nvPr/>
          </p:nvSpPr>
          <p:spPr bwMode="auto">
            <a:xfrm>
              <a:off x="3627438" y="5430838"/>
              <a:ext cx="1895475" cy="9826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FFFF00"/>
                  </a:solidFill>
                </a:rPr>
                <a:t>Receive</a:t>
              </a:r>
            </a:p>
            <a:p>
              <a:pPr algn="ctr"/>
              <a:r>
                <a:rPr lang="en-US" sz="2400">
                  <a:solidFill>
                    <a:srgbClr val="FFFF00"/>
                  </a:solidFill>
                </a:rPr>
                <a:t>Cash</a:t>
              </a:r>
            </a:p>
          </p:txBody>
        </p:sp>
        <p:sp>
          <p:nvSpPr>
            <p:cNvPr id="2276357"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6358"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6359"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6361"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76362"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3"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404463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Data Modeling</a:t>
            </a:r>
          </a:p>
        </p:txBody>
      </p:sp>
      <p:sp>
        <p:nvSpPr>
          <p:cNvPr id="3" name="Content Placeholder 2"/>
          <p:cNvSpPr>
            <a:spLocks noGrp="1"/>
          </p:cNvSpPr>
          <p:nvPr>
            <p:ph idx="1"/>
          </p:nvPr>
        </p:nvSpPr>
        <p:spPr>
          <a:xfrm>
            <a:off x="457200" y="2286000"/>
            <a:ext cx="8229600" cy="3944112"/>
          </a:xfrm>
        </p:spPr>
        <p:txBody>
          <a:bodyPr/>
          <a:lstStyle/>
          <a:p>
            <a:r>
              <a:rPr lang="en-US" dirty="0"/>
              <a:t>Accountants should participate in this stage</a:t>
            </a:r>
          </a:p>
          <a:p>
            <a:r>
              <a:rPr lang="en-US" dirty="0"/>
              <a:t>It is the process of defining a database so that it faithfully represents all aspects of the organization, including its interactions with the external environment.</a:t>
            </a:r>
          </a:p>
          <a:p>
            <a:r>
              <a:rPr lang="en-US" dirty="0"/>
              <a:t>Two tools accountants can use during data modeling:</a:t>
            </a:r>
          </a:p>
          <a:p>
            <a:pPr lvl="1"/>
            <a:r>
              <a:rPr lang="en-US" dirty="0"/>
              <a:t>Entity-relationship (E-R) diagrams</a:t>
            </a:r>
          </a:p>
          <a:p>
            <a:pPr lvl="1"/>
            <a:r>
              <a:rPr lang="en-US" dirty="0"/>
              <a:t>REA data model</a:t>
            </a:r>
          </a:p>
        </p:txBody>
      </p:sp>
    </p:spTree>
    <p:extLst>
      <p:ext uri="{BB962C8B-B14F-4D97-AF65-F5344CB8AC3E}">
        <p14:creationId xmlns:p14="http://schemas.microsoft.com/office/powerpoint/2010/main" val="3689969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8408" name="Rectangle 8"/>
          <p:cNvSpPr>
            <a:spLocks noChangeArrowheads="1"/>
          </p:cNvSpPr>
          <p:nvPr/>
        </p:nvSpPr>
        <p:spPr bwMode="auto">
          <a:xfrm>
            <a:off x="6019800" y="4349750"/>
            <a:ext cx="2492375" cy="107791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resource is increased by the get event?</a:t>
            </a:r>
            <a:endParaRPr lang="en-US" sz="2000" b="0"/>
          </a:p>
        </p:txBody>
      </p:sp>
      <p:grpSp>
        <p:nvGrpSpPr>
          <p:cNvPr id="2" name="Group 1"/>
          <p:cNvGrpSpPr/>
          <p:nvPr/>
        </p:nvGrpSpPr>
        <p:grpSpPr>
          <a:xfrm>
            <a:off x="1295400" y="2438400"/>
            <a:ext cx="4398962" cy="4192717"/>
            <a:chOff x="477838" y="1604963"/>
            <a:chExt cx="5045075" cy="4808537"/>
          </a:xfrm>
        </p:grpSpPr>
        <p:sp>
          <p:nvSpPr>
            <p:cNvPr id="2278403"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8404"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78405"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8406"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8407"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8409"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78410"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8411"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78412"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414525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9432" name="Rectangle 8"/>
          <p:cNvSpPr>
            <a:spLocks noChangeArrowheads="1"/>
          </p:cNvSpPr>
          <p:nvPr/>
        </p:nvSpPr>
        <p:spPr bwMode="auto">
          <a:xfrm>
            <a:off x="6019800" y="4349750"/>
            <a:ext cx="2492375" cy="107791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Is there a commitment event?</a:t>
            </a:r>
            <a:endParaRPr lang="en-US" sz="2000" b="0"/>
          </a:p>
        </p:txBody>
      </p:sp>
      <p:grpSp>
        <p:nvGrpSpPr>
          <p:cNvPr id="2" name="Group 1"/>
          <p:cNvGrpSpPr/>
          <p:nvPr/>
        </p:nvGrpSpPr>
        <p:grpSpPr>
          <a:xfrm>
            <a:off x="1219200" y="2362200"/>
            <a:ext cx="4467665" cy="4258199"/>
            <a:chOff x="477838" y="1604963"/>
            <a:chExt cx="5045075" cy="4808537"/>
          </a:xfrm>
        </p:grpSpPr>
        <p:sp>
          <p:nvSpPr>
            <p:cNvPr id="2279427"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79428"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79429"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79430"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9431"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9433"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79434"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79435"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79436"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36120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0456" name="Rectangle 8"/>
          <p:cNvSpPr>
            <a:spLocks noChangeArrowheads="1"/>
          </p:cNvSpPr>
          <p:nvPr/>
        </p:nvSpPr>
        <p:spPr bwMode="auto">
          <a:xfrm>
            <a:off x="6019800" y="4349750"/>
            <a:ext cx="2492375" cy="1077913"/>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Is there a commitment event?</a:t>
            </a:r>
            <a:endParaRPr lang="en-US" sz="2000" b="0"/>
          </a:p>
        </p:txBody>
      </p:sp>
      <p:grpSp>
        <p:nvGrpSpPr>
          <p:cNvPr id="2" name="Group 1"/>
          <p:cNvGrpSpPr/>
          <p:nvPr/>
        </p:nvGrpSpPr>
        <p:grpSpPr>
          <a:xfrm>
            <a:off x="1143000" y="2362200"/>
            <a:ext cx="4475162" cy="4265344"/>
            <a:chOff x="477838" y="1604963"/>
            <a:chExt cx="5045075" cy="4808537"/>
          </a:xfrm>
        </p:grpSpPr>
        <p:sp>
          <p:nvSpPr>
            <p:cNvPr id="2280451"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80452"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80453" name="Rectangle 5"/>
            <p:cNvSpPr>
              <a:spLocks noChangeArrowheads="1"/>
            </p:cNvSpPr>
            <p:nvPr/>
          </p:nvSpPr>
          <p:spPr bwMode="auto">
            <a:xfrm>
              <a:off x="3621088" y="1604963"/>
              <a:ext cx="1895475" cy="98266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solidFill>
                    <a:srgbClr val="FFFF00"/>
                  </a:solidFill>
                </a:rPr>
                <a:t>Take Order</a:t>
              </a:r>
            </a:p>
          </p:txBody>
        </p:sp>
        <p:sp>
          <p:nvSpPr>
            <p:cNvPr id="2280454"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0455"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0457"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80458"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0459"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80460"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31001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1480" name="Rectangle 8"/>
          <p:cNvSpPr>
            <a:spLocks noChangeArrowheads="1"/>
          </p:cNvSpPr>
          <p:nvPr/>
        </p:nvSpPr>
        <p:spPr bwMode="auto">
          <a:xfrm>
            <a:off x="6019800" y="4349750"/>
            <a:ext cx="2492375" cy="1754188"/>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resource is affected by the commitment event?</a:t>
            </a:r>
            <a:endParaRPr lang="en-US" sz="2000" b="0"/>
          </a:p>
        </p:txBody>
      </p:sp>
      <p:grpSp>
        <p:nvGrpSpPr>
          <p:cNvPr id="2" name="Group 1"/>
          <p:cNvGrpSpPr/>
          <p:nvPr/>
        </p:nvGrpSpPr>
        <p:grpSpPr>
          <a:xfrm>
            <a:off x="990600" y="2286000"/>
            <a:ext cx="4570383" cy="4356100"/>
            <a:chOff x="477838" y="1604963"/>
            <a:chExt cx="5045075" cy="4808537"/>
          </a:xfrm>
        </p:grpSpPr>
        <p:sp>
          <p:nvSpPr>
            <p:cNvPr id="2281475"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81476"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81477"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81478"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1479"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1481"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81482"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1483"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81484"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1486" name="Line 14"/>
            <p:cNvSpPr>
              <a:spLocks noChangeShapeType="1"/>
            </p:cNvSpPr>
            <p:nvPr/>
          </p:nvSpPr>
          <p:spPr bwMode="auto">
            <a:xfrm flipV="1">
              <a:off x="2370138" y="2032000"/>
              <a:ext cx="1219200" cy="94773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16"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425541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2499" name="Rectangle 3"/>
          <p:cNvSpPr>
            <a:spLocks noGrp="1" noChangeArrowheads="1"/>
          </p:cNvSpPr>
          <p:nvPr>
            <p:ph idx="1"/>
          </p:nvPr>
        </p:nvSpPr>
        <p:spPr>
          <a:xfrm>
            <a:off x="457200" y="2286000"/>
            <a:ext cx="8229600" cy="4343400"/>
          </a:xfrm>
          <a:ln/>
        </p:spPr>
        <p:txBody>
          <a:bodyPr>
            <a:normAutofit/>
          </a:bodyPr>
          <a:lstStyle/>
          <a:p>
            <a:r>
              <a:rPr lang="en-US" sz="2800" dirty="0"/>
              <a:t>The agents who participate in each event should also be identified.</a:t>
            </a:r>
          </a:p>
          <a:p>
            <a:pPr lvl="1"/>
            <a:r>
              <a:rPr lang="en-US" sz="2400" dirty="0"/>
              <a:t>There will always be at least one internal agent (employee).</a:t>
            </a:r>
          </a:p>
          <a:p>
            <a:pPr lvl="1"/>
            <a:r>
              <a:rPr lang="en-US" sz="2400" dirty="0"/>
              <a:t>In most cases, there will also be an external agent (e.g., customer or supplier) who participates.</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322599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28" name="Rectangle 8"/>
          <p:cNvSpPr>
            <a:spLocks noChangeArrowheads="1"/>
          </p:cNvSpPr>
          <p:nvPr/>
        </p:nvSpPr>
        <p:spPr bwMode="auto">
          <a:xfrm>
            <a:off x="6214421" y="2279327"/>
            <a:ext cx="2492375" cy="1127125"/>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agents are involved in the sale?</a:t>
            </a:r>
            <a:endParaRPr lang="en-US" sz="2000" b="0"/>
          </a:p>
        </p:txBody>
      </p:sp>
      <p:grpSp>
        <p:nvGrpSpPr>
          <p:cNvPr id="2" name="Group 1"/>
          <p:cNvGrpSpPr/>
          <p:nvPr/>
        </p:nvGrpSpPr>
        <p:grpSpPr>
          <a:xfrm>
            <a:off x="886619" y="2438400"/>
            <a:ext cx="7370762" cy="4297601"/>
            <a:chOff x="477838" y="1604963"/>
            <a:chExt cx="8247062" cy="4808537"/>
          </a:xfrm>
        </p:grpSpPr>
        <p:sp>
          <p:nvSpPr>
            <p:cNvPr id="2283523"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83524"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83525"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83526"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27"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29"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83530"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31"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83532"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33" name="Line 13"/>
            <p:cNvSpPr>
              <a:spLocks noChangeShapeType="1"/>
            </p:cNvSpPr>
            <p:nvPr/>
          </p:nvSpPr>
          <p:spPr bwMode="auto">
            <a:xfrm flipV="1">
              <a:off x="2370138" y="2032000"/>
              <a:ext cx="1219200"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34" name="Rectangle 14"/>
            <p:cNvSpPr>
              <a:spLocks noChangeArrowheads="1"/>
            </p:cNvSpPr>
            <p:nvPr/>
          </p:nvSpPr>
          <p:spPr bwMode="auto">
            <a:xfrm>
              <a:off x="6826250" y="28543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83535" name="Rectangle 15"/>
            <p:cNvSpPr>
              <a:spLocks noChangeArrowheads="1"/>
            </p:cNvSpPr>
            <p:nvPr/>
          </p:nvSpPr>
          <p:spPr bwMode="auto">
            <a:xfrm>
              <a:off x="6829425" y="415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283536" name="Line 16"/>
            <p:cNvSpPr>
              <a:spLocks noChangeShapeType="1"/>
            </p:cNvSpPr>
            <p:nvPr/>
          </p:nvSpPr>
          <p:spPr bwMode="auto">
            <a:xfrm>
              <a:off x="5514975" y="41132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3537" name="Line 17"/>
            <p:cNvSpPr>
              <a:spLocks noChangeShapeType="1"/>
            </p:cNvSpPr>
            <p:nvPr/>
          </p:nvSpPr>
          <p:spPr bwMode="auto">
            <a:xfrm flipV="1">
              <a:off x="5521325" y="33401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a:p>
        </p:txBody>
      </p:sp>
      <p:sp>
        <p:nvSpPr>
          <p:cNvPr id="20"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2955503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4552" name="Rectangle 8"/>
          <p:cNvSpPr>
            <a:spLocks noChangeArrowheads="1"/>
          </p:cNvSpPr>
          <p:nvPr/>
        </p:nvSpPr>
        <p:spPr bwMode="auto">
          <a:xfrm>
            <a:off x="6133537" y="2286000"/>
            <a:ext cx="2538024" cy="1087386"/>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What agents are involved in the receipt of cash?</a:t>
            </a:r>
            <a:endParaRPr lang="en-US" sz="2000" b="0"/>
          </a:p>
        </p:txBody>
      </p:sp>
      <p:grpSp>
        <p:nvGrpSpPr>
          <p:cNvPr id="2" name="Group 1"/>
          <p:cNvGrpSpPr/>
          <p:nvPr/>
        </p:nvGrpSpPr>
        <p:grpSpPr>
          <a:xfrm>
            <a:off x="914400" y="2362200"/>
            <a:ext cx="7200000" cy="4320000"/>
            <a:chOff x="477838" y="1604963"/>
            <a:chExt cx="8262937" cy="4808537"/>
          </a:xfrm>
        </p:grpSpPr>
        <p:sp>
          <p:nvSpPr>
            <p:cNvPr id="2284547"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84548"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84549"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84550"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51"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53"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84554"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55"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84556"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57" name="Line 13"/>
            <p:cNvSpPr>
              <a:spLocks noChangeShapeType="1"/>
            </p:cNvSpPr>
            <p:nvPr/>
          </p:nvSpPr>
          <p:spPr bwMode="auto">
            <a:xfrm flipV="1">
              <a:off x="2370138" y="2032000"/>
              <a:ext cx="1219200"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58" name="Rectangle 14"/>
            <p:cNvSpPr>
              <a:spLocks noChangeArrowheads="1"/>
            </p:cNvSpPr>
            <p:nvPr/>
          </p:nvSpPr>
          <p:spPr bwMode="auto">
            <a:xfrm>
              <a:off x="6826250" y="28543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84559" name="Rectangle 15"/>
            <p:cNvSpPr>
              <a:spLocks noChangeArrowheads="1"/>
            </p:cNvSpPr>
            <p:nvPr/>
          </p:nvSpPr>
          <p:spPr bwMode="auto">
            <a:xfrm>
              <a:off x="6829425" y="415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284560" name="Line 16"/>
            <p:cNvSpPr>
              <a:spLocks noChangeShapeType="1"/>
            </p:cNvSpPr>
            <p:nvPr/>
          </p:nvSpPr>
          <p:spPr bwMode="auto">
            <a:xfrm>
              <a:off x="5514975" y="41132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61" name="Line 17"/>
            <p:cNvSpPr>
              <a:spLocks noChangeShapeType="1"/>
            </p:cNvSpPr>
            <p:nvPr/>
          </p:nvSpPr>
          <p:spPr bwMode="auto">
            <a:xfrm flipV="1">
              <a:off x="5521325" y="33401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62" name="Rectangle 18"/>
            <p:cNvSpPr>
              <a:spLocks noChangeArrowheads="1"/>
            </p:cNvSpPr>
            <p:nvPr/>
          </p:nvSpPr>
          <p:spPr bwMode="auto">
            <a:xfrm>
              <a:off x="6845300" y="5418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84563" name="Line 19"/>
            <p:cNvSpPr>
              <a:spLocks noChangeShapeType="1"/>
            </p:cNvSpPr>
            <p:nvPr/>
          </p:nvSpPr>
          <p:spPr bwMode="auto">
            <a:xfrm>
              <a:off x="5499100" y="58912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4564" name="Line 20"/>
            <p:cNvSpPr>
              <a:spLocks noChangeShapeType="1"/>
            </p:cNvSpPr>
            <p:nvPr/>
          </p:nvSpPr>
          <p:spPr bwMode="auto">
            <a:xfrm flipV="1">
              <a:off x="5534025" y="48815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3" name="Title 2"/>
          <p:cNvSpPr>
            <a:spLocks noGrp="1"/>
          </p:cNvSpPr>
          <p:nvPr>
            <p:ph type="title"/>
          </p:nvPr>
        </p:nvSpPr>
        <p:spPr/>
        <p:txBody>
          <a:bodyPr/>
          <a:lstStyle/>
          <a:p>
            <a:endParaRPr lang="ar-KW" dirty="0"/>
          </a:p>
        </p:txBody>
      </p:sp>
      <p:sp>
        <p:nvSpPr>
          <p:cNvPr id="23"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1085150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838200" y="2362200"/>
            <a:ext cx="7200000" cy="4320000"/>
            <a:chOff x="477838" y="1574800"/>
            <a:chExt cx="8262937" cy="4838700"/>
          </a:xfrm>
        </p:grpSpPr>
        <p:sp>
          <p:nvSpPr>
            <p:cNvPr id="2285571" name="Rectangle 3"/>
            <p:cNvSpPr>
              <a:spLocks noChangeArrowheads="1"/>
            </p:cNvSpPr>
            <p:nvPr/>
          </p:nvSpPr>
          <p:spPr bwMode="auto">
            <a:xfrm>
              <a:off x="3608388" y="35306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85572" name="Rectangle 4"/>
            <p:cNvSpPr>
              <a:spLocks noChangeArrowheads="1"/>
            </p:cNvSpPr>
            <p:nvPr/>
          </p:nvSpPr>
          <p:spPr bwMode="auto">
            <a:xfrm>
              <a:off x="3627438" y="54308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285573" name="Rectangle 5"/>
            <p:cNvSpPr>
              <a:spLocks noChangeArrowheads="1"/>
            </p:cNvSpPr>
            <p:nvPr/>
          </p:nvSpPr>
          <p:spPr bwMode="auto">
            <a:xfrm>
              <a:off x="3621088" y="1604963"/>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285574" name="Line 6"/>
            <p:cNvSpPr>
              <a:spLocks noChangeShapeType="1"/>
            </p:cNvSpPr>
            <p:nvPr/>
          </p:nvSpPr>
          <p:spPr bwMode="auto">
            <a:xfrm>
              <a:off x="4572000" y="2590800"/>
              <a:ext cx="17463"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75" name="Line 7"/>
            <p:cNvSpPr>
              <a:spLocks noChangeShapeType="1"/>
            </p:cNvSpPr>
            <p:nvPr/>
          </p:nvSpPr>
          <p:spPr bwMode="auto">
            <a:xfrm>
              <a:off x="4567238" y="44878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77" name="Rectangle 9"/>
            <p:cNvSpPr>
              <a:spLocks noChangeArrowheads="1"/>
            </p:cNvSpPr>
            <p:nvPr/>
          </p:nvSpPr>
          <p:spPr bwMode="auto">
            <a:xfrm>
              <a:off x="477838" y="25304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285578" name="Line 10"/>
            <p:cNvSpPr>
              <a:spLocks noChangeShapeType="1"/>
            </p:cNvSpPr>
            <p:nvPr/>
          </p:nvSpPr>
          <p:spPr bwMode="auto">
            <a:xfrm>
              <a:off x="2382838" y="31988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79" name="Rectangle 11"/>
            <p:cNvSpPr>
              <a:spLocks noChangeArrowheads="1"/>
            </p:cNvSpPr>
            <p:nvPr/>
          </p:nvSpPr>
          <p:spPr bwMode="auto">
            <a:xfrm>
              <a:off x="496888" y="542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285580" name="Line 12"/>
            <p:cNvSpPr>
              <a:spLocks noChangeShapeType="1"/>
            </p:cNvSpPr>
            <p:nvPr/>
          </p:nvSpPr>
          <p:spPr bwMode="auto">
            <a:xfrm>
              <a:off x="2387600" y="59102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1" name="Line 13"/>
            <p:cNvSpPr>
              <a:spLocks noChangeShapeType="1"/>
            </p:cNvSpPr>
            <p:nvPr/>
          </p:nvSpPr>
          <p:spPr bwMode="auto">
            <a:xfrm flipV="1">
              <a:off x="2370138" y="2032000"/>
              <a:ext cx="1219200" cy="947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2" name="Rectangle 14"/>
            <p:cNvSpPr>
              <a:spLocks noChangeArrowheads="1"/>
            </p:cNvSpPr>
            <p:nvPr/>
          </p:nvSpPr>
          <p:spPr bwMode="auto">
            <a:xfrm>
              <a:off x="6826250" y="28543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85583" name="Rectangle 15"/>
            <p:cNvSpPr>
              <a:spLocks noChangeArrowheads="1"/>
            </p:cNvSpPr>
            <p:nvPr/>
          </p:nvSpPr>
          <p:spPr bwMode="auto">
            <a:xfrm>
              <a:off x="6829425" y="41560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285584" name="Line 16"/>
            <p:cNvSpPr>
              <a:spLocks noChangeShapeType="1"/>
            </p:cNvSpPr>
            <p:nvPr/>
          </p:nvSpPr>
          <p:spPr bwMode="auto">
            <a:xfrm>
              <a:off x="5514975" y="41132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5" name="Line 17"/>
            <p:cNvSpPr>
              <a:spLocks noChangeShapeType="1"/>
            </p:cNvSpPr>
            <p:nvPr/>
          </p:nvSpPr>
          <p:spPr bwMode="auto">
            <a:xfrm flipV="1">
              <a:off x="5521325" y="33401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6" name="Rectangle 18"/>
            <p:cNvSpPr>
              <a:spLocks noChangeArrowheads="1"/>
            </p:cNvSpPr>
            <p:nvPr/>
          </p:nvSpPr>
          <p:spPr bwMode="auto">
            <a:xfrm>
              <a:off x="6845300" y="5418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85587" name="Line 19"/>
            <p:cNvSpPr>
              <a:spLocks noChangeShapeType="1"/>
            </p:cNvSpPr>
            <p:nvPr/>
          </p:nvSpPr>
          <p:spPr bwMode="auto">
            <a:xfrm>
              <a:off x="5499100" y="58912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8" name="Line 20"/>
            <p:cNvSpPr>
              <a:spLocks noChangeShapeType="1"/>
            </p:cNvSpPr>
            <p:nvPr/>
          </p:nvSpPr>
          <p:spPr bwMode="auto">
            <a:xfrm flipV="1">
              <a:off x="5534025" y="48815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89" name="Line 21"/>
            <p:cNvSpPr>
              <a:spLocks noChangeShapeType="1"/>
            </p:cNvSpPr>
            <p:nvPr/>
          </p:nvSpPr>
          <p:spPr bwMode="auto">
            <a:xfrm>
              <a:off x="5503863" y="2071688"/>
              <a:ext cx="13033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2285590" name="Rectangle 22"/>
            <p:cNvSpPr>
              <a:spLocks noChangeArrowheads="1"/>
            </p:cNvSpPr>
            <p:nvPr/>
          </p:nvSpPr>
          <p:spPr bwMode="auto">
            <a:xfrm>
              <a:off x="6838950" y="15748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285591" name="Line 23"/>
            <p:cNvSpPr>
              <a:spLocks noChangeShapeType="1"/>
            </p:cNvSpPr>
            <p:nvPr/>
          </p:nvSpPr>
          <p:spPr bwMode="auto">
            <a:xfrm>
              <a:off x="5503863" y="2274888"/>
              <a:ext cx="1338262" cy="881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sp>
        <p:nvSpPr>
          <p:cNvPr id="2285576" name="Rectangle 8"/>
          <p:cNvSpPr>
            <a:spLocks noChangeArrowheads="1"/>
          </p:cNvSpPr>
          <p:nvPr/>
        </p:nvSpPr>
        <p:spPr bwMode="auto">
          <a:xfrm>
            <a:off x="96755" y="2133600"/>
            <a:ext cx="2570246" cy="997588"/>
          </a:xfrm>
          <a:prstGeom prst="rect">
            <a:avLst/>
          </a:prstGeom>
          <a:solidFill>
            <a:schemeClr val="bg1"/>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algn="l" rtl="0" fontAlgn="base">
              <a:spcBef>
                <a:spcPct val="20000"/>
              </a:spcBef>
              <a:spcAft>
                <a:spcPct val="0"/>
              </a:spcAft>
              <a:buChar char="»"/>
              <a:defRPr sz="2000">
                <a:solidFill>
                  <a:srgbClr val="1672CE"/>
                </a:solidFill>
                <a:latin typeface="Arial" panose="020B0604020202020204" pitchFamily="34" charset="0"/>
              </a:defRPr>
            </a:lvl6pPr>
            <a:lvl7pPr marL="2971800" indent="-228600" algn="l" rtl="0" fontAlgn="base">
              <a:spcBef>
                <a:spcPct val="20000"/>
              </a:spcBef>
              <a:spcAft>
                <a:spcPct val="0"/>
              </a:spcAft>
              <a:buChar char="»"/>
              <a:defRPr sz="2000">
                <a:solidFill>
                  <a:srgbClr val="1672CE"/>
                </a:solidFill>
                <a:latin typeface="Arial" panose="020B0604020202020204" pitchFamily="34" charset="0"/>
              </a:defRPr>
            </a:lvl7pPr>
            <a:lvl8pPr marL="3429000" indent="-228600" algn="l" rtl="0" fontAlgn="base">
              <a:spcBef>
                <a:spcPct val="20000"/>
              </a:spcBef>
              <a:spcAft>
                <a:spcPct val="0"/>
              </a:spcAft>
              <a:buChar char="»"/>
              <a:defRPr sz="2000">
                <a:solidFill>
                  <a:srgbClr val="1672CE"/>
                </a:solidFill>
                <a:latin typeface="Arial" panose="020B0604020202020204" pitchFamily="34" charset="0"/>
              </a:defRPr>
            </a:lvl8pPr>
            <a:lvl9pPr marL="3886200" indent="-228600" algn="l" rtl="0" fontAlgn="base">
              <a:spcBef>
                <a:spcPct val="20000"/>
              </a:spcBef>
              <a:spcAft>
                <a:spcPct val="0"/>
              </a:spcAft>
              <a:buChar char="»"/>
              <a:defRPr sz="2000">
                <a:solidFill>
                  <a:srgbClr val="1672CE"/>
                </a:solidFill>
                <a:latin typeface="Arial" panose="020B0604020202020204" pitchFamily="34" charset="0"/>
              </a:defRPr>
            </a:lvl9pPr>
          </a:lstStyle>
          <a:p>
            <a:r>
              <a:rPr lang="en-US" sz="2000" dirty="0">
                <a:solidFill>
                  <a:schemeClr val="tx1"/>
                </a:solidFill>
              </a:rPr>
              <a:t>What agents are involved in taking the order?</a:t>
            </a:r>
            <a:endParaRPr lang="en-US" sz="2000" b="0" dirty="0"/>
          </a:p>
        </p:txBody>
      </p:sp>
      <p:sp>
        <p:nvSpPr>
          <p:cNvPr id="3" name="Title 2"/>
          <p:cNvSpPr>
            <a:spLocks noGrp="1"/>
          </p:cNvSpPr>
          <p:nvPr>
            <p:ph type="title"/>
          </p:nvPr>
        </p:nvSpPr>
        <p:spPr/>
        <p:txBody>
          <a:bodyPr/>
          <a:lstStyle/>
          <a:p>
            <a:endParaRPr lang="ar-KW"/>
          </a:p>
        </p:txBody>
      </p:sp>
      <p:sp>
        <p:nvSpPr>
          <p:cNvPr id="26" name="Rectangle 2"/>
          <p:cNvSpPr txBox="1">
            <a:spLocks noChangeArrowheads="1"/>
          </p:cNvSpPr>
          <p:nvPr/>
        </p:nvSpPr>
        <p:spPr bwMode="gray">
          <a:xfrm>
            <a:off x="457200" y="8382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Two:  Identify Resources </a:t>
            </a:r>
            <a:br>
              <a:rPr lang="en-US"/>
            </a:br>
            <a:r>
              <a:rPr lang="en-US"/>
              <a:t>And Agents</a:t>
            </a:r>
            <a:endParaRPr lang="en-US" dirty="0"/>
          </a:p>
        </p:txBody>
      </p:sp>
    </p:spTree>
    <p:extLst>
      <p:ext uri="{BB962C8B-B14F-4D97-AF65-F5344CB8AC3E}">
        <p14:creationId xmlns:p14="http://schemas.microsoft.com/office/powerpoint/2010/main" val="3609687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7618" name="Rectangle 2"/>
          <p:cNvSpPr>
            <a:spLocks noGrp="1" noChangeArrowheads="1"/>
          </p:cNvSpPr>
          <p:nvPr>
            <p:ph type="title"/>
          </p:nvPr>
        </p:nvSpPr>
        <p:spPr>
          <a:xfrm>
            <a:off x="457200" y="914400"/>
            <a:ext cx="8229600" cy="1066800"/>
          </a:xfrm>
          <a:ln/>
        </p:spPr>
        <p:txBody>
          <a:bodyPr/>
          <a:lstStyle/>
          <a:p>
            <a:r>
              <a:rPr lang="en-US" sz="3200" dirty="0"/>
              <a:t>Step Three:  Determine Cardinalities </a:t>
            </a:r>
            <a:br>
              <a:rPr lang="en-US" sz="3200" dirty="0"/>
            </a:br>
            <a:r>
              <a:rPr lang="en-US" sz="3200" dirty="0"/>
              <a:t>of Relationships</a:t>
            </a:r>
          </a:p>
        </p:txBody>
      </p:sp>
      <p:sp>
        <p:nvSpPr>
          <p:cNvPr id="2287619" name="Rectangle 3"/>
          <p:cNvSpPr>
            <a:spLocks noGrp="1" noChangeArrowheads="1"/>
          </p:cNvSpPr>
          <p:nvPr>
            <p:ph idx="1"/>
          </p:nvPr>
        </p:nvSpPr>
        <p:spPr>
          <a:xfrm>
            <a:off x="457200" y="2209800"/>
            <a:ext cx="8229600" cy="4114800"/>
          </a:xfrm>
          <a:ln/>
        </p:spPr>
        <p:txBody>
          <a:bodyPr>
            <a:noAutofit/>
          </a:bodyPr>
          <a:lstStyle/>
          <a:p>
            <a:r>
              <a:rPr lang="en-US" sz="2000" dirty="0"/>
              <a:t>The final step in an REA diagram for a transaction cycle is to add information about the relationship cardinalities.</a:t>
            </a:r>
          </a:p>
          <a:p>
            <a:r>
              <a:rPr lang="en-US" sz="2000" dirty="0"/>
              <a:t>A </a:t>
            </a:r>
            <a:r>
              <a:rPr lang="en-US" sz="2000" b="1" i="1" dirty="0">
                <a:solidFill>
                  <a:srgbClr val="CC0000"/>
                </a:solidFill>
              </a:rPr>
              <a:t>cardinality</a:t>
            </a:r>
            <a:r>
              <a:rPr lang="en-US" sz="2000" dirty="0"/>
              <a:t> describes the nature of the relationship between two entities.</a:t>
            </a:r>
          </a:p>
          <a:p>
            <a:pPr lvl="1"/>
            <a:r>
              <a:rPr lang="en-US" sz="1800" dirty="0"/>
              <a:t>It indicates how many instances of one entity can be linked to a specific instance of another entity.</a:t>
            </a:r>
          </a:p>
          <a:p>
            <a:pPr lvl="1"/>
            <a:r>
              <a:rPr lang="en-US" sz="1800" dirty="0"/>
              <a:t>For example, the cardinality between the event </a:t>
            </a:r>
            <a:r>
              <a:rPr lang="en-US" sz="1800" i="1" dirty="0">
                <a:solidFill>
                  <a:srgbClr val="006600"/>
                </a:solidFill>
              </a:rPr>
              <a:t>Sales</a:t>
            </a:r>
            <a:r>
              <a:rPr lang="en-US" sz="1800" dirty="0"/>
              <a:t> and the agent </a:t>
            </a:r>
            <a:r>
              <a:rPr lang="en-US" sz="1800" i="1" dirty="0">
                <a:solidFill>
                  <a:srgbClr val="006600"/>
                </a:solidFill>
              </a:rPr>
              <a:t>Customer</a:t>
            </a:r>
            <a:r>
              <a:rPr lang="en-US" sz="1800" dirty="0"/>
              <a:t> answers the question:</a:t>
            </a:r>
          </a:p>
          <a:p>
            <a:pPr lvl="2"/>
            <a:r>
              <a:rPr lang="en-US" sz="1600" dirty="0"/>
              <a:t>For each sale a company makes, how many customers are associated with that sale?</a:t>
            </a:r>
          </a:p>
        </p:txBody>
      </p:sp>
    </p:spTree>
    <p:extLst>
      <p:ext uri="{BB962C8B-B14F-4D97-AF65-F5344CB8AC3E}">
        <p14:creationId xmlns:p14="http://schemas.microsoft.com/office/powerpoint/2010/main" val="413448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1715" name="Rectangle 3"/>
          <p:cNvSpPr>
            <a:spLocks noGrp="1" noChangeArrowheads="1"/>
          </p:cNvSpPr>
          <p:nvPr>
            <p:ph idx="1"/>
          </p:nvPr>
        </p:nvSpPr>
        <p:spPr>
          <a:xfrm>
            <a:off x="457200" y="2209800"/>
            <a:ext cx="8229600" cy="4114800"/>
          </a:xfrm>
          <a:ln/>
        </p:spPr>
        <p:txBody>
          <a:bodyPr>
            <a:normAutofit/>
          </a:bodyPr>
          <a:lstStyle/>
          <a:p>
            <a:endParaRPr lang="en-US" sz="2400" dirty="0"/>
          </a:p>
          <a:p>
            <a:r>
              <a:rPr lang="en-US" sz="2400" dirty="0"/>
              <a:t>Using the crow’s feet notation:</a:t>
            </a:r>
          </a:p>
          <a:p>
            <a:pPr lvl="1"/>
            <a:r>
              <a:rPr lang="en-US" sz="2000" dirty="0"/>
              <a:t>The symbol for zero is a circle:  </a:t>
            </a:r>
            <a:r>
              <a:rPr lang="en-US" sz="2000" dirty="0">
                <a:cs typeface="Arial" panose="020B0604020202020204" pitchFamily="34" charset="0"/>
              </a:rPr>
              <a:t>O</a:t>
            </a:r>
          </a:p>
          <a:p>
            <a:pPr lvl="1"/>
            <a:r>
              <a:rPr lang="en-US" sz="2000" dirty="0">
                <a:cs typeface="Arial" panose="020B0604020202020204" pitchFamily="34" charset="0"/>
              </a:rPr>
              <a:t>The symbol for one is a single stroke:  |</a:t>
            </a:r>
          </a:p>
          <a:p>
            <a:pPr lvl="1"/>
            <a:r>
              <a:rPr lang="en-US" sz="2000" dirty="0">
                <a:cs typeface="Arial" panose="020B0604020202020204" pitchFamily="34" charset="0"/>
              </a:rPr>
              <a:t>The symbol for many is the crow’s foot:</a:t>
            </a:r>
          </a:p>
        </p:txBody>
      </p:sp>
      <p:grpSp>
        <p:nvGrpSpPr>
          <p:cNvPr id="2" name="Group 1"/>
          <p:cNvGrpSpPr/>
          <p:nvPr/>
        </p:nvGrpSpPr>
        <p:grpSpPr>
          <a:xfrm>
            <a:off x="6172200" y="4038600"/>
            <a:ext cx="473075" cy="457200"/>
            <a:chOff x="7086600" y="3419475"/>
            <a:chExt cx="473075" cy="457200"/>
          </a:xfrm>
        </p:grpSpPr>
        <p:sp>
          <p:nvSpPr>
            <p:cNvPr id="2291716" name="Line 4"/>
            <p:cNvSpPr>
              <a:spLocks noChangeShapeType="1"/>
            </p:cNvSpPr>
            <p:nvPr/>
          </p:nvSpPr>
          <p:spPr bwMode="auto">
            <a:xfrm flipV="1">
              <a:off x="7102475" y="3419475"/>
              <a:ext cx="406400" cy="254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91717" name="Line 5"/>
            <p:cNvSpPr>
              <a:spLocks noChangeShapeType="1"/>
            </p:cNvSpPr>
            <p:nvPr/>
          </p:nvSpPr>
          <p:spPr bwMode="auto">
            <a:xfrm flipV="1">
              <a:off x="7086600" y="3654425"/>
              <a:ext cx="473075" cy="190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91719" name="Line 7"/>
            <p:cNvSpPr>
              <a:spLocks noChangeShapeType="1"/>
            </p:cNvSpPr>
            <p:nvPr/>
          </p:nvSpPr>
          <p:spPr bwMode="auto">
            <a:xfrm>
              <a:off x="7086600" y="3657600"/>
              <a:ext cx="422275" cy="2190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grpSp>
      <p:sp>
        <p:nvSpPr>
          <p:cNvPr id="3" name="Title 2"/>
          <p:cNvSpPr>
            <a:spLocks noGrp="1"/>
          </p:cNvSpPr>
          <p:nvPr>
            <p:ph type="title"/>
          </p:nvPr>
        </p:nvSpPr>
        <p:spPr/>
        <p:txBody>
          <a:bodyPr/>
          <a:lstStyle/>
          <a:p>
            <a:endParaRPr lang="ar-KW"/>
          </a:p>
        </p:txBody>
      </p:sp>
      <p:sp>
        <p:nvSpPr>
          <p:cNvPr id="9"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75818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5698" name="Rectangle 2"/>
          <p:cNvSpPr>
            <a:spLocks noGrp="1" noChangeArrowheads="1"/>
          </p:cNvSpPr>
          <p:nvPr>
            <p:ph type="title"/>
          </p:nvPr>
        </p:nvSpPr>
        <p:spPr>
          <a:xfrm>
            <a:off x="457200" y="609600"/>
            <a:ext cx="8229600" cy="1066800"/>
          </a:xfrm>
          <a:ln/>
        </p:spPr>
        <p:txBody>
          <a:bodyPr/>
          <a:lstStyle/>
          <a:p>
            <a:r>
              <a:rPr lang="en-US" dirty="0"/>
              <a:t>Entity-Relationship Diagrams</a:t>
            </a:r>
          </a:p>
        </p:txBody>
      </p:sp>
      <p:sp>
        <p:nvSpPr>
          <p:cNvPr id="2205699" name="Rectangle 3"/>
          <p:cNvSpPr>
            <a:spLocks noGrp="1" noChangeArrowheads="1"/>
          </p:cNvSpPr>
          <p:nvPr>
            <p:ph idx="1"/>
          </p:nvPr>
        </p:nvSpPr>
        <p:spPr>
          <a:xfrm>
            <a:off x="457200" y="2209800"/>
            <a:ext cx="8229600" cy="4114800"/>
          </a:xfrm>
          <a:ln/>
        </p:spPr>
        <p:txBody>
          <a:bodyPr>
            <a:normAutofit lnSpcReduction="10000"/>
          </a:bodyPr>
          <a:lstStyle/>
          <a:p>
            <a:r>
              <a:rPr lang="en-US" sz="2400" dirty="0"/>
              <a:t>An </a:t>
            </a:r>
            <a:r>
              <a:rPr lang="en-US" sz="2400" b="1" i="1" dirty="0"/>
              <a:t>entity-relationship (E-R) diagram</a:t>
            </a:r>
            <a:r>
              <a:rPr lang="en-US" sz="2400" dirty="0"/>
              <a:t> is a graphical technique for portraying a database schema.</a:t>
            </a:r>
          </a:p>
          <a:p>
            <a:pPr lvl="1"/>
            <a:r>
              <a:rPr lang="en-US" sz="2400" dirty="0"/>
              <a:t>Shows the various entities being modeled and the important relationships among them.</a:t>
            </a:r>
          </a:p>
          <a:p>
            <a:pPr lvl="1"/>
            <a:endParaRPr lang="en-US" sz="2800" dirty="0"/>
          </a:p>
          <a:p>
            <a:r>
              <a:rPr lang="en-US" sz="2400" dirty="0"/>
              <a:t>An </a:t>
            </a:r>
            <a:r>
              <a:rPr lang="en-US" sz="2400" b="1" i="1" dirty="0">
                <a:solidFill>
                  <a:srgbClr val="CC0000"/>
                </a:solidFill>
              </a:rPr>
              <a:t>entity</a:t>
            </a:r>
            <a:r>
              <a:rPr lang="en-US" sz="2400" dirty="0"/>
              <a:t> is anything about which the organization wants to collect and store information.</a:t>
            </a:r>
          </a:p>
          <a:p>
            <a:pPr lvl="1"/>
            <a:r>
              <a:rPr lang="en-US" sz="2400" dirty="0"/>
              <a:t>EXAMPLE:  Your university collects and stores information about students, courses, enrollment activity, etc.</a:t>
            </a:r>
          </a:p>
          <a:p>
            <a:pPr lvl="1"/>
            <a:endParaRPr lang="en-US" sz="2800" dirty="0"/>
          </a:p>
        </p:txBody>
      </p:sp>
    </p:spTree>
    <p:extLst>
      <p:ext uri="{BB962C8B-B14F-4D97-AF65-F5344CB8AC3E}">
        <p14:creationId xmlns:p14="http://schemas.microsoft.com/office/powerpoint/2010/main" val="121671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63"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3774" name="Rectangle 1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3777" name="Line 17"/>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4" name="Line 24"/>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5" name="Line 25"/>
          <p:cNvSpPr>
            <a:spLocks noChangeShapeType="1"/>
          </p:cNvSpPr>
          <p:nvPr/>
        </p:nvSpPr>
        <p:spPr bwMode="auto">
          <a:xfrm>
            <a:off x="5918200" y="3043238"/>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6" name="Line 26"/>
          <p:cNvSpPr>
            <a:spLocks noChangeShapeType="1"/>
          </p:cNvSpPr>
          <p:nvPr/>
        </p:nvSpPr>
        <p:spPr bwMode="auto">
          <a:xfrm flipH="1" flipV="1">
            <a:off x="2913063" y="2981325"/>
            <a:ext cx="219075" cy="2190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7" name="Line 27"/>
          <p:cNvSpPr>
            <a:spLocks noChangeShapeType="1"/>
          </p:cNvSpPr>
          <p:nvPr/>
        </p:nvSpPr>
        <p:spPr bwMode="auto">
          <a:xfrm flipV="1">
            <a:off x="2928938" y="3217863"/>
            <a:ext cx="187325" cy="158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8" name="Line 28"/>
          <p:cNvSpPr>
            <a:spLocks noChangeShapeType="1"/>
          </p:cNvSpPr>
          <p:nvPr/>
        </p:nvSpPr>
        <p:spPr bwMode="auto">
          <a:xfrm flipH="1">
            <a:off x="2928938" y="3217863"/>
            <a:ext cx="203200" cy="254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789" name="Oval 29"/>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791" name="Rectangle 31"/>
          <p:cNvSpPr>
            <a:spLocks noChangeArrowheads="1"/>
          </p:cNvSpPr>
          <p:nvPr/>
        </p:nvSpPr>
        <p:spPr bwMode="auto">
          <a:xfrm>
            <a:off x="2309813" y="4081463"/>
            <a:ext cx="4965700" cy="1095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There is typically a minimum and maximum cardinality for each entity participating in a relationship.</a:t>
            </a:r>
            <a:endParaRPr lang="en-US" sz="2000" b="0"/>
          </a:p>
        </p:txBody>
      </p:sp>
      <p:sp>
        <p:nvSpPr>
          <p:cNvPr id="2" name="Title 1"/>
          <p:cNvSpPr>
            <a:spLocks noGrp="1"/>
          </p:cNvSpPr>
          <p:nvPr>
            <p:ph type="title"/>
          </p:nvPr>
        </p:nvSpPr>
        <p:spPr/>
        <p:txBody>
          <a:bodyPr/>
          <a:lstStyle/>
          <a:p>
            <a:endParaRPr lang="ar-KW"/>
          </a:p>
        </p:txBody>
      </p:sp>
      <p:sp>
        <p:nvSpPr>
          <p:cNvPr id="1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003829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4787"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4788"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4789"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0" name="Line 6"/>
          <p:cNvSpPr>
            <a:spLocks noChangeShapeType="1"/>
          </p:cNvSpPr>
          <p:nvPr/>
        </p:nvSpPr>
        <p:spPr bwMode="auto">
          <a:xfrm>
            <a:off x="5748338" y="3048000"/>
            <a:ext cx="0" cy="33813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1" name="Line 7"/>
          <p:cNvSpPr>
            <a:spLocks noChangeShapeType="1"/>
          </p:cNvSpPr>
          <p:nvPr/>
        </p:nvSpPr>
        <p:spPr bwMode="auto">
          <a:xfrm>
            <a:off x="5918200" y="3043238"/>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2" name="Line 8"/>
          <p:cNvSpPr>
            <a:spLocks noChangeShapeType="1"/>
          </p:cNvSpPr>
          <p:nvPr/>
        </p:nvSpPr>
        <p:spPr bwMode="auto">
          <a:xfrm flipH="1" flipV="1">
            <a:off x="2913063" y="2981325"/>
            <a:ext cx="219075" cy="2190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3" name="Line 9"/>
          <p:cNvSpPr>
            <a:spLocks noChangeShapeType="1"/>
          </p:cNvSpPr>
          <p:nvPr/>
        </p:nvSpPr>
        <p:spPr bwMode="auto">
          <a:xfrm flipV="1">
            <a:off x="2928938" y="3217863"/>
            <a:ext cx="187325" cy="158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4" name="Line 10"/>
          <p:cNvSpPr>
            <a:spLocks noChangeShapeType="1"/>
          </p:cNvSpPr>
          <p:nvPr/>
        </p:nvSpPr>
        <p:spPr bwMode="auto">
          <a:xfrm flipH="1">
            <a:off x="2928938" y="3217863"/>
            <a:ext cx="203200" cy="254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795" name="Oval 11"/>
          <p:cNvSpPr>
            <a:spLocks noChangeArrowheads="1"/>
          </p:cNvSpPr>
          <p:nvPr/>
        </p:nvSpPr>
        <p:spPr bwMode="auto">
          <a:xfrm>
            <a:off x="3198813" y="3030538"/>
            <a:ext cx="338137" cy="355600"/>
          </a:xfrm>
          <a:prstGeom prst="ellipse">
            <a:avLst/>
          </a:prstGeom>
          <a:solidFill>
            <a:srgbClr val="FFDDBB"/>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4796" name="Rectangle 12"/>
          <p:cNvSpPr>
            <a:spLocks noChangeArrowheads="1"/>
          </p:cNvSpPr>
          <p:nvPr/>
        </p:nvSpPr>
        <p:spPr bwMode="auto">
          <a:xfrm>
            <a:off x="2309813" y="4081463"/>
            <a:ext cx="4965700" cy="1755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 minimum cardinality can be either 0 or 1.</a:t>
            </a:r>
          </a:p>
          <a:p>
            <a:r>
              <a:rPr lang="en-US" sz="2000">
                <a:solidFill>
                  <a:schemeClr val="tx1"/>
                </a:solidFill>
              </a:rPr>
              <a:t>The symbols for the minimum cardinalities are shown above in red.</a:t>
            </a:r>
            <a:endParaRPr lang="en-US" sz="2000" b="0"/>
          </a:p>
        </p:txBody>
      </p:sp>
      <p:sp>
        <p:nvSpPr>
          <p:cNvPr id="2" name="Title 1"/>
          <p:cNvSpPr>
            <a:spLocks noGrp="1"/>
          </p:cNvSpPr>
          <p:nvPr>
            <p:ph type="title"/>
          </p:nvPr>
        </p:nvSpPr>
        <p:spPr/>
        <p:txBody>
          <a:bodyPr/>
          <a:lstStyle/>
          <a:p>
            <a:endParaRPr lang="ar-KW"/>
          </a:p>
        </p:txBody>
      </p:sp>
      <p:sp>
        <p:nvSpPr>
          <p:cNvPr id="1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63918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5811"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5812"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5813"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4" name="Line 6"/>
          <p:cNvSpPr>
            <a:spLocks noChangeShapeType="1"/>
          </p:cNvSpPr>
          <p:nvPr/>
        </p:nvSpPr>
        <p:spPr bwMode="auto">
          <a:xfrm>
            <a:off x="5748338" y="3048000"/>
            <a:ext cx="0" cy="33813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5" name="Line 7"/>
          <p:cNvSpPr>
            <a:spLocks noChangeShapeType="1"/>
          </p:cNvSpPr>
          <p:nvPr/>
        </p:nvSpPr>
        <p:spPr bwMode="auto">
          <a:xfrm>
            <a:off x="5918200" y="3043238"/>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6" name="Line 8"/>
          <p:cNvSpPr>
            <a:spLocks noChangeShapeType="1"/>
          </p:cNvSpPr>
          <p:nvPr/>
        </p:nvSpPr>
        <p:spPr bwMode="auto">
          <a:xfrm flipH="1" flipV="1">
            <a:off x="2913063" y="2981325"/>
            <a:ext cx="219075" cy="2190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7" name="Line 9"/>
          <p:cNvSpPr>
            <a:spLocks noChangeShapeType="1"/>
          </p:cNvSpPr>
          <p:nvPr/>
        </p:nvSpPr>
        <p:spPr bwMode="auto">
          <a:xfrm flipV="1">
            <a:off x="2928938" y="3217863"/>
            <a:ext cx="187325" cy="158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8" name="Line 10"/>
          <p:cNvSpPr>
            <a:spLocks noChangeShapeType="1"/>
          </p:cNvSpPr>
          <p:nvPr/>
        </p:nvSpPr>
        <p:spPr bwMode="auto">
          <a:xfrm flipH="1">
            <a:off x="2928938" y="3217863"/>
            <a:ext cx="203200" cy="254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819" name="Oval 11"/>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5820" name="Rectangle 12"/>
          <p:cNvSpPr>
            <a:spLocks noChangeArrowheads="1"/>
          </p:cNvSpPr>
          <p:nvPr/>
        </p:nvSpPr>
        <p:spPr bwMode="auto">
          <a:xfrm>
            <a:off x="2309813" y="4081463"/>
            <a:ext cx="4965700" cy="19383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dirty="0">
                <a:solidFill>
                  <a:schemeClr val="tx1"/>
                </a:solidFill>
              </a:rPr>
              <a:t>The minimum cardinality symbol next to customer is the symbol for one.</a:t>
            </a:r>
          </a:p>
          <a:p>
            <a:r>
              <a:rPr lang="en-US" sz="2000" dirty="0">
                <a:solidFill>
                  <a:schemeClr val="tx1"/>
                </a:solidFill>
              </a:rPr>
              <a:t>This symbol means that for every occurrence of a sale, there must be a minimum of one customer involved.</a:t>
            </a:r>
            <a:endParaRPr lang="en-US" sz="2000" b="0" dirty="0"/>
          </a:p>
        </p:txBody>
      </p:sp>
      <p:sp>
        <p:nvSpPr>
          <p:cNvPr id="2295821" name="Line 13"/>
          <p:cNvSpPr>
            <a:spLocks noChangeShapeType="1"/>
          </p:cNvSpPr>
          <p:nvPr/>
        </p:nvSpPr>
        <p:spPr bwMode="auto">
          <a:xfrm flipV="1">
            <a:off x="5181600" y="3538538"/>
            <a:ext cx="423863" cy="50800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762558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6835"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6836"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6837"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38" name="Line 6"/>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39" name="Line 7"/>
          <p:cNvSpPr>
            <a:spLocks noChangeShapeType="1"/>
          </p:cNvSpPr>
          <p:nvPr/>
        </p:nvSpPr>
        <p:spPr bwMode="auto">
          <a:xfrm>
            <a:off x="5918200" y="3043238"/>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40" name="Line 8"/>
          <p:cNvSpPr>
            <a:spLocks noChangeShapeType="1"/>
          </p:cNvSpPr>
          <p:nvPr/>
        </p:nvSpPr>
        <p:spPr bwMode="auto">
          <a:xfrm flipH="1" flipV="1">
            <a:off x="2913063" y="2981325"/>
            <a:ext cx="219075" cy="2190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41" name="Line 9"/>
          <p:cNvSpPr>
            <a:spLocks noChangeShapeType="1"/>
          </p:cNvSpPr>
          <p:nvPr/>
        </p:nvSpPr>
        <p:spPr bwMode="auto">
          <a:xfrm flipV="1">
            <a:off x="2928938" y="3217863"/>
            <a:ext cx="187325" cy="158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42" name="Line 10"/>
          <p:cNvSpPr>
            <a:spLocks noChangeShapeType="1"/>
          </p:cNvSpPr>
          <p:nvPr/>
        </p:nvSpPr>
        <p:spPr bwMode="auto">
          <a:xfrm flipH="1">
            <a:off x="2928938" y="3217863"/>
            <a:ext cx="203200" cy="254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843" name="Oval 11"/>
          <p:cNvSpPr>
            <a:spLocks noChangeArrowheads="1"/>
          </p:cNvSpPr>
          <p:nvPr/>
        </p:nvSpPr>
        <p:spPr bwMode="auto">
          <a:xfrm>
            <a:off x="3198813" y="3030538"/>
            <a:ext cx="338137" cy="355600"/>
          </a:xfrm>
          <a:prstGeom prst="ellipse">
            <a:avLst/>
          </a:prstGeom>
          <a:solidFill>
            <a:srgbClr val="FFDDBB"/>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6844" name="Rectangle 12"/>
          <p:cNvSpPr>
            <a:spLocks noChangeArrowheads="1"/>
          </p:cNvSpPr>
          <p:nvPr/>
        </p:nvSpPr>
        <p:spPr bwMode="auto">
          <a:xfrm>
            <a:off x="1125538" y="4081463"/>
            <a:ext cx="7402512" cy="23796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 minimum cardinality symbol next to sale is the symbol for zero.</a:t>
            </a:r>
          </a:p>
          <a:p>
            <a:r>
              <a:rPr lang="en-US" sz="2000">
                <a:solidFill>
                  <a:schemeClr val="tx1"/>
                </a:solidFill>
              </a:rPr>
              <a:t>This symbol means that for every customer in the database, there must be a minimum of zero sales.  This minimum of zero allows the company to add a customer to its database before any sales have been made to that customer, i.e., a prospective customer can be included.</a:t>
            </a:r>
            <a:endParaRPr lang="en-US" sz="2000" b="0"/>
          </a:p>
        </p:txBody>
      </p:sp>
      <p:sp>
        <p:nvSpPr>
          <p:cNvPr id="2296845" name="Line 13"/>
          <p:cNvSpPr>
            <a:spLocks noChangeShapeType="1"/>
          </p:cNvSpPr>
          <p:nvPr/>
        </p:nvSpPr>
        <p:spPr bwMode="auto">
          <a:xfrm flipH="1" flipV="1">
            <a:off x="3589338" y="3471863"/>
            <a:ext cx="644525" cy="60801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259517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9"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7860"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7861"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2" name="Line 6"/>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3" name="Line 7"/>
          <p:cNvSpPr>
            <a:spLocks noChangeShapeType="1"/>
          </p:cNvSpPr>
          <p:nvPr/>
        </p:nvSpPr>
        <p:spPr bwMode="auto">
          <a:xfrm>
            <a:off x="5918200" y="3043238"/>
            <a:ext cx="0" cy="33813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4" name="Line 8"/>
          <p:cNvSpPr>
            <a:spLocks noChangeShapeType="1"/>
          </p:cNvSpPr>
          <p:nvPr/>
        </p:nvSpPr>
        <p:spPr bwMode="auto">
          <a:xfrm flipH="1" flipV="1">
            <a:off x="2913063" y="2981325"/>
            <a:ext cx="219075" cy="219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5" name="Line 9"/>
          <p:cNvSpPr>
            <a:spLocks noChangeShapeType="1"/>
          </p:cNvSpPr>
          <p:nvPr/>
        </p:nvSpPr>
        <p:spPr bwMode="auto">
          <a:xfrm flipV="1">
            <a:off x="2928938" y="3217863"/>
            <a:ext cx="187325" cy="158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6" name="Line 10"/>
          <p:cNvSpPr>
            <a:spLocks noChangeShapeType="1"/>
          </p:cNvSpPr>
          <p:nvPr/>
        </p:nvSpPr>
        <p:spPr bwMode="auto">
          <a:xfrm flipH="1">
            <a:off x="2928938" y="3217863"/>
            <a:ext cx="203200" cy="254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867" name="Oval 11"/>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297868" name="Rectangle 12"/>
          <p:cNvSpPr>
            <a:spLocks noChangeArrowheads="1"/>
          </p:cNvSpPr>
          <p:nvPr/>
        </p:nvSpPr>
        <p:spPr bwMode="auto">
          <a:xfrm>
            <a:off x="2309813" y="4081463"/>
            <a:ext cx="4965700" cy="1755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 maximum cardinality can be either 1 or N (many).</a:t>
            </a:r>
          </a:p>
          <a:p>
            <a:r>
              <a:rPr lang="en-US" sz="2000">
                <a:solidFill>
                  <a:schemeClr val="tx1"/>
                </a:solidFill>
              </a:rPr>
              <a:t>The symbols for the maximum cardinalities are shown above in red.</a:t>
            </a:r>
            <a:endParaRPr lang="en-US" sz="2000" b="0"/>
          </a:p>
        </p:txBody>
      </p:sp>
      <p:sp>
        <p:nvSpPr>
          <p:cNvPr id="2" name="Title 1"/>
          <p:cNvSpPr>
            <a:spLocks noGrp="1"/>
          </p:cNvSpPr>
          <p:nvPr>
            <p:ph type="title"/>
          </p:nvPr>
        </p:nvSpPr>
        <p:spPr/>
        <p:txBody>
          <a:bodyPr/>
          <a:lstStyle/>
          <a:p>
            <a:endParaRPr lang="ar-KW"/>
          </a:p>
        </p:txBody>
      </p:sp>
      <p:sp>
        <p:nvSpPr>
          <p:cNvPr id="1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322042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9907"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299908"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299909"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0" name="Line 6"/>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1" name="Line 7"/>
          <p:cNvSpPr>
            <a:spLocks noChangeShapeType="1"/>
          </p:cNvSpPr>
          <p:nvPr/>
        </p:nvSpPr>
        <p:spPr bwMode="auto">
          <a:xfrm>
            <a:off x="5918200" y="3043238"/>
            <a:ext cx="0" cy="33813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2" name="Line 8"/>
          <p:cNvSpPr>
            <a:spLocks noChangeShapeType="1"/>
          </p:cNvSpPr>
          <p:nvPr/>
        </p:nvSpPr>
        <p:spPr bwMode="auto">
          <a:xfrm flipH="1" flipV="1">
            <a:off x="2913063" y="2981325"/>
            <a:ext cx="219075" cy="2190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3" name="Line 9"/>
          <p:cNvSpPr>
            <a:spLocks noChangeShapeType="1"/>
          </p:cNvSpPr>
          <p:nvPr/>
        </p:nvSpPr>
        <p:spPr bwMode="auto">
          <a:xfrm flipV="1">
            <a:off x="2928938" y="3217863"/>
            <a:ext cx="187325" cy="15875"/>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4" name="Line 10"/>
          <p:cNvSpPr>
            <a:spLocks noChangeShapeType="1"/>
          </p:cNvSpPr>
          <p:nvPr/>
        </p:nvSpPr>
        <p:spPr bwMode="auto">
          <a:xfrm flipH="1">
            <a:off x="2928938" y="3217863"/>
            <a:ext cx="203200" cy="25400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9915" name="Oval 11"/>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9916" name="Rectangle 12"/>
          <p:cNvSpPr>
            <a:spLocks noChangeArrowheads="1"/>
          </p:cNvSpPr>
          <p:nvPr/>
        </p:nvSpPr>
        <p:spPr bwMode="auto">
          <a:xfrm>
            <a:off x="2309813" y="4081463"/>
            <a:ext cx="4965700" cy="17859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dirty="0">
                <a:solidFill>
                  <a:schemeClr val="tx1"/>
                </a:solidFill>
              </a:rPr>
              <a:t>The maximum cardinality symbol next to customer is the symbol for one.</a:t>
            </a:r>
          </a:p>
          <a:p>
            <a:r>
              <a:rPr lang="en-US" sz="2000" dirty="0">
                <a:solidFill>
                  <a:schemeClr val="tx1"/>
                </a:solidFill>
              </a:rPr>
              <a:t>This symbol means that for every occurrence of a sale, there can be no more than one customer involved.</a:t>
            </a:r>
            <a:endParaRPr lang="en-US" sz="2000" b="0" dirty="0"/>
          </a:p>
        </p:txBody>
      </p:sp>
      <p:sp>
        <p:nvSpPr>
          <p:cNvPr id="2299917" name="Line 13"/>
          <p:cNvSpPr>
            <a:spLocks noChangeShapeType="1"/>
          </p:cNvSpPr>
          <p:nvPr/>
        </p:nvSpPr>
        <p:spPr bwMode="auto">
          <a:xfrm flipV="1">
            <a:off x="5181600" y="3470275"/>
            <a:ext cx="695325" cy="576263"/>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720966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931"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00932"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00933"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4" name="Line 6"/>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5" name="Line 7"/>
          <p:cNvSpPr>
            <a:spLocks noChangeShapeType="1"/>
          </p:cNvSpPr>
          <p:nvPr/>
        </p:nvSpPr>
        <p:spPr bwMode="auto">
          <a:xfrm>
            <a:off x="5918200" y="3043238"/>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6" name="Line 8"/>
          <p:cNvSpPr>
            <a:spLocks noChangeShapeType="1"/>
          </p:cNvSpPr>
          <p:nvPr/>
        </p:nvSpPr>
        <p:spPr bwMode="auto">
          <a:xfrm flipH="1" flipV="1">
            <a:off x="2913063" y="2981325"/>
            <a:ext cx="219075" cy="219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7" name="Line 9"/>
          <p:cNvSpPr>
            <a:spLocks noChangeShapeType="1"/>
          </p:cNvSpPr>
          <p:nvPr/>
        </p:nvSpPr>
        <p:spPr bwMode="auto">
          <a:xfrm flipV="1">
            <a:off x="2928938" y="3217863"/>
            <a:ext cx="187325" cy="158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8" name="Line 10"/>
          <p:cNvSpPr>
            <a:spLocks noChangeShapeType="1"/>
          </p:cNvSpPr>
          <p:nvPr/>
        </p:nvSpPr>
        <p:spPr bwMode="auto">
          <a:xfrm flipH="1">
            <a:off x="2928938" y="3217863"/>
            <a:ext cx="203200" cy="254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0939" name="Oval 11"/>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0940" name="Rectangle 12"/>
          <p:cNvSpPr>
            <a:spLocks noChangeArrowheads="1"/>
          </p:cNvSpPr>
          <p:nvPr/>
        </p:nvSpPr>
        <p:spPr bwMode="auto">
          <a:xfrm>
            <a:off x="1125538" y="4081463"/>
            <a:ext cx="7402512" cy="20415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 maximum cardinality symbol next to sale is the symbol for many.</a:t>
            </a:r>
          </a:p>
          <a:p>
            <a:r>
              <a:rPr lang="en-US" sz="2000">
                <a:solidFill>
                  <a:schemeClr val="tx1"/>
                </a:solidFill>
              </a:rPr>
              <a:t>This symbol means that for every customer in the database, there can be many sales involved.  Obviously, a company can make multiple sales to an individual customer.</a:t>
            </a:r>
            <a:endParaRPr lang="en-US" sz="2000" b="0"/>
          </a:p>
        </p:txBody>
      </p:sp>
      <p:sp>
        <p:nvSpPr>
          <p:cNvPr id="2300941" name="Line 13"/>
          <p:cNvSpPr>
            <a:spLocks noChangeShapeType="1"/>
          </p:cNvSpPr>
          <p:nvPr/>
        </p:nvSpPr>
        <p:spPr bwMode="auto">
          <a:xfrm flipH="1" flipV="1">
            <a:off x="3098800" y="3454400"/>
            <a:ext cx="1135063" cy="6254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86247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1955" name="Rectangle 3"/>
          <p:cNvSpPr>
            <a:spLocks noGrp="1" noChangeArrowheads="1"/>
          </p:cNvSpPr>
          <p:nvPr>
            <p:ph idx="1"/>
          </p:nvPr>
        </p:nvSpPr>
        <p:spPr>
          <a:xfrm>
            <a:off x="457200" y="2209800"/>
            <a:ext cx="8229600" cy="4114800"/>
          </a:xfrm>
          <a:ln/>
        </p:spPr>
        <p:txBody>
          <a:bodyPr/>
          <a:lstStyle/>
          <a:p>
            <a:r>
              <a:rPr lang="en-US" sz="2800" b="1" dirty="0"/>
              <a:t>Three Types of Relationships</a:t>
            </a:r>
            <a:endParaRPr lang="en-US" sz="2800" dirty="0"/>
          </a:p>
          <a:p>
            <a:pPr lvl="1"/>
            <a:r>
              <a:rPr lang="en-US" sz="2400" dirty="0"/>
              <a:t>Three types of relationships are possible between entities.</a:t>
            </a:r>
          </a:p>
          <a:p>
            <a:pPr lvl="1"/>
            <a:r>
              <a:rPr lang="en-US" sz="2400" dirty="0"/>
              <a:t>Relationships depend on the maximum cardinality on each side of a relationship.</a:t>
            </a:r>
          </a:p>
          <a:p>
            <a:pPr lvl="2"/>
            <a:r>
              <a:rPr lang="en-US" sz="2000" b="1" dirty="0">
                <a:solidFill>
                  <a:srgbClr val="CC0000"/>
                </a:solidFill>
              </a:rPr>
              <a:t>A one-to-one relationship (1:1) exists when the maximum cardinality for each entity in the relationship is 1.</a:t>
            </a:r>
          </a:p>
          <a:p>
            <a:pPr lvl="1">
              <a:buFont typeface="Courier New" panose="02070309020205020404" pitchFamily="49" charset="0"/>
              <a:buChar char="o"/>
            </a:pPr>
            <a:endParaRPr lang="en-US" sz="2400" b="1" dirty="0">
              <a:solidFill>
                <a:srgbClr val="CC0000"/>
              </a:solidFill>
            </a:endParaRP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223504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03" name="Rectangle 3"/>
          <p:cNvSpPr>
            <a:spLocks noChangeArrowheads="1"/>
          </p:cNvSpPr>
          <p:nvPr/>
        </p:nvSpPr>
        <p:spPr bwMode="auto">
          <a:xfrm>
            <a:off x="3608388" y="4808537"/>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04005" name="Rectangle 5"/>
          <p:cNvSpPr>
            <a:spLocks noChangeArrowheads="1"/>
          </p:cNvSpPr>
          <p:nvPr/>
        </p:nvSpPr>
        <p:spPr bwMode="auto">
          <a:xfrm>
            <a:off x="3621088" y="2428875"/>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Take Order</a:t>
            </a:r>
          </a:p>
        </p:txBody>
      </p:sp>
      <p:sp>
        <p:nvSpPr>
          <p:cNvPr id="2304006" name="Line 6"/>
          <p:cNvSpPr>
            <a:spLocks noChangeShapeType="1"/>
          </p:cNvSpPr>
          <p:nvPr/>
        </p:nvSpPr>
        <p:spPr bwMode="auto">
          <a:xfrm>
            <a:off x="4572000" y="3414712"/>
            <a:ext cx="17463" cy="13874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024" name="Oval 24"/>
          <p:cNvSpPr>
            <a:spLocks noChangeArrowheads="1"/>
          </p:cNvSpPr>
          <p:nvPr/>
        </p:nvSpPr>
        <p:spPr bwMode="auto">
          <a:xfrm>
            <a:off x="4402138" y="4244975"/>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04025" name="Line 25"/>
          <p:cNvSpPr>
            <a:spLocks noChangeShapeType="1"/>
          </p:cNvSpPr>
          <p:nvPr/>
        </p:nvSpPr>
        <p:spPr bwMode="auto">
          <a:xfrm>
            <a:off x="4351338" y="4702175"/>
            <a:ext cx="47466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026" name="Line 26"/>
          <p:cNvSpPr>
            <a:spLocks noChangeShapeType="1"/>
          </p:cNvSpPr>
          <p:nvPr/>
        </p:nvSpPr>
        <p:spPr bwMode="auto">
          <a:xfrm>
            <a:off x="4329113" y="3509962"/>
            <a:ext cx="47466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027" name="Line 27"/>
          <p:cNvSpPr>
            <a:spLocks noChangeShapeType="1"/>
          </p:cNvSpPr>
          <p:nvPr/>
        </p:nvSpPr>
        <p:spPr bwMode="auto">
          <a:xfrm>
            <a:off x="4329113" y="3649662"/>
            <a:ext cx="474662" cy="0"/>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028" name="Rectangle 28"/>
          <p:cNvSpPr>
            <a:spLocks noChangeArrowheads="1"/>
          </p:cNvSpPr>
          <p:nvPr/>
        </p:nvSpPr>
        <p:spPr bwMode="auto">
          <a:xfrm>
            <a:off x="6121400" y="3398837"/>
            <a:ext cx="2746375" cy="1346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Both maximums are one, so this is a one-to-one relationship.</a:t>
            </a:r>
            <a:endParaRPr lang="en-US" sz="2000" b="0"/>
          </a:p>
        </p:txBody>
      </p:sp>
      <p:sp>
        <p:nvSpPr>
          <p:cNvPr id="2304029" name="Line 29"/>
          <p:cNvSpPr>
            <a:spLocks noChangeShapeType="1"/>
          </p:cNvSpPr>
          <p:nvPr/>
        </p:nvSpPr>
        <p:spPr bwMode="auto">
          <a:xfrm flipH="1" flipV="1">
            <a:off x="4962525" y="3584575"/>
            <a:ext cx="1133475" cy="47466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304030" name="Line 30"/>
          <p:cNvSpPr>
            <a:spLocks noChangeShapeType="1"/>
          </p:cNvSpPr>
          <p:nvPr/>
        </p:nvSpPr>
        <p:spPr bwMode="auto">
          <a:xfrm flipH="1">
            <a:off x="4978400" y="4176712"/>
            <a:ext cx="1117600" cy="490538"/>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772281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5027" name="Rectangle 3"/>
          <p:cNvSpPr>
            <a:spLocks noGrp="1" noChangeArrowheads="1"/>
          </p:cNvSpPr>
          <p:nvPr>
            <p:ph idx="1"/>
          </p:nvPr>
        </p:nvSpPr>
        <p:spPr>
          <a:xfrm>
            <a:off x="457200" y="2209800"/>
            <a:ext cx="8229600" cy="4114800"/>
          </a:xfrm>
          <a:ln/>
        </p:spPr>
        <p:txBody>
          <a:bodyPr/>
          <a:lstStyle/>
          <a:p>
            <a:r>
              <a:rPr lang="en-US" sz="2800" b="1" dirty="0"/>
              <a:t>Three Types of Relationships</a:t>
            </a:r>
            <a:endParaRPr lang="en-US" sz="2800" dirty="0"/>
          </a:p>
          <a:p>
            <a:pPr lvl="1"/>
            <a:r>
              <a:rPr lang="en-US" sz="2400" dirty="0"/>
              <a:t>Three types of relationships are possible between entities.</a:t>
            </a:r>
          </a:p>
          <a:p>
            <a:pPr lvl="1"/>
            <a:r>
              <a:rPr lang="en-US" sz="2400" dirty="0"/>
              <a:t>Relationships depend on the maximum cardinality on each side of a relationship.</a:t>
            </a:r>
          </a:p>
          <a:p>
            <a:pPr lvl="2"/>
            <a:r>
              <a:rPr lang="en-US" sz="2000" dirty="0"/>
              <a:t>A one-to-one relationship (1:1) exists when the maximum cardinality for each entity in the relationship is 1.</a:t>
            </a:r>
          </a:p>
          <a:p>
            <a:pPr lvl="2"/>
            <a:r>
              <a:rPr lang="en-US" sz="2000" b="1" dirty="0">
                <a:solidFill>
                  <a:srgbClr val="CC0000"/>
                </a:solidFill>
              </a:rPr>
              <a:t>A one-to-many (1:N) relationship exists when the maximum cardinality on one side is 1 and the maximum on the other side is many.</a:t>
            </a:r>
          </a:p>
          <a:p>
            <a:pPr lvl="1">
              <a:buFont typeface="Courier New" panose="02070309020205020404" pitchFamily="49" charset="0"/>
              <a:buChar char="o"/>
            </a:pPr>
            <a:endParaRPr lang="en-US" sz="2000" b="1" dirty="0">
              <a:solidFill>
                <a:srgbClr val="CC0000"/>
              </a:solidFill>
            </a:endParaRP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16211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8770" name="Rectangle 2"/>
          <p:cNvSpPr>
            <a:spLocks noGrp="1" noChangeArrowheads="1"/>
          </p:cNvSpPr>
          <p:nvPr>
            <p:ph type="title"/>
          </p:nvPr>
        </p:nvSpPr>
        <p:spPr>
          <a:xfrm>
            <a:off x="457200" y="533400"/>
            <a:ext cx="8229600" cy="1066800"/>
          </a:xfrm>
          <a:ln/>
        </p:spPr>
        <p:txBody>
          <a:bodyPr/>
          <a:lstStyle/>
          <a:p>
            <a:r>
              <a:rPr lang="en-US" dirty="0"/>
              <a:t>Entity-Relationship Diagrams</a:t>
            </a:r>
          </a:p>
        </p:txBody>
      </p:sp>
      <p:sp>
        <p:nvSpPr>
          <p:cNvPr id="2208772" name="Rectangle 4"/>
          <p:cNvSpPr>
            <a:spLocks noChangeArrowheads="1"/>
          </p:cNvSpPr>
          <p:nvPr/>
        </p:nvSpPr>
        <p:spPr bwMode="auto">
          <a:xfrm>
            <a:off x="889000" y="3879850"/>
            <a:ext cx="1895475" cy="982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Enrollment</a:t>
            </a:r>
          </a:p>
        </p:txBody>
      </p:sp>
      <p:sp>
        <p:nvSpPr>
          <p:cNvPr id="2208773" name="Rectangle 5"/>
          <p:cNvSpPr>
            <a:spLocks noChangeArrowheads="1"/>
          </p:cNvSpPr>
          <p:nvPr/>
        </p:nvSpPr>
        <p:spPr bwMode="auto">
          <a:xfrm>
            <a:off x="6318250" y="3894138"/>
            <a:ext cx="1895475" cy="982662"/>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Students</a:t>
            </a:r>
          </a:p>
        </p:txBody>
      </p:sp>
      <p:sp>
        <p:nvSpPr>
          <p:cNvPr id="2208776" name="Rectangle 8"/>
          <p:cNvSpPr>
            <a:spLocks noChangeArrowheads="1"/>
          </p:cNvSpPr>
          <p:nvPr/>
        </p:nvSpPr>
        <p:spPr bwMode="auto">
          <a:xfrm>
            <a:off x="533400" y="2286000"/>
            <a:ext cx="8229600" cy="13033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400">
                <a:ln w="0"/>
                <a:solidFill>
                  <a:schemeClr val="tx1"/>
                </a:solidFill>
                <a:effectLst>
                  <a:outerShdw blurRad="38100" dist="19050" dir="2700000" algn="tl" rotWithShape="0">
                    <a:schemeClr val="dk1">
                      <a:alpha val="40000"/>
                    </a:schemeClr>
                  </a:outerShdw>
                </a:effectLst>
              </a:rPr>
              <a:t>In an E-R diagram, entities are depicted as rectangles.</a:t>
            </a:r>
          </a:p>
          <a:p>
            <a:r>
              <a:rPr lang="en-US" sz="2400">
                <a:ln w="0"/>
                <a:solidFill>
                  <a:schemeClr val="tx1"/>
                </a:solidFill>
                <a:effectLst>
                  <a:outerShdw blurRad="38100" dist="19050" dir="2700000" algn="tl" rotWithShape="0">
                    <a:schemeClr val="dk1">
                      <a:alpha val="40000"/>
                    </a:schemeClr>
                  </a:outerShdw>
                </a:effectLst>
              </a:rPr>
              <a:t>But there are no industry standards for other aspects of these diagrams.</a:t>
            </a:r>
          </a:p>
        </p:txBody>
      </p:sp>
    </p:spTree>
    <p:extLst>
      <p:ext uri="{BB962C8B-B14F-4D97-AF65-F5344CB8AC3E}">
        <p14:creationId xmlns:p14="http://schemas.microsoft.com/office/powerpoint/2010/main" val="2771607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6051"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06052"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06053"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4" name="Line 6"/>
          <p:cNvSpPr>
            <a:spLocks noChangeShapeType="1"/>
          </p:cNvSpPr>
          <p:nvPr/>
        </p:nvSpPr>
        <p:spPr bwMode="auto">
          <a:xfrm>
            <a:off x="5748338" y="3048000"/>
            <a:ext cx="0" cy="338138"/>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5" name="Line 7"/>
          <p:cNvSpPr>
            <a:spLocks noChangeShapeType="1"/>
          </p:cNvSpPr>
          <p:nvPr/>
        </p:nvSpPr>
        <p:spPr bwMode="auto">
          <a:xfrm>
            <a:off x="5918200" y="3043238"/>
            <a:ext cx="0" cy="33813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6" name="Line 8"/>
          <p:cNvSpPr>
            <a:spLocks noChangeShapeType="1"/>
          </p:cNvSpPr>
          <p:nvPr/>
        </p:nvSpPr>
        <p:spPr bwMode="auto">
          <a:xfrm flipH="1" flipV="1">
            <a:off x="2913063" y="2981325"/>
            <a:ext cx="219075" cy="219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7" name="Line 9"/>
          <p:cNvSpPr>
            <a:spLocks noChangeShapeType="1"/>
          </p:cNvSpPr>
          <p:nvPr/>
        </p:nvSpPr>
        <p:spPr bwMode="auto">
          <a:xfrm flipV="1">
            <a:off x="2928938" y="3217863"/>
            <a:ext cx="187325" cy="158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8" name="Line 10"/>
          <p:cNvSpPr>
            <a:spLocks noChangeShapeType="1"/>
          </p:cNvSpPr>
          <p:nvPr/>
        </p:nvSpPr>
        <p:spPr bwMode="auto">
          <a:xfrm flipH="1">
            <a:off x="2928938" y="3217863"/>
            <a:ext cx="203200" cy="254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6059" name="Oval 11"/>
          <p:cNvSpPr>
            <a:spLocks noChangeArrowheads="1"/>
          </p:cNvSpPr>
          <p:nvPr/>
        </p:nvSpPr>
        <p:spPr bwMode="auto">
          <a:xfrm>
            <a:off x="3198813" y="3030538"/>
            <a:ext cx="338137"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060" name="Rectangle 12"/>
          <p:cNvSpPr>
            <a:spLocks noChangeArrowheads="1"/>
          </p:cNvSpPr>
          <p:nvPr/>
        </p:nvSpPr>
        <p:spPr bwMode="auto">
          <a:xfrm>
            <a:off x="1125538" y="4081463"/>
            <a:ext cx="7402512" cy="1803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a:solidFill>
                  <a:schemeClr val="tx1"/>
                </a:solidFill>
              </a:rPr>
              <a:t>The maximum number of customers that can be involved in each sale is one.</a:t>
            </a:r>
          </a:p>
          <a:p>
            <a:r>
              <a:rPr lang="en-US" sz="2000">
                <a:solidFill>
                  <a:schemeClr val="tx1"/>
                </a:solidFill>
              </a:rPr>
              <a:t>The maximum number of sales that can be associated with any individual customer is many.</a:t>
            </a:r>
          </a:p>
          <a:p>
            <a:r>
              <a:rPr lang="en-US" sz="2000">
                <a:solidFill>
                  <a:schemeClr val="tx1"/>
                </a:solidFill>
              </a:rPr>
              <a:t>This is a one-to-many (1:N) relationship.</a:t>
            </a:r>
            <a:endParaRPr lang="en-US" sz="2000" b="0"/>
          </a:p>
        </p:txBody>
      </p:sp>
      <p:sp>
        <p:nvSpPr>
          <p:cNvPr id="2306061" name="Line 13"/>
          <p:cNvSpPr>
            <a:spLocks noChangeShapeType="1"/>
          </p:cNvSpPr>
          <p:nvPr/>
        </p:nvSpPr>
        <p:spPr bwMode="auto">
          <a:xfrm flipH="1" flipV="1">
            <a:off x="3098800" y="3454400"/>
            <a:ext cx="1135063" cy="6254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306062" name="Line 14"/>
          <p:cNvSpPr>
            <a:spLocks noChangeShapeType="1"/>
          </p:cNvSpPr>
          <p:nvPr/>
        </p:nvSpPr>
        <p:spPr bwMode="auto">
          <a:xfrm flipV="1">
            <a:off x="5164138" y="3471863"/>
            <a:ext cx="746125" cy="592137"/>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itle 1"/>
          <p:cNvSpPr>
            <a:spLocks noGrp="1"/>
          </p:cNvSpPr>
          <p:nvPr>
            <p:ph type="title"/>
          </p:nvPr>
        </p:nvSpPr>
        <p:spPr/>
        <p:txBody>
          <a:bodyPr/>
          <a:lstStyle/>
          <a:p>
            <a:endParaRPr lang="ar-KW"/>
          </a:p>
        </p:txBody>
      </p:sp>
      <p:sp>
        <p:nvSpPr>
          <p:cNvPr id="16"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409479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7075" name="Rectangle 3"/>
          <p:cNvSpPr>
            <a:spLocks noGrp="1" noChangeArrowheads="1"/>
          </p:cNvSpPr>
          <p:nvPr>
            <p:ph idx="1"/>
          </p:nvPr>
        </p:nvSpPr>
        <p:spPr>
          <a:xfrm>
            <a:off x="457200" y="2209800"/>
            <a:ext cx="8229600" cy="4114800"/>
          </a:xfrm>
          <a:ln/>
        </p:spPr>
        <p:txBody>
          <a:bodyPr>
            <a:normAutofit fontScale="92500" lnSpcReduction="10000"/>
          </a:bodyPr>
          <a:lstStyle/>
          <a:p>
            <a:r>
              <a:rPr lang="en-US" sz="2800" b="1" dirty="0"/>
              <a:t>Three Types of Relationships</a:t>
            </a:r>
            <a:endParaRPr lang="en-US" sz="2800" dirty="0"/>
          </a:p>
          <a:p>
            <a:pPr lvl="1"/>
            <a:r>
              <a:rPr lang="en-US" sz="2400" dirty="0"/>
              <a:t>Three types of relationships are possible between entities.</a:t>
            </a:r>
          </a:p>
          <a:p>
            <a:pPr lvl="1"/>
            <a:r>
              <a:rPr lang="en-US" sz="2400" dirty="0"/>
              <a:t>Relationships depend on the maximum cardinality on each side of a relationship.</a:t>
            </a:r>
          </a:p>
          <a:p>
            <a:pPr lvl="2"/>
            <a:r>
              <a:rPr lang="en-US" sz="2000" dirty="0"/>
              <a:t>A one-to-one relationship (1:1) exists when the maximum cardinality for each entity in the relationship is 1.</a:t>
            </a:r>
          </a:p>
          <a:p>
            <a:pPr lvl="2"/>
            <a:r>
              <a:rPr lang="en-US" sz="2000" dirty="0"/>
              <a:t>A one-to-many (1:N) relationship exists when the maximum cardinality on one side is 1 and the maximum on the other side is many.</a:t>
            </a:r>
          </a:p>
          <a:p>
            <a:pPr lvl="2"/>
            <a:r>
              <a:rPr lang="en-US" sz="2000" b="1" dirty="0">
                <a:solidFill>
                  <a:srgbClr val="CC0000"/>
                </a:solidFill>
              </a:rPr>
              <a:t>A many-to-many (M:N) relationship exists when the maximum on both sides is many.</a:t>
            </a:r>
          </a:p>
          <a:p>
            <a:pPr lvl="1">
              <a:buFont typeface="Courier New" panose="02070309020205020404" pitchFamily="49" charset="0"/>
              <a:buChar char="o"/>
            </a:pPr>
            <a:endParaRPr lang="en-US" sz="2000" b="1" dirty="0">
              <a:solidFill>
                <a:srgbClr val="CC0000"/>
              </a:solidFill>
            </a:endParaRP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314714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23" name="Rectangle 3"/>
          <p:cNvSpPr>
            <a:spLocks noChangeArrowheads="1"/>
          </p:cNvSpPr>
          <p:nvPr/>
        </p:nvSpPr>
        <p:spPr bwMode="auto">
          <a:xfrm>
            <a:off x="1017588" y="27511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09124" name="Rectangle 4"/>
          <p:cNvSpPr>
            <a:spLocks noChangeArrowheads="1"/>
          </p:cNvSpPr>
          <p:nvPr/>
        </p:nvSpPr>
        <p:spPr bwMode="auto">
          <a:xfrm>
            <a:off x="6180138" y="273685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09125" name="Line 5"/>
          <p:cNvSpPr>
            <a:spLocks noChangeShapeType="1"/>
          </p:cNvSpPr>
          <p:nvPr/>
        </p:nvSpPr>
        <p:spPr bwMode="auto">
          <a:xfrm flipV="1">
            <a:off x="2947988" y="3221038"/>
            <a:ext cx="3182937"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26" name="Line 6"/>
          <p:cNvSpPr>
            <a:spLocks noChangeShapeType="1"/>
          </p:cNvSpPr>
          <p:nvPr/>
        </p:nvSpPr>
        <p:spPr bwMode="auto">
          <a:xfrm>
            <a:off x="3241675" y="3065463"/>
            <a:ext cx="0" cy="338137"/>
          </a:xfrm>
          <a:prstGeom prst="line">
            <a:avLst/>
          </a:prstGeom>
          <a:noFill/>
          <a:ln w="381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28" name="Line 8"/>
          <p:cNvSpPr>
            <a:spLocks noChangeShapeType="1"/>
          </p:cNvSpPr>
          <p:nvPr/>
        </p:nvSpPr>
        <p:spPr bwMode="auto">
          <a:xfrm flipH="1" flipV="1">
            <a:off x="2913063" y="2981325"/>
            <a:ext cx="219075" cy="2190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29" name="Line 9"/>
          <p:cNvSpPr>
            <a:spLocks noChangeShapeType="1"/>
          </p:cNvSpPr>
          <p:nvPr/>
        </p:nvSpPr>
        <p:spPr bwMode="auto">
          <a:xfrm flipV="1">
            <a:off x="2928938" y="3217863"/>
            <a:ext cx="187325" cy="158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30" name="Line 10"/>
          <p:cNvSpPr>
            <a:spLocks noChangeShapeType="1"/>
          </p:cNvSpPr>
          <p:nvPr/>
        </p:nvSpPr>
        <p:spPr bwMode="auto">
          <a:xfrm flipH="1">
            <a:off x="2928938" y="3217863"/>
            <a:ext cx="203200" cy="254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32" name="Rectangle 12"/>
          <p:cNvSpPr>
            <a:spLocks noChangeArrowheads="1"/>
          </p:cNvSpPr>
          <p:nvPr/>
        </p:nvSpPr>
        <p:spPr bwMode="auto">
          <a:xfrm>
            <a:off x="1125538" y="4081463"/>
            <a:ext cx="7402512" cy="1803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lvl1pPr marL="342900" indent="-342900">
              <a:spcBef>
                <a:spcPct val="20000"/>
              </a:spcBef>
              <a:buChar char="•"/>
              <a:defRPr sz="3200">
                <a:solidFill>
                  <a:srgbClr val="1672CE"/>
                </a:solidFill>
                <a:latin typeface="Arial" panose="020B0604020202020204" pitchFamily="34" charset="0"/>
              </a:defRPr>
            </a:lvl1pPr>
            <a:lvl2pPr marL="742950" indent="-285750">
              <a:spcBef>
                <a:spcPct val="20000"/>
              </a:spcBef>
              <a:buChar char="–"/>
              <a:defRPr sz="2800">
                <a:solidFill>
                  <a:srgbClr val="1672CE"/>
                </a:solidFill>
                <a:latin typeface="Arial" panose="020B0604020202020204" pitchFamily="34" charset="0"/>
              </a:defRPr>
            </a:lvl2pPr>
            <a:lvl3pPr marL="1143000" indent="-228600">
              <a:spcBef>
                <a:spcPct val="20000"/>
              </a:spcBef>
              <a:buChar char="•"/>
              <a:defRPr sz="2400">
                <a:solidFill>
                  <a:srgbClr val="1672CE"/>
                </a:solidFill>
                <a:latin typeface="Arial" panose="020B0604020202020204" pitchFamily="34" charset="0"/>
              </a:defRPr>
            </a:lvl3pPr>
            <a:lvl4pPr marL="1600200" indent="-228600">
              <a:spcBef>
                <a:spcPct val="20000"/>
              </a:spcBef>
              <a:buChar char="–"/>
              <a:defRPr sz="2000">
                <a:solidFill>
                  <a:srgbClr val="1672CE"/>
                </a:solidFill>
                <a:latin typeface="Arial" panose="020B0604020202020204" pitchFamily="34" charset="0"/>
              </a:defRPr>
            </a:lvl4pPr>
            <a:lvl5pPr marL="2057400" indent="-228600">
              <a:spcBef>
                <a:spcPct val="20000"/>
              </a:spcBef>
              <a:buChar char="»"/>
              <a:defRPr sz="2000">
                <a:solidFill>
                  <a:srgbClr val="1672CE"/>
                </a:solidFill>
                <a:latin typeface="Arial" panose="020B0604020202020204" pitchFamily="34" charset="0"/>
              </a:defRPr>
            </a:lvl5pPr>
            <a:lvl6pPr marL="2514600" indent="-228600" fontAlgn="base">
              <a:spcBef>
                <a:spcPct val="20000"/>
              </a:spcBef>
              <a:spcAft>
                <a:spcPct val="0"/>
              </a:spcAft>
              <a:buChar char="»"/>
              <a:defRPr sz="2000">
                <a:solidFill>
                  <a:srgbClr val="1672CE"/>
                </a:solidFill>
                <a:latin typeface="Arial" panose="020B0604020202020204" pitchFamily="34" charset="0"/>
              </a:defRPr>
            </a:lvl6pPr>
            <a:lvl7pPr marL="2971800" indent="-228600" fontAlgn="base">
              <a:spcBef>
                <a:spcPct val="20000"/>
              </a:spcBef>
              <a:spcAft>
                <a:spcPct val="0"/>
              </a:spcAft>
              <a:buChar char="»"/>
              <a:defRPr sz="2000">
                <a:solidFill>
                  <a:srgbClr val="1672CE"/>
                </a:solidFill>
                <a:latin typeface="Arial" panose="020B0604020202020204" pitchFamily="34" charset="0"/>
              </a:defRPr>
            </a:lvl7pPr>
            <a:lvl8pPr marL="3429000" indent="-228600" fontAlgn="base">
              <a:spcBef>
                <a:spcPct val="20000"/>
              </a:spcBef>
              <a:spcAft>
                <a:spcPct val="0"/>
              </a:spcAft>
              <a:buChar char="»"/>
              <a:defRPr sz="2000">
                <a:solidFill>
                  <a:srgbClr val="1672CE"/>
                </a:solidFill>
                <a:latin typeface="Arial" panose="020B0604020202020204" pitchFamily="34" charset="0"/>
              </a:defRPr>
            </a:lvl8pPr>
            <a:lvl9pPr marL="3886200" indent="-228600" fontAlgn="base">
              <a:spcBef>
                <a:spcPct val="20000"/>
              </a:spcBef>
              <a:spcAft>
                <a:spcPct val="0"/>
              </a:spcAft>
              <a:buChar char="»"/>
              <a:defRPr sz="2000">
                <a:solidFill>
                  <a:srgbClr val="1672CE"/>
                </a:solidFill>
                <a:latin typeface="Arial" panose="020B0604020202020204" pitchFamily="34" charset="0"/>
              </a:defRPr>
            </a:lvl9pPr>
          </a:lstStyle>
          <a:p>
            <a:r>
              <a:rPr lang="en-US" sz="2000" dirty="0">
                <a:solidFill>
                  <a:schemeClr val="tx1"/>
                </a:solidFill>
              </a:rPr>
              <a:t>The maximum number of inventory items that can be sold in one sale is many.</a:t>
            </a:r>
          </a:p>
          <a:p>
            <a:r>
              <a:rPr lang="en-US" sz="2000" dirty="0">
                <a:solidFill>
                  <a:schemeClr val="tx1"/>
                </a:solidFill>
              </a:rPr>
              <a:t>The maximum number of sales that can occur for a particular inventory item is many.</a:t>
            </a:r>
          </a:p>
          <a:p>
            <a:r>
              <a:rPr lang="en-US" sz="2000" dirty="0">
                <a:solidFill>
                  <a:schemeClr val="tx1"/>
                </a:solidFill>
              </a:rPr>
              <a:t>This is a many-to-many (M:N) relationship.</a:t>
            </a:r>
            <a:endParaRPr lang="en-US" sz="2000" b="0" dirty="0"/>
          </a:p>
        </p:txBody>
      </p:sp>
      <p:sp>
        <p:nvSpPr>
          <p:cNvPr id="2309133" name="Line 13"/>
          <p:cNvSpPr>
            <a:spLocks noChangeShapeType="1"/>
          </p:cNvSpPr>
          <p:nvPr/>
        </p:nvSpPr>
        <p:spPr bwMode="auto">
          <a:xfrm flipH="1" flipV="1">
            <a:off x="3098800" y="3454400"/>
            <a:ext cx="1135063" cy="625475"/>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309134" name="Line 14"/>
          <p:cNvSpPr>
            <a:spLocks noChangeShapeType="1"/>
          </p:cNvSpPr>
          <p:nvPr/>
        </p:nvSpPr>
        <p:spPr bwMode="auto">
          <a:xfrm flipV="1">
            <a:off x="5164138" y="3471863"/>
            <a:ext cx="746125" cy="592137"/>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309135" name="Oval 15"/>
          <p:cNvSpPr>
            <a:spLocks noChangeArrowheads="1"/>
          </p:cNvSpPr>
          <p:nvPr/>
        </p:nvSpPr>
        <p:spPr bwMode="auto">
          <a:xfrm>
            <a:off x="5416550" y="3030538"/>
            <a:ext cx="338138" cy="355600"/>
          </a:xfrm>
          <a:prstGeom prst="ellipse">
            <a:avLst/>
          </a:prstGeom>
          <a:solidFill>
            <a:srgbClr val="FFDDBB"/>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9136" name="Line 16"/>
          <p:cNvSpPr>
            <a:spLocks noChangeShapeType="1"/>
          </p:cNvSpPr>
          <p:nvPr/>
        </p:nvSpPr>
        <p:spPr bwMode="auto">
          <a:xfrm flipV="1">
            <a:off x="5859463" y="3048000"/>
            <a:ext cx="287337" cy="1524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37" name="Line 17"/>
          <p:cNvSpPr>
            <a:spLocks noChangeShapeType="1"/>
          </p:cNvSpPr>
          <p:nvPr/>
        </p:nvSpPr>
        <p:spPr bwMode="auto">
          <a:xfrm flipH="1" flipV="1">
            <a:off x="5859463" y="3200400"/>
            <a:ext cx="320675" cy="174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138" name="Line 18"/>
          <p:cNvSpPr>
            <a:spLocks noChangeShapeType="1"/>
          </p:cNvSpPr>
          <p:nvPr/>
        </p:nvSpPr>
        <p:spPr bwMode="auto">
          <a:xfrm>
            <a:off x="5824538" y="3200400"/>
            <a:ext cx="339725" cy="22066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18"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359880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8339"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18340"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18343"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45" name="Rectangle 9"/>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18346" name="Line 10"/>
          <p:cNvSpPr>
            <a:spLocks noChangeShapeType="1"/>
          </p:cNvSpPr>
          <p:nvPr/>
        </p:nvSpPr>
        <p:spPr bwMode="auto">
          <a:xfrm>
            <a:off x="2382838" y="28813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47" name="Rectangle 11"/>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18348" name="Line 12"/>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50" name="Rectangle 14"/>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18351" name="Rectangle 15"/>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18352" name="Line 16"/>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53" name="Line 17"/>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54" name="Rectangle 18"/>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18355" name="Line 19"/>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356" name="Line 20"/>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18"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200290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0387" name="Rectangle 3"/>
          <p:cNvSpPr>
            <a:spLocks noGrp="1" noChangeArrowheads="1"/>
          </p:cNvSpPr>
          <p:nvPr>
            <p:ph idx="1"/>
          </p:nvPr>
        </p:nvSpPr>
        <p:spPr>
          <a:xfrm>
            <a:off x="457200" y="2209800"/>
            <a:ext cx="8229600" cy="4114800"/>
          </a:xfrm>
          <a:ln/>
        </p:spPr>
        <p:txBody>
          <a:bodyPr>
            <a:normAutofit/>
          </a:bodyPr>
          <a:lstStyle/>
          <a:p>
            <a:r>
              <a:rPr lang="en-US" sz="2400" dirty="0"/>
              <a:t>In relationships between events and agents:</a:t>
            </a:r>
          </a:p>
          <a:p>
            <a:pPr lvl="1"/>
            <a:r>
              <a:rPr lang="en-US" sz="2000" dirty="0"/>
              <a:t>For each event that occurs, the cardinality between event and agent is typically (1:1).</a:t>
            </a:r>
          </a:p>
          <a:p>
            <a:pPr lvl="1"/>
            <a:r>
              <a:rPr lang="en-US" sz="2000" dirty="0"/>
              <a:t>Example:  When a sale occurs:</a:t>
            </a:r>
          </a:p>
          <a:p>
            <a:pPr lvl="2"/>
            <a:r>
              <a:rPr lang="en-US" sz="1800" dirty="0"/>
              <a:t>There is usually one and only one customer.</a:t>
            </a:r>
          </a:p>
          <a:p>
            <a:pPr lvl="2"/>
            <a:r>
              <a:rPr lang="en-US" sz="1800" dirty="0"/>
              <a:t>There is usually one and only one salesperson.  This practice makes it more feasible for the organization to establish employee accountability for the event.</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765027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9363"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19364"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19367"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69" name="Rectangle 9"/>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19370" name="Line 10"/>
          <p:cNvSpPr>
            <a:spLocks noChangeShapeType="1"/>
          </p:cNvSpPr>
          <p:nvPr/>
        </p:nvSpPr>
        <p:spPr bwMode="auto">
          <a:xfrm>
            <a:off x="2382838" y="28813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71" name="Rectangle 11"/>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19372" name="Line 12"/>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74" name="Rectangle 14"/>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19375" name="Rectangle 15"/>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19376" name="Line 16"/>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77" name="Line 17"/>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78" name="Rectangle 18"/>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19379" name="Line 19"/>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80" name="Line 20"/>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88" name="Line 28"/>
          <p:cNvSpPr>
            <a:spLocks noChangeShapeType="1"/>
          </p:cNvSpPr>
          <p:nvPr/>
        </p:nvSpPr>
        <p:spPr bwMode="auto">
          <a:xfrm rot="19272734" flipH="1">
            <a:off x="6565900" y="2987675"/>
            <a:ext cx="1588"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89" name="Line 29"/>
          <p:cNvSpPr>
            <a:spLocks noChangeShapeType="1"/>
          </p:cNvSpPr>
          <p:nvPr/>
        </p:nvSpPr>
        <p:spPr bwMode="auto">
          <a:xfrm rot="19272734" flipH="1">
            <a:off x="6630988" y="2947988"/>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0" name="Line 30"/>
          <p:cNvSpPr>
            <a:spLocks noChangeShapeType="1"/>
          </p:cNvSpPr>
          <p:nvPr/>
        </p:nvSpPr>
        <p:spPr bwMode="auto">
          <a:xfrm rot="2154855" flipH="1">
            <a:off x="6548438" y="4076700"/>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1" name="Line 31"/>
          <p:cNvSpPr>
            <a:spLocks noChangeShapeType="1"/>
          </p:cNvSpPr>
          <p:nvPr/>
        </p:nvSpPr>
        <p:spPr bwMode="auto">
          <a:xfrm rot="2154855" flipH="1">
            <a:off x="6630988" y="4124325"/>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2" name="Line 32"/>
          <p:cNvSpPr>
            <a:spLocks noChangeShapeType="1"/>
          </p:cNvSpPr>
          <p:nvPr/>
        </p:nvSpPr>
        <p:spPr bwMode="auto">
          <a:xfrm rot="19272734" flipH="1">
            <a:off x="6596063" y="4572000"/>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3" name="Line 33"/>
          <p:cNvSpPr>
            <a:spLocks noChangeShapeType="1"/>
          </p:cNvSpPr>
          <p:nvPr/>
        </p:nvSpPr>
        <p:spPr bwMode="auto">
          <a:xfrm rot="19272734" flipH="1">
            <a:off x="6661150" y="4532313"/>
            <a:ext cx="1588"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4" name="Line 34"/>
          <p:cNvSpPr>
            <a:spLocks noChangeShapeType="1"/>
          </p:cNvSpPr>
          <p:nvPr/>
        </p:nvSpPr>
        <p:spPr bwMode="auto">
          <a:xfrm flipH="1">
            <a:off x="6600825" y="5432425"/>
            <a:ext cx="1588"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395" name="Line 35"/>
          <p:cNvSpPr>
            <a:spLocks noChangeShapeType="1"/>
          </p:cNvSpPr>
          <p:nvPr/>
        </p:nvSpPr>
        <p:spPr bwMode="auto">
          <a:xfrm flipH="1">
            <a:off x="6700838" y="5427663"/>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26"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058591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1411" name="Rectangle 3"/>
          <p:cNvSpPr>
            <a:spLocks noGrp="1" noChangeArrowheads="1"/>
          </p:cNvSpPr>
          <p:nvPr>
            <p:ph idx="1"/>
          </p:nvPr>
        </p:nvSpPr>
        <p:spPr>
          <a:xfrm>
            <a:off x="457200" y="2209800"/>
            <a:ext cx="8229600" cy="4114800"/>
          </a:xfrm>
          <a:ln/>
        </p:spPr>
        <p:txBody>
          <a:bodyPr>
            <a:normAutofit lnSpcReduction="10000"/>
          </a:bodyPr>
          <a:lstStyle/>
          <a:p>
            <a:r>
              <a:rPr lang="en-US" sz="2800" dirty="0"/>
              <a:t>For each agent the cardinality between agent and event is typically (0:N).</a:t>
            </a:r>
          </a:p>
          <a:p>
            <a:pPr lvl="1"/>
            <a:r>
              <a:rPr lang="en-US" sz="2400" dirty="0"/>
              <a:t>Example:  For a particular salesperson:</a:t>
            </a:r>
          </a:p>
          <a:p>
            <a:pPr lvl="2"/>
            <a:r>
              <a:rPr lang="en-US" sz="2000" dirty="0"/>
              <a:t>There is typically a minimum of zero sales (allows for inclusion of a new salesperson who has not yet made any sales).</a:t>
            </a:r>
          </a:p>
          <a:p>
            <a:pPr lvl="2"/>
            <a:r>
              <a:rPr lang="en-US" sz="2000" dirty="0"/>
              <a:t>A salesperson can have a maximum of many sales.</a:t>
            </a:r>
          </a:p>
          <a:p>
            <a:pPr lvl="1"/>
            <a:r>
              <a:rPr lang="en-US" sz="2400" dirty="0"/>
              <a:t>Or:  For a particular customer:</a:t>
            </a:r>
          </a:p>
          <a:p>
            <a:pPr lvl="2"/>
            <a:r>
              <a:rPr lang="en-US" sz="2000" dirty="0"/>
              <a:t>There is typically a minimum of zero sales (to allow for the inclusion of prospective customers who haven’t bought anything yet) and a maximum of many sales.</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553317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2435"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22436"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22439"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40"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22441" name="Line 9"/>
          <p:cNvSpPr>
            <a:spLocks noChangeShapeType="1"/>
          </p:cNvSpPr>
          <p:nvPr/>
        </p:nvSpPr>
        <p:spPr bwMode="auto">
          <a:xfrm>
            <a:off x="2382838" y="28813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42"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22443"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45"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2446"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22447"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48"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49"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2450"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51"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59"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0"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1"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2"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3"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4"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5"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6"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69" name="Oval 37"/>
          <p:cNvSpPr>
            <a:spLocks noChangeArrowheads="1"/>
          </p:cNvSpPr>
          <p:nvPr/>
        </p:nvSpPr>
        <p:spPr bwMode="auto">
          <a:xfrm>
            <a:off x="5722938" y="3303588"/>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2470" name="Oval 38"/>
          <p:cNvSpPr>
            <a:spLocks noChangeArrowheads="1"/>
          </p:cNvSpPr>
          <p:nvPr/>
        </p:nvSpPr>
        <p:spPr bwMode="auto">
          <a:xfrm>
            <a:off x="5708650" y="3814763"/>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2471" name="Oval 39"/>
          <p:cNvSpPr>
            <a:spLocks noChangeArrowheads="1"/>
          </p:cNvSpPr>
          <p:nvPr/>
        </p:nvSpPr>
        <p:spPr bwMode="auto">
          <a:xfrm>
            <a:off x="5689600" y="5116513"/>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2472" name="Oval 40"/>
          <p:cNvSpPr>
            <a:spLocks noChangeArrowheads="1"/>
          </p:cNvSpPr>
          <p:nvPr/>
        </p:nvSpPr>
        <p:spPr bwMode="auto">
          <a:xfrm>
            <a:off x="5722938" y="5472113"/>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2479" name="Line 47"/>
          <p:cNvSpPr>
            <a:spLocks noChangeShapeType="1"/>
          </p:cNvSpPr>
          <p:nvPr/>
        </p:nvSpPr>
        <p:spPr bwMode="auto">
          <a:xfrm flipH="1">
            <a:off x="5486400" y="3492500"/>
            <a:ext cx="169863" cy="682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0" name="Line 48"/>
          <p:cNvSpPr>
            <a:spLocks noChangeShapeType="1"/>
          </p:cNvSpPr>
          <p:nvPr/>
        </p:nvSpPr>
        <p:spPr bwMode="auto">
          <a:xfrm flipH="1" flipV="1">
            <a:off x="5503863" y="3408363"/>
            <a:ext cx="152400" cy="666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1" name="Line 49"/>
          <p:cNvSpPr>
            <a:spLocks noChangeShapeType="1"/>
          </p:cNvSpPr>
          <p:nvPr/>
        </p:nvSpPr>
        <p:spPr bwMode="auto">
          <a:xfrm flipH="1">
            <a:off x="5503863" y="3509963"/>
            <a:ext cx="150812" cy="1682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2" name="Line 50"/>
          <p:cNvSpPr>
            <a:spLocks noChangeShapeType="1"/>
          </p:cNvSpPr>
          <p:nvPr/>
        </p:nvSpPr>
        <p:spPr bwMode="auto">
          <a:xfrm flipH="1" flipV="1">
            <a:off x="5468938" y="3797300"/>
            <a:ext cx="169862" cy="5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3" name="Line 51"/>
          <p:cNvSpPr>
            <a:spLocks noChangeShapeType="1"/>
          </p:cNvSpPr>
          <p:nvPr/>
        </p:nvSpPr>
        <p:spPr bwMode="auto">
          <a:xfrm>
            <a:off x="5486400" y="3678238"/>
            <a:ext cx="153988" cy="1539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4" name="Line 52"/>
          <p:cNvSpPr>
            <a:spLocks noChangeShapeType="1"/>
          </p:cNvSpPr>
          <p:nvPr/>
        </p:nvSpPr>
        <p:spPr bwMode="auto">
          <a:xfrm flipV="1">
            <a:off x="5503863" y="3848100"/>
            <a:ext cx="134937" cy="841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5" name="Line 53"/>
          <p:cNvSpPr>
            <a:spLocks noChangeShapeType="1"/>
          </p:cNvSpPr>
          <p:nvPr/>
        </p:nvSpPr>
        <p:spPr bwMode="auto">
          <a:xfrm flipV="1">
            <a:off x="5519738" y="5287963"/>
            <a:ext cx="187325" cy="10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6" name="Line 54"/>
          <p:cNvSpPr>
            <a:spLocks noChangeShapeType="1"/>
          </p:cNvSpPr>
          <p:nvPr/>
        </p:nvSpPr>
        <p:spPr bwMode="auto">
          <a:xfrm flipH="1" flipV="1">
            <a:off x="5503863" y="5202238"/>
            <a:ext cx="203200" cy="50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7" name="Line 55"/>
          <p:cNvSpPr>
            <a:spLocks noChangeShapeType="1"/>
          </p:cNvSpPr>
          <p:nvPr/>
        </p:nvSpPr>
        <p:spPr bwMode="auto">
          <a:xfrm flipH="1">
            <a:off x="5519738" y="5303838"/>
            <a:ext cx="187325" cy="203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89" name="Line 57"/>
          <p:cNvSpPr>
            <a:spLocks noChangeShapeType="1"/>
          </p:cNvSpPr>
          <p:nvPr/>
        </p:nvSpPr>
        <p:spPr bwMode="auto">
          <a:xfrm flipH="1">
            <a:off x="5519738" y="5575300"/>
            <a:ext cx="2206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90" name="Line 58"/>
          <p:cNvSpPr>
            <a:spLocks noChangeShapeType="1"/>
          </p:cNvSpPr>
          <p:nvPr/>
        </p:nvSpPr>
        <p:spPr bwMode="auto">
          <a:xfrm flipH="1" flipV="1">
            <a:off x="5537200" y="5456238"/>
            <a:ext cx="169863" cy="1190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491" name="Line 59"/>
          <p:cNvSpPr>
            <a:spLocks noChangeShapeType="1"/>
          </p:cNvSpPr>
          <p:nvPr/>
        </p:nvSpPr>
        <p:spPr bwMode="auto">
          <a:xfrm flipH="1">
            <a:off x="5503863" y="5575300"/>
            <a:ext cx="185737"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42"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436639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483" name="Rectangle 3"/>
          <p:cNvSpPr>
            <a:spLocks noGrp="1" noChangeArrowheads="1"/>
          </p:cNvSpPr>
          <p:nvPr>
            <p:ph idx="1"/>
          </p:nvPr>
        </p:nvSpPr>
        <p:spPr>
          <a:xfrm>
            <a:off x="457200" y="2209800"/>
            <a:ext cx="8229600" cy="4114800"/>
          </a:xfrm>
          <a:ln/>
        </p:spPr>
        <p:txBody>
          <a:bodyPr>
            <a:normAutofit/>
          </a:bodyPr>
          <a:lstStyle/>
          <a:p>
            <a:r>
              <a:rPr lang="en-US" sz="2400" dirty="0"/>
              <a:t>Let’s now look at the relationship between events and resources.</a:t>
            </a:r>
          </a:p>
          <a:p>
            <a:pPr lvl="1"/>
            <a:r>
              <a:rPr lang="en-US" sz="2000" dirty="0"/>
              <a:t>In the cardinality between event and resource, the minimum cardinality is typically one, because an event can’t occur without affecting at least one resource.</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551282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5507"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25508"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25511"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12"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25513" name="Line 9"/>
          <p:cNvSpPr>
            <a:spLocks noChangeShapeType="1"/>
          </p:cNvSpPr>
          <p:nvPr/>
        </p:nvSpPr>
        <p:spPr bwMode="auto">
          <a:xfrm>
            <a:off x="2382838" y="2881313"/>
            <a:ext cx="1217612" cy="812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14"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25515"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17"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5518"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25519"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20"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21"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5522"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23"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1"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2"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3"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4"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5"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6"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7"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38"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41"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5542"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5543"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5544"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5551"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2"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3"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4"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5"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6"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7"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8"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59"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0"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1"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2"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4" name="Line 60"/>
          <p:cNvSpPr>
            <a:spLocks noChangeShapeType="1"/>
          </p:cNvSpPr>
          <p:nvPr/>
        </p:nvSpPr>
        <p:spPr bwMode="auto">
          <a:xfrm rot="2343889" flipH="1">
            <a:off x="2643188" y="2901950"/>
            <a:ext cx="1587"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565" name="Line 61"/>
          <p:cNvSpPr>
            <a:spLocks noChangeShapeType="1"/>
          </p:cNvSpPr>
          <p:nvPr/>
        </p:nvSpPr>
        <p:spPr bwMode="auto">
          <a:xfrm flipH="1">
            <a:off x="2771775" y="5445125"/>
            <a:ext cx="1588" cy="3048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4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17566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9794" name="Rectangle 2"/>
          <p:cNvSpPr>
            <a:spLocks noGrp="1" noChangeArrowheads="1"/>
          </p:cNvSpPr>
          <p:nvPr>
            <p:ph type="title"/>
          </p:nvPr>
        </p:nvSpPr>
        <p:spPr>
          <a:xfrm>
            <a:off x="457200" y="609600"/>
            <a:ext cx="8229600" cy="1066800"/>
          </a:xfrm>
          <a:ln/>
        </p:spPr>
        <p:txBody>
          <a:bodyPr/>
          <a:lstStyle/>
          <a:p>
            <a:r>
              <a:rPr lang="en-US" dirty="0"/>
              <a:t>Entity-Relationship Diagrams</a:t>
            </a:r>
          </a:p>
        </p:txBody>
      </p:sp>
      <p:sp>
        <p:nvSpPr>
          <p:cNvPr id="2209795" name="Rectangle 3"/>
          <p:cNvSpPr>
            <a:spLocks noGrp="1" noChangeArrowheads="1"/>
          </p:cNvSpPr>
          <p:nvPr>
            <p:ph idx="1"/>
          </p:nvPr>
        </p:nvSpPr>
        <p:spPr>
          <a:xfrm>
            <a:off x="457200" y="2259879"/>
            <a:ext cx="8229600" cy="1201738"/>
          </a:xfrm>
          <a:ln/>
        </p:spPr>
        <p:txBody>
          <a:bodyPr/>
          <a:lstStyle/>
          <a:p>
            <a:r>
              <a:rPr lang="en-US" dirty="0"/>
              <a:t>Some data modelers, tools, and authors use diamonds to depict relationships.</a:t>
            </a:r>
          </a:p>
        </p:txBody>
      </p:sp>
      <p:sp>
        <p:nvSpPr>
          <p:cNvPr id="2209796" name="Rectangle 4"/>
          <p:cNvSpPr>
            <a:spLocks noChangeArrowheads="1"/>
          </p:cNvSpPr>
          <p:nvPr/>
        </p:nvSpPr>
        <p:spPr bwMode="auto">
          <a:xfrm>
            <a:off x="889000" y="3879850"/>
            <a:ext cx="1895475" cy="982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Enrollment</a:t>
            </a:r>
          </a:p>
        </p:txBody>
      </p:sp>
      <p:sp>
        <p:nvSpPr>
          <p:cNvPr id="2209797" name="Rectangle 5"/>
          <p:cNvSpPr>
            <a:spLocks noChangeArrowheads="1"/>
          </p:cNvSpPr>
          <p:nvPr/>
        </p:nvSpPr>
        <p:spPr bwMode="auto">
          <a:xfrm>
            <a:off x="6318250" y="3894138"/>
            <a:ext cx="1895475" cy="982662"/>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Students</a:t>
            </a:r>
          </a:p>
        </p:txBody>
      </p:sp>
      <p:sp>
        <p:nvSpPr>
          <p:cNvPr id="2209798" name="Line 6"/>
          <p:cNvSpPr>
            <a:spLocks noChangeShapeType="1"/>
          </p:cNvSpPr>
          <p:nvPr/>
        </p:nvSpPr>
        <p:spPr bwMode="auto">
          <a:xfrm>
            <a:off x="2811463" y="4335463"/>
            <a:ext cx="3454400" cy="15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9799" name="AutoShape 7"/>
          <p:cNvSpPr>
            <a:spLocks noChangeArrowheads="1"/>
          </p:cNvSpPr>
          <p:nvPr/>
        </p:nvSpPr>
        <p:spPr bwMode="auto">
          <a:xfrm>
            <a:off x="3806825" y="4056063"/>
            <a:ext cx="1354138" cy="592137"/>
          </a:xfrm>
          <a:prstGeom prst="diamond">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Line</a:t>
            </a:r>
          </a:p>
          <a:p>
            <a:pPr algn="ctr"/>
            <a:r>
              <a:rPr lang="en-US" sz="1400"/>
              <a:t>Items</a:t>
            </a:r>
          </a:p>
        </p:txBody>
      </p:sp>
    </p:spTree>
    <p:extLst>
      <p:ext uri="{BB962C8B-B14F-4D97-AF65-F5344CB8AC3E}">
        <p14:creationId xmlns:p14="http://schemas.microsoft.com/office/powerpoint/2010/main" val="3377763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7555" name="Rectangle 3"/>
          <p:cNvSpPr>
            <a:spLocks noGrp="1" noChangeArrowheads="1"/>
          </p:cNvSpPr>
          <p:nvPr>
            <p:ph idx="1"/>
          </p:nvPr>
        </p:nvSpPr>
        <p:spPr>
          <a:xfrm>
            <a:off x="457200" y="2209800"/>
            <a:ext cx="8229600" cy="4114800"/>
          </a:xfrm>
          <a:ln/>
        </p:spPr>
        <p:txBody>
          <a:bodyPr>
            <a:normAutofit/>
          </a:bodyPr>
          <a:lstStyle/>
          <a:p>
            <a:r>
              <a:rPr lang="en-US" sz="2800" dirty="0"/>
              <a:t>The maximum could be one or many*.</a:t>
            </a:r>
          </a:p>
          <a:p>
            <a:pPr lvl="1"/>
            <a:r>
              <a:rPr lang="en-US" sz="2400" dirty="0"/>
              <a:t>In this particular story, each sale can involve many items of inventory, so the maximum is many.</a:t>
            </a:r>
          </a:p>
          <a:p>
            <a:pPr lvl="1"/>
            <a:r>
              <a:rPr lang="en-US" sz="2400" dirty="0"/>
              <a:t>However, every receipt of cash is deposited to one and only one cash account, so the maximum there is one.</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951388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8579"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28580"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28583"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84"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28585"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86"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28587"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89"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8590"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28591"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92"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93"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28594"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595"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3"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4"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5"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6"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7"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8"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09"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10"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13"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8614"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8615"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8616"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28623"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4"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5"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6"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7"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8"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29"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0"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1"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2"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3"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4"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6"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37"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41" name="Line 65"/>
          <p:cNvSpPr>
            <a:spLocks noChangeShapeType="1"/>
          </p:cNvSpPr>
          <p:nvPr/>
        </p:nvSpPr>
        <p:spPr bwMode="auto">
          <a:xfrm flipH="1" flipV="1">
            <a:off x="2354263" y="2951163"/>
            <a:ext cx="168275" cy="841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42" name="Line 66"/>
          <p:cNvSpPr>
            <a:spLocks noChangeShapeType="1"/>
          </p:cNvSpPr>
          <p:nvPr/>
        </p:nvSpPr>
        <p:spPr bwMode="auto">
          <a:xfrm flipH="1" flipV="1">
            <a:off x="2405063" y="2763838"/>
            <a:ext cx="84137" cy="2714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43" name="Line 67"/>
          <p:cNvSpPr>
            <a:spLocks noChangeShapeType="1"/>
          </p:cNvSpPr>
          <p:nvPr/>
        </p:nvSpPr>
        <p:spPr bwMode="auto">
          <a:xfrm flipH="1">
            <a:off x="2354263" y="3035300"/>
            <a:ext cx="101600" cy="841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8644" name="Line 68"/>
          <p:cNvSpPr>
            <a:spLocks noChangeShapeType="1"/>
          </p:cNvSpPr>
          <p:nvPr/>
        </p:nvSpPr>
        <p:spPr bwMode="auto">
          <a:xfrm flipH="1">
            <a:off x="2662238" y="5440363"/>
            <a:ext cx="1587"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48"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702062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9603" name="Rectangle 3"/>
          <p:cNvSpPr>
            <a:spLocks noGrp="1" noChangeArrowheads="1"/>
          </p:cNvSpPr>
          <p:nvPr>
            <p:ph idx="1"/>
          </p:nvPr>
        </p:nvSpPr>
        <p:spPr>
          <a:xfrm>
            <a:off x="457200" y="2209800"/>
            <a:ext cx="8229600" cy="4114800"/>
          </a:xfrm>
          <a:ln/>
        </p:spPr>
        <p:txBody>
          <a:bodyPr>
            <a:normAutofit/>
          </a:bodyPr>
          <a:lstStyle/>
          <a:p>
            <a:r>
              <a:rPr lang="en-US" sz="2400" dirty="0"/>
              <a:t>In the cardinality between event and resource, the minimum is typically zero.</a:t>
            </a:r>
          </a:p>
          <a:p>
            <a:pPr lvl="1"/>
            <a:r>
              <a:rPr lang="en-US" sz="2000" dirty="0"/>
              <a:t>A company can have an inventory item for which there has never been a sale.</a:t>
            </a:r>
          </a:p>
          <a:p>
            <a:pPr lvl="1"/>
            <a:r>
              <a:rPr lang="en-US" sz="2000" dirty="0"/>
              <a:t>When the company’s cash account is new, there has never been a cash receipt deposited in it.</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322152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0627"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30628"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30631"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32"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30633"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34"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30635"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37"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0638"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30639"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40"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41"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0642"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43"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1"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2"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3"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4"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5"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6"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7"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58"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61"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0662"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0663"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0664"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0671"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2"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3"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4"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5"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6"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7"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8"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79"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0"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1"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2"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4"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5"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89" name="Line 65"/>
          <p:cNvSpPr>
            <a:spLocks noChangeShapeType="1"/>
          </p:cNvSpPr>
          <p:nvPr/>
        </p:nvSpPr>
        <p:spPr bwMode="auto">
          <a:xfrm flipH="1" flipV="1">
            <a:off x="2354263" y="2951163"/>
            <a:ext cx="168275"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90" name="Line 66"/>
          <p:cNvSpPr>
            <a:spLocks noChangeShapeType="1"/>
          </p:cNvSpPr>
          <p:nvPr/>
        </p:nvSpPr>
        <p:spPr bwMode="auto">
          <a:xfrm flipH="1" flipV="1">
            <a:off x="2405063" y="2763838"/>
            <a:ext cx="84137" cy="271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91" name="Line 67"/>
          <p:cNvSpPr>
            <a:spLocks noChangeShapeType="1"/>
          </p:cNvSpPr>
          <p:nvPr/>
        </p:nvSpPr>
        <p:spPr bwMode="auto">
          <a:xfrm flipH="1">
            <a:off x="2354263" y="3035300"/>
            <a:ext cx="101600"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92" name="Line 68"/>
          <p:cNvSpPr>
            <a:spLocks noChangeShapeType="1"/>
          </p:cNvSpPr>
          <p:nvPr/>
        </p:nvSpPr>
        <p:spPr bwMode="auto">
          <a:xfrm flipH="1">
            <a:off x="2662238" y="54403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0694" name="Oval 70"/>
          <p:cNvSpPr>
            <a:spLocks noChangeArrowheads="1"/>
          </p:cNvSpPr>
          <p:nvPr/>
        </p:nvSpPr>
        <p:spPr bwMode="auto">
          <a:xfrm>
            <a:off x="3197225" y="3416300"/>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0695" name="Oval 71"/>
          <p:cNvSpPr>
            <a:spLocks noChangeArrowheads="1"/>
          </p:cNvSpPr>
          <p:nvPr/>
        </p:nvSpPr>
        <p:spPr bwMode="auto">
          <a:xfrm>
            <a:off x="3175000" y="5507038"/>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 name="Title 1"/>
          <p:cNvSpPr>
            <a:spLocks noGrp="1"/>
          </p:cNvSpPr>
          <p:nvPr>
            <p:ph type="title"/>
          </p:nvPr>
        </p:nvSpPr>
        <p:spPr/>
        <p:txBody>
          <a:bodyPr/>
          <a:lstStyle/>
          <a:p>
            <a:endParaRPr lang="ar-KW"/>
          </a:p>
        </p:txBody>
      </p:sp>
      <p:sp>
        <p:nvSpPr>
          <p:cNvPr id="50"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776522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1651" name="Rectangle 3"/>
          <p:cNvSpPr>
            <a:spLocks noGrp="1" noChangeArrowheads="1"/>
          </p:cNvSpPr>
          <p:nvPr>
            <p:ph idx="1"/>
          </p:nvPr>
        </p:nvSpPr>
        <p:spPr>
          <a:xfrm>
            <a:off x="457200" y="2209800"/>
            <a:ext cx="8229600" cy="4114800"/>
          </a:xfrm>
          <a:ln/>
        </p:spPr>
        <p:txBody>
          <a:bodyPr>
            <a:normAutofit/>
          </a:bodyPr>
          <a:lstStyle/>
          <a:p>
            <a:r>
              <a:rPr lang="en-US" sz="2800" dirty="0"/>
              <a:t>In the cardinality between event and resource, the maximum is typically many.</a:t>
            </a:r>
          </a:p>
          <a:p>
            <a:pPr lvl="1"/>
            <a:r>
              <a:rPr lang="en-US" sz="2400" dirty="0"/>
              <a:t>Most inventory items can be sold many times.  (An exception might occur if each inventory item is one unique item, such as a piece of real estate.)</a:t>
            </a:r>
          </a:p>
          <a:p>
            <a:pPr lvl="1"/>
            <a:r>
              <a:rPr lang="en-US" sz="2400" dirty="0"/>
              <a:t>The company’s cash account can have many cash receipts.</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1222053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2675"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32676"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32679"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80"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32681"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82"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32683"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85"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2686"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32687"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88"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89"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2690"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91"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699"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0"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1"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2"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3"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4"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5"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6"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09"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10"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11"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12"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19"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0"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1"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2"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3"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4"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5"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6"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7"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8"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29"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0"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2"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3"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7" name="Line 65"/>
          <p:cNvSpPr>
            <a:spLocks noChangeShapeType="1"/>
          </p:cNvSpPr>
          <p:nvPr/>
        </p:nvSpPr>
        <p:spPr bwMode="auto">
          <a:xfrm flipH="1" flipV="1">
            <a:off x="2354263" y="2951163"/>
            <a:ext cx="168275"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8" name="Line 66"/>
          <p:cNvSpPr>
            <a:spLocks noChangeShapeType="1"/>
          </p:cNvSpPr>
          <p:nvPr/>
        </p:nvSpPr>
        <p:spPr bwMode="auto">
          <a:xfrm flipH="1" flipV="1">
            <a:off x="2405063" y="2763838"/>
            <a:ext cx="84137" cy="271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39" name="Line 67"/>
          <p:cNvSpPr>
            <a:spLocks noChangeShapeType="1"/>
          </p:cNvSpPr>
          <p:nvPr/>
        </p:nvSpPr>
        <p:spPr bwMode="auto">
          <a:xfrm flipH="1">
            <a:off x="2354263" y="3035300"/>
            <a:ext cx="101600"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40" name="Line 68"/>
          <p:cNvSpPr>
            <a:spLocks noChangeShapeType="1"/>
          </p:cNvSpPr>
          <p:nvPr/>
        </p:nvSpPr>
        <p:spPr bwMode="auto">
          <a:xfrm flipH="1">
            <a:off x="2662238" y="54403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42" name="Oval 70"/>
          <p:cNvSpPr>
            <a:spLocks noChangeArrowheads="1"/>
          </p:cNvSpPr>
          <p:nvPr/>
        </p:nvSpPr>
        <p:spPr bwMode="auto">
          <a:xfrm>
            <a:off x="3197225" y="341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43" name="Oval 71"/>
          <p:cNvSpPr>
            <a:spLocks noChangeArrowheads="1"/>
          </p:cNvSpPr>
          <p:nvPr/>
        </p:nvSpPr>
        <p:spPr bwMode="auto">
          <a:xfrm>
            <a:off x="3175000" y="550703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2747" name="Line 75"/>
          <p:cNvSpPr>
            <a:spLocks noChangeShapeType="1"/>
          </p:cNvSpPr>
          <p:nvPr/>
        </p:nvSpPr>
        <p:spPr bwMode="auto">
          <a:xfrm>
            <a:off x="3421063" y="3594100"/>
            <a:ext cx="203200" cy="682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48" name="Line 76"/>
          <p:cNvSpPr>
            <a:spLocks noChangeShapeType="1"/>
          </p:cNvSpPr>
          <p:nvPr/>
        </p:nvSpPr>
        <p:spPr bwMode="auto">
          <a:xfrm flipH="1">
            <a:off x="3436938" y="3475038"/>
            <a:ext cx="152400" cy="1365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49" name="Line 77"/>
          <p:cNvSpPr>
            <a:spLocks noChangeShapeType="1"/>
          </p:cNvSpPr>
          <p:nvPr/>
        </p:nvSpPr>
        <p:spPr bwMode="auto">
          <a:xfrm flipH="1" flipV="1">
            <a:off x="3436938" y="3594100"/>
            <a:ext cx="153987" cy="2714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50" name="Line 78"/>
          <p:cNvSpPr>
            <a:spLocks noChangeShapeType="1"/>
          </p:cNvSpPr>
          <p:nvPr/>
        </p:nvSpPr>
        <p:spPr bwMode="auto">
          <a:xfrm flipH="1">
            <a:off x="3421063" y="5575300"/>
            <a:ext cx="185737" cy="174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51" name="Line 79"/>
          <p:cNvSpPr>
            <a:spLocks noChangeShapeType="1"/>
          </p:cNvSpPr>
          <p:nvPr/>
        </p:nvSpPr>
        <p:spPr bwMode="auto">
          <a:xfrm flipH="1">
            <a:off x="3421063" y="5405438"/>
            <a:ext cx="185737" cy="203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752" name="Line 80"/>
          <p:cNvSpPr>
            <a:spLocks noChangeShapeType="1"/>
          </p:cNvSpPr>
          <p:nvPr/>
        </p:nvSpPr>
        <p:spPr bwMode="auto">
          <a:xfrm flipH="1" flipV="1">
            <a:off x="3403600" y="5592763"/>
            <a:ext cx="203200" cy="13493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56"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318556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3699" name="Rectangle 3"/>
          <p:cNvSpPr>
            <a:spLocks noGrp="1" noChangeArrowheads="1"/>
          </p:cNvSpPr>
          <p:nvPr>
            <p:ph idx="1"/>
          </p:nvPr>
        </p:nvSpPr>
        <p:spPr>
          <a:xfrm>
            <a:off x="457200" y="2209800"/>
            <a:ext cx="8229600" cy="4114800"/>
          </a:xfrm>
          <a:ln/>
        </p:spPr>
        <p:txBody>
          <a:bodyPr>
            <a:normAutofit/>
          </a:bodyPr>
          <a:lstStyle/>
          <a:p>
            <a:pPr>
              <a:lnSpc>
                <a:spcPct val="90000"/>
              </a:lnSpc>
            </a:pPr>
            <a:r>
              <a:rPr lang="en-US" sz="2000" dirty="0"/>
              <a:t>Finally, let’s look at the relationships between events.</a:t>
            </a:r>
          </a:p>
          <a:p>
            <a:pPr>
              <a:lnSpc>
                <a:spcPct val="90000"/>
              </a:lnSpc>
            </a:pPr>
            <a:r>
              <a:rPr lang="en-US" sz="2000" dirty="0"/>
              <a:t>When events occur in a sequence, the minimum cardinality between the sales event and the receiving cash event is always zero, because there is a span of time (although possibly quite short) when the sales event has occurred but there are zero occurrences of the receiving cash event.</a:t>
            </a:r>
          </a:p>
          <a:p>
            <a:pPr>
              <a:lnSpc>
                <a:spcPct val="90000"/>
              </a:lnSpc>
            </a:pPr>
            <a:r>
              <a:rPr lang="en-US" sz="2000" dirty="0"/>
              <a:t>Examples:</a:t>
            </a:r>
          </a:p>
          <a:p>
            <a:pPr lvl="1">
              <a:lnSpc>
                <a:spcPct val="90000"/>
              </a:lnSpc>
            </a:pPr>
            <a:r>
              <a:rPr lang="en-US" sz="1800" dirty="0"/>
              <a:t>When goods are delivered to the customer, there is a span of time, however brief, in which there is no cash receipt from the customer.</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316191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23"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34724"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34727"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28"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34729"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30"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34731"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33"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4734"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34735"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36"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37"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4738"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39"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47"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48"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49"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0"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1"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2"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3"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4"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57"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58"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59"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60"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67"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68"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69"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0"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1"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2"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3"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4"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5"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6"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7"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78"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0"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1"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5" name="Line 65"/>
          <p:cNvSpPr>
            <a:spLocks noChangeShapeType="1"/>
          </p:cNvSpPr>
          <p:nvPr/>
        </p:nvSpPr>
        <p:spPr bwMode="auto">
          <a:xfrm flipH="1" flipV="1">
            <a:off x="2354263" y="2951163"/>
            <a:ext cx="168275"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6" name="Line 66"/>
          <p:cNvSpPr>
            <a:spLocks noChangeShapeType="1"/>
          </p:cNvSpPr>
          <p:nvPr/>
        </p:nvSpPr>
        <p:spPr bwMode="auto">
          <a:xfrm flipH="1" flipV="1">
            <a:off x="2405063" y="2763838"/>
            <a:ext cx="84137" cy="271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7" name="Line 67"/>
          <p:cNvSpPr>
            <a:spLocks noChangeShapeType="1"/>
          </p:cNvSpPr>
          <p:nvPr/>
        </p:nvSpPr>
        <p:spPr bwMode="auto">
          <a:xfrm flipH="1">
            <a:off x="2354263" y="3035300"/>
            <a:ext cx="101600"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88" name="Line 68"/>
          <p:cNvSpPr>
            <a:spLocks noChangeShapeType="1"/>
          </p:cNvSpPr>
          <p:nvPr/>
        </p:nvSpPr>
        <p:spPr bwMode="auto">
          <a:xfrm flipH="1">
            <a:off x="2662238" y="54403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90" name="Oval 70"/>
          <p:cNvSpPr>
            <a:spLocks noChangeArrowheads="1"/>
          </p:cNvSpPr>
          <p:nvPr/>
        </p:nvSpPr>
        <p:spPr bwMode="auto">
          <a:xfrm>
            <a:off x="3197225" y="341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91" name="Oval 71"/>
          <p:cNvSpPr>
            <a:spLocks noChangeArrowheads="1"/>
          </p:cNvSpPr>
          <p:nvPr/>
        </p:nvSpPr>
        <p:spPr bwMode="auto">
          <a:xfrm>
            <a:off x="3175000" y="550703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4795" name="Line 75"/>
          <p:cNvSpPr>
            <a:spLocks noChangeShapeType="1"/>
          </p:cNvSpPr>
          <p:nvPr/>
        </p:nvSpPr>
        <p:spPr bwMode="auto">
          <a:xfrm>
            <a:off x="3421063" y="3594100"/>
            <a:ext cx="203200"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96" name="Line 76"/>
          <p:cNvSpPr>
            <a:spLocks noChangeShapeType="1"/>
          </p:cNvSpPr>
          <p:nvPr/>
        </p:nvSpPr>
        <p:spPr bwMode="auto">
          <a:xfrm flipH="1">
            <a:off x="3436938" y="3475038"/>
            <a:ext cx="152400" cy="136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97" name="Line 77"/>
          <p:cNvSpPr>
            <a:spLocks noChangeShapeType="1"/>
          </p:cNvSpPr>
          <p:nvPr/>
        </p:nvSpPr>
        <p:spPr bwMode="auto">
          <a:xfrm flipH="1" flipV="1">
            <a:off x="3436938" y="3594100"/>
            <a:ext cx="153987" cy="271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98" name="Line 78"/>
          <p:cNvSpPr>
            <a:spLocks noChangeShapeType="1"/>
          </p:cNvSpPr>
          <p:nvPr/>
        </p:nvSpPr>
        <p:spPr bwMode="auto">
          <a:xfrm flipH="1">
            <a:off x="3421063" y="5575300"/>
            <a:ext cx="185737" cy="17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799" name="Line 79"/>
          <p:cNvSpPr>
            <a:spLocks noChangeShapeType="1"/>
          </p:cNvSpPr>
          <p:nvPr/>
        </p:nvSpPr>
        <p:spPr bwMode="auto">
          <a:xfrm flipH="1">
            <a:off x="3421063" y="5405438"/>
            <a:ext cx="185737"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00" name="Line 80"/>
          <p:cNvSpPr>
            <a:spLocks noChangeShapeType="1"/>
          </p:cNvSpPr>
          <p:nvPr/>
        </p:nvSpPr>
        <p:spPr bwMode="auto">
          <a:xfrm flipH="1" flipV="1">
            <a:off x="3403600" y="5592763"/>
            <a:ext cx="203200" cy="1349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802" name="Oval 82"/>
          <p:cNvSpPr>
            <a:spLocks noChangeArrowheads="1"/>
          </p:cNvSpPr>
          <p:nvPr/>
        </p:nvSpPr>
        <p:spPr bwMode="auto">
          <a:xfrm>
            <a:off x="4467225" y="4686300"/>
            <a:ext cx="203200" cy="187325"/>
          </a:xfrm>
          <a:prstGeom prst="ellipse">
            <a:avLst/>
          </a:prstGeom>
          <a:solidFill>
            <a:srgbClr val="FFDDBB"/>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 name="Title 1"/>
          <p:cNvSpPr>
            <a:spLocks noGrp="1"/>
          </p:cNvSpPr>
          <p:nvPr>
            <p:ph type="title"/>
          </p:nvPr>
        </p:nvSpPr>
        <p:spPr/>
        <p:txBody>
          <a:bodyPr/>
          <a:lstStyle/>
          <a:p>
            <a:endParaRPr lang="ar-KW"/>
          </a:p>
        </p:txBody>
      </p:sp>
      <p:sp>
        <p:nvSpPr>
          <p:cNvPr id="57"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874179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34802"/>
                                        </p:tgtEl>
                                        <p:attrNameLst>
                                          <p:attrName>style.visibility</p:attrName>
                                        </p:attrNameLst>
                                      </p:cBhvr>
                                      <p:to>
                                        <p:strVal val="visible"/>
                                      </p:to>
                                    </p:set>
                                    <p:anim calcmode="lin" valueType="num">
                                      <p:cBhvr>
                                        <p:cTn id="7" dur="500" fill="hold"/>
                                        <p:tgtEl>
                                          <p:spTgt spid="2334802"/>
                                        </p:tgtEl>
                                        <p:attrNameLst>
                                          <p:attrName>ppt_w</p:attrName>
                                        </p:attrNameLst>
                                      </p:cBhvr>
                                      <p:tavLst>
                                        <p:tav tm="0">
                                          <p:val>
                                            <p:fltVal val="0"/>
                                          </p:val>
                                        </p:tav>
                                        <p:tav tm="100000">
                                          <p:val>
                                            <p:strVal val="#ppt_w"/>
                                          </p:val>
                                        </p:tav>
                                      </p:tavLst>
                                    </p:anim>
                                    <p:anim calcmode="lin" valueType="num">
                                      <p:cBhvr>
                                        <p:cTn id="8" dur="500" fill="hold"/>
                                        <p:tgtEl>
                                          <p:spTgt spid="23348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5747" name="Rectangle 3"/>
          <p:cNvSpPr>
            <a:spLocks noGrp="1" noChangeArrowheads="1"/>
          </p:cNvSpPr>
          <p:nvPr>
            <p:ph idx="1"/>
          </p:nvPr>
        </p:nvSpPr>
        <p:spPr>
          <a:xfrm>
            <a:off x="457200" y="2209800"/>
            <a:ext cx="8229600" cy="4114800"/>
          </a:xfrm>
          <a:ln/>
        </p:spPr>
        <p:txBody>
          <a:bodyPr>
            <a:normAutofit/>
          </a:bodyPr>
          <a:lstStyle/>
          <a:p>
            <a:r>
              <a:rPr lang="en-US" sz="2400" dirty="0"/>
              <a:t>The minimum cardinality between the receiving cash event and the sales event is typically one, because the second event can’t occur without the first event having occurred.</a:t>
            </a:r>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960626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6771"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36772"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36775"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76"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36777"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78"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36779"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81"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6782"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36783"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84"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85"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6786"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87"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95"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96"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97"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98"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799"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00"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01"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02"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05"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06"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07"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08"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15"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16"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17"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18"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19"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0"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1"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2"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3"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4"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5"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6"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8"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29"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33" name="Line 65"/>
          <p:cNvSpPr>
            <a:spLocks noChangeShapeType="1"/>
          </p:cNvSpPr>
          <p:nvPr/>
        </p:nvSpPr>
        <p:spPr bwMode="auto">
          <a:xfrm flipH="1" flipV="1">
            <a:off x="2354263" y="2951163"/>
            <a:ext cx="168275"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34" name="Line 66"/>
          <p:cNvSpPr>
            <a:spLocks noChangeShapeType="1"/>
          </p:cNvSpPr>
          <p:nvPr/>
        </p:nvSpPr>
        <p:spPr bwMode="auto">
          <a:xfrm flipH="1" flipV="1">
            <a:off x="2405063" y="2763838"/>
            <a:ext cx="84137" cy="271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35" name="Line 67"/>
          <p:cNvSpPr>
            <a:spLocks noChangeShapeType="1"/>
          </p:cNvSpPr>
          <p:nvPr/>
        </p:nvSpPr>
        <p:spPr bwMode="auto">
          <a:xfrm flipH="1">
            <a:off x="2354263" y="3035300"/>
            <a:ext cx="101600"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36" name="Line 68"/>
          <p:cNvSpPr>
            <a:spLocks noChangeShapeType="1"/>
          </p:cNvSpPr>
          <p:nvPr/>
        </p:nvSpPr>
        <p:spPr bwMode="auto">
          <a:xfrm flipH="1">
            <a:off x="2662238" y="54403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38" name="Oval 70"/>
          <p:cNvSpPr>
            <a:spLocks noChangeArrowheads="1"/>
          </p:cNvSpPr>
          <p:nvPr/>
        </p:nvSpPr>
        <p:spPr bwMode="auto">
          <a:xfrm>
            <a:off x="3197225" y="341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39" name="Oval 71"/>
          <p:cNvSpPr>
            <a:spLocks noChangeArrowheads="1"/>
          </p:cNvSpPr>
          <p:nvPr/>
        </p:nvSpPr>
        <p:spPr bwMode="auto">
          <a:xfrm>
            <a:off x="3175000" y="550703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43" name="Line 75"/>
          <p:cNvSpPr>
            <a:spLocks noChangeShapeType="1"/>
          </p:cNvSpPr>
          <p:nvPr/>
        </p:nvSpPr>
        <p:spPr bwMode="auto">
          <a:xfrm>
            <a:off x="3421063" y="3594100"/>
            <a:ext cx="203200"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44" name="Line 76"/>
          <p:cNvSpPr>
            <a:spLocks noChangeShapeType="1"/>
          </p:cNvSpPr>
          <p:nvPr/>
        </p:nvSpPr>
        <p:spPr bwMode="auto">
          <a:xfrm flipH="1">
            <a:off x="3436938" y="3475038"/>
            <a:ext cx="152400" cy="136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45" name="Line 77"/>
          <p:cNvSpPr>
            <a:spLocks noChangeShapeType="1"/>
          </p:cNvSpPr>
          <p:nvPr/>
        </p:nvSpPr>
        <p:spPr bwMode="auto">
          <a:xfrm flipH="1" flipV="1">
            <a:off x="3436938" y="3594100"/>
            <a:ext cx="153987" cy="271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46" name="Line 78"/>
          <p:cNvSpPr>
            <a:spLocks noChangeShapeType="1"/>
          </p:cNvSpPr>
          <p:nvPr/>
        </p:nvSpPr>
        <p:spPr bwMode="auto">
          <a:xfrm flipH="1">
            <a:off x="3421063" y="5575300"/>
            <a:ext cx="185737" cy="17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47" name="Line 79"/>
          <p:cNvSpPr>
            <a:spLocks noChangeShapeType="1"/>
          </p:cNvSpPr>
          <p:nvPr/>
        </p:nvSpPr>
        <p:spPr bwMode="auto">
          <a:xfrm flipH="1">
            <a:off x="3421063" y="5405438"/>
            <a:ext cx="185737"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48" name="Line 80"/>
          <p:cNvSpPr>
            <a:spLocks noChangeShapeType="1"/>
          </p:cNvSpPr>
          <p:nvPr/>
        </p:nvSpPr>
        <p:spPr bwMode="auto">
          <a:xfrm flipH="1" flipV="1">
            <a:off x="3403600" y="5592763"/>
            <a:ext cx="203200" cy="1349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850" name="Oval 82"/>
          <p:cNvSpPr>
            <a:spLocks noChangeArrowheads="1"/>
          </p:cNvSpPr>
          <p:nvPr/>
        </p:nvSpPr>
        <p:spPr bwMode="auto">
          <a:xfrm>
            <a:off x="4467225" y="468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6853" name="Line 85"/>
          <p:cNvSpPr>
            <a:spLocks noChangeShapeType="1"/>
          </p:cNvSpPr>
          <p:nvPr/>
        </p:nvSpPr>
        <p:spPr bwMode="auto">
          <a:xfrm>
            <a:off x="4379913" y="4445000"/>
            <a:ext cx="3730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58"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448579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36853"/>
                                        </p:tgtEl>
                                        <p:attrNameLst>
                                          <p:attrName>style.visibility</p:attrName>
                                        </p:attrNameLst>
                                      </p:cBhvr>
                                      <p:to>
                                        <p:strVal val="visible"/>
                                      </p:to>
                                    </p:set>
                                    <p:animEffect transition="in" filter="barn(outVertical)">
                                      <p:cBhvr>
                                        <p:cTn id="7" dur="500"/>
                                        <p:tgtEl>
                                          <p:spTgt spid="233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85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0818" name="Rectangle 2"/>
          <p:cNvSpPr>
            <a:spLocks noGrp="1" noChangeArrowheads="1"/>
          </p:cNvSpPr>
          <p:nvPr>
            <p:ph type="title"/>
          </p:nvPr>
        </p:nvSpPr>
        <p:spPr>
          <a:xfrm>
            <a:off x="457200" y="533400"/>
            <a:ext cx="8229600" cy="1066800"/>
          </a:xfrm>
          <a:ln/>
        </p:spPr>
        <p:txBody>
          <a:bodyPr/>
          <a:lstStyle/>
          <a:p>
            <a:r>
              <a:rPr lang="en-US" dirty="0"/>
              <a:t>Entity-Relationship Diagrams</a:t>
            </a:r>
          </a:p>
        </p:txBody>
      </p:sp>
      <p:sp>
        <p:nvSpPr>
          <p:cNvPr id="2210819" name="Rectangle 3"/>
          <p:cNvSpPr>
            <a:spLocks noGrp="1" noChangeArrowheads="1"/>
          </p:cNvSpPr>
          <p:nvPr>
            <p:ph idx="1"/>
          </p:nvPr>
        </p:nvSpPr>
        <p:spPr>
          <a:xfrm>
            <a:off x="467591" y="2343943"/>
            <a:ext cx="8229600" cy="693738"/>
          </a:xfrm>
          <a:ln/>
        </p:spPr>
        <p:txBody>
          <a:bodyPr/>
          <a:lstStyle/>
          <a:p>
            <a:r>
              <a:rPr lang="en-US" dirty="0"/>
              <a:t>Others do not use diamonds.</a:t>
            </a:r>
          </a:p>
        </p:txBody>
      </p:sp>
      <p:sp>
        <p:nvSpPr>
          <p:cNvPr id="2210820" name="Rectangle 4"/>
          <p:cNvSpPr>
            <a:spLocks noChangeArrowheads="1"/>
          </p:cNvSpPr>
          <p:nvPr/>
        </p:nvSpPr>
        <p:spPr bwMode="auto">
          <a:xfrm>
            <a:off x="889000" y="3879850"/>
            <a:ext cx="1895475" cy="982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Enrollment</a:t>
            </a:r>
          </a:p>
        </p:txBody>
      </p:sp>
      <p:sp>
        <p:nvSpPr>
          <p:cNvPr id="2210821" name="Rectangle 5"/>
          <p:cNvSpPr>
            <a:spLocks noChangeArrowheads="1"/>
          </p:cNvSpPr>
          <p:nvPr/>
        </p:nvSpPr>
        <p:spPr bwMode="auto">
          <a:xfrm>
            <a:off x="6318250" y="3894138"/>
            <a:ext cx="1895475" cy="982662"/>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Students</a:t>
            </a:r>
          </a:p>
        </p:txBody>
      </p:sp>
      <p:sp>
        <p:nvSpPr>
          <p:cNvPr id="2210822" name="Line 6"/>
          <p:cNvSpPr>
            <a:spLocks noChangeShapeType="1"/>
          </p:cNvSpPr>
          <p:nvPr/>
        </p:nvSpPr>
        <p:spPr bwMode="auto">
          <a:xfrm>
            <a:off x="2811463" y="4335463"/>
            <a:ext cx="3454400" cy="15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3172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8819" name="Rectangle 3"/>
          <p:cNvSpPr>
            <a:spLocks noGrp="1" noChangeArrowheads="1"/>
          </p:cNvSpPr>
          <p:nvPr>
            <p:ph idx="1"/>
          </p:nvPr>
        </p:nvSpPr>
        <p:spPr>
          <a:xfrm>
            <a:off x="457200" y="2209800"/>
            <a:ext cx="8229600" cy="4114800"/>
          </a:xfrm>
          <a:ln/>
        </p:spPr>
        <p:txBody>
          <a:bodyPr/>
          <a:lstStyle/>
          <a:p>
            <a:r>
              <a:rPr lang="en-US" sz="2800" dirty="0"/>
              <a:t>The maximums in the cardinalities between events can be either one or many, and these maximums vary based on business practices.</a:t>
            </a:r>
          </a:p>
          <a:p>
            <a:r>
              <a:rPr lang="en-US" dirty="0"/>
              <a:t>For many to many; each sales event could be associated with many cash receipts (installment payments) and each cash receipt could be associated with many sales (customer sends a check to pay for several purchases)</a:t>
            </a:r>
            <a:endParaRPr lang="en-US" sz="2800" dirty="0"/>
          </a:p>
        </p:txBody>
      </p:sp>
      <p:sp>
        <p:nvSpPr>
          <p:cNvPr id="2" name="Title 1"/>
          <p:cNvSpPr>
            <a:spLocks noGrp="1"/>
          </p:cNvSpPr>
          <p:nvPr>
            <p:ph type="title"/>
          </p:nvPr>
        </p:nvSpPr>
        <p:spPr/>
        <p:txBody>
          <a:bodyPr/>
          <a:lstStyle/>
          <a:p>
            <a:endParaRPr lang="ar-KW"/>
          </a:p>
        </p:txBody>
      </p:sp>
      <p:sp>
        <p:nvSpPr>
          <p:cNvPr id="5"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29217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9843" name="Rectangle 3"/>
          <p:cNvSpPr>
            <a:spLocks noChangeArrowheads="1"/>
          </p:cNvSpPr>
          <p:nvPr/>
        </p:nvSpPr>
        <p:spPr bwMode="auto">
          <a:xfrm>
            <a:off x="3608388" y="3213100"/>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Sale</a:t>
            </a:r>
          </a:p>
        </p:txBody>
      </p:sp>
      <p:sp>
        <p:nvSpPr>
          <p:cNvPr id="2339844" name="Rectangle 4"/>
          <p:cNvSpPr>
            <a:spLocks noChangeArrowheads="1"/>
          </p:cNvSpPr>
          <p:nvPr/>
        </p:nvSpPr>
        <p:spPr bwMode="auto">
          <a:xfrm>
            <a:off x="3627438" y="51133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Receive</a:t>
            </a:r>
          </a:p>
          <a:p>
            <a:pPr algn="ctr"/>
            <a:r>
              <a:rPr lang="en-US" sz="2400"/>
              <a:t>Cash</a:t>
            </a:r>
          </a:p>
        </p:txBody>
      </p:sp>
      <p:sp>
        <p:nvSpPr>
          <p:cNvPr id="2339847" name="Line 7"/>
          <p:cNvSpPr>
            <a:spLocks noChangeShapeType="1"/>
          </p:cNvSpPr>
          <p:nvPr/>
        </p:nvSpPr>
        <p:spPr bwMode="auto">
          <a:xfrm>
            <a:off x="4567238" y="4170363"/>
            <a:ext cx="17462" cy="931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48" name="Rectangle 8"/>
          <p:cNvSpPr>
            <a:spLocks noChangeArrowheads="1"/>
          </p:cNvSpPr>
          <p:nvPr/>
        </p:nvSpPr>
        <p:spPr bwMode="auto">
          <a:xfrm>
            <a:off x="477838" y="22129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Inventory</a:t>
            </a:r>
          </a:p>
        </p:txBody>
      </p:sp>
      <p:sp>
        <p:nvSpPr>
          <p:cNvPr id="2339849" name="Line 9"/>
          <p:cNvSpPr>
            <a:spLocks noChangeShapeType="1"/>
          </p:cNvSpPr>
          <p:nvPr/>
        </p:nvSpPr>
        <p:spPr bwMode="auto">
          <a:xfrm>
            <a:off x="2382838" y="2949575"/>
            <a:ext cx="1217612" cy="7445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50" name="Rectangle 10"/>
          <p:cNvSpPr>
            <a:spLocks noChangeArrowheads="1"/>
          </p:cNvSpPr>
          <p:nvPr/>
        </p:nvSpPr>
        <p:spPr bwMode="auto">
          <a:xfrm>
            <a:off x="496888" y="510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Cash</a:t>
            </a:r>
          </a:p>
        </p:txBody>
      </p:sp>
      <p:sp>
        <p:nvSpPr>
          <p:cNvPr id="2339851" name="Line 11"/>
          <p:cNvSpPr>
            <a:spLocks noChangeShapeType="1"/>
          </p:cNvSpPr>
          <p:nvPr/>
        </p:nvSpPr>
        <p:spPr bwMode="auto">
          <a:xfrm>
            <a:off x="2387600" y="5592763"/>
            <a:ext cx="1201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53" name="Rectangle 13"/>
          <p:cNvSpPr>
            <a:spLocks noChangeArrowheads="1"/>
          </p:cNvSpPr>
          <p:nvPr/>
        </p:nvSpPr>
        <p:spPr bwMode="auto">
          <a:xfrm>
            <a:off x="6826250" y="253682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9854" name="Rectangle 14"/>
          <p:cNvSpPr>
            <a:spLocks noChangeArrowheads="1"/>
          </p:cNvSpPr>
          <p:nvPr/>
        </p:nvSpPr>
        <p:spPr bwMode="auto">
          <a:xfrm>
            <a:off x="6829425" y="3838575"/>
            <a:ext cx="1895475" cy="9826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Employee</a:t>
            </a:r>
          </a:p>
        </p:txBody>
      </p:sp>
      <p:sp>
        <p:nvSpPr>
          <p:cNvPr id="2339855" name="Line 15"/>
          <p:cNvSpPr>
            <a:spLocks noChangeShapeType="1"/>
          </p:cNvSpPr>
          <p:nvPr/>
        </p:nvSpPr>
        <p:spPr bwMode="auto">
          <a:xfrm>
            <a:off x="5514975" y="3795713"/>
            <a:ext cx="1338263" cy="576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56" name="Line 16"/>
          <p:cNvSpPr>
            <a:spLocks noChangeShapeType="1"/>
          </p:cNvSpPr>
          <p:nvPr/>
        </p:nvSpPr>
        <p:spPr bwMode="auto">
          <a:xfrm flipV="1">
            <a:off x="5521325" y="3022600"/>
            <a:ext cx="12858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57" name="Rectangle 17"/>
          <p:cNvSpPr>
            <a:spLocks noChangeArrowheads="1"/>
          </p:cNvSpPr>
          <p:nvPr/>
        </p:nvSpPr>
        <p:spPr bwMode="auto">
          <a:xfrm>
            <a:off x="6845300" y="5100638"/>
            <a:ext cx="1895475" cy="9826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Customer</a:t>
            </a:r>
          </a:p>
        </p:txBody>
      </p:sp>
      <p:sp>
        <p:nvSpPr>
          <p:cNvPr id="2339858" name="Line 18"/>
          <p:cNvSpPr>
            <a:spLocks noChangeShapeType="1"/>
          </p:cNvSpPr>
          <p:nvPr/>
        </p:nvSpPr>
        <p:spPr bwMode="auto">
          <a:xfrm>
            <a:off x="5499100" y="5573713"/>
            <a:ext cx="13033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59" name="Line 19"/>
          <p:cNvSpPr>
            <a:spLocks noChangeShapeType="1"/>
          </p:cNvSpPr>
          <p:nvPr/>
        </p:nvSpPr>
        <p:spPr bwMode="auto">
          <a:xfrm flipV="1">
            <a:off x="5534025" y="4564063"/>
            <a:ext cx="1319213" cy="8302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67" name="Line 27"/>
          <p:cNvSpPr>
            <a:spLocks noChangeShapeType="1"/>
          </p:cNvSpPr>
          <p:nvPr/>
        </p:nvSpPr>
        <p:spPr bwMode="auto">
          <a:xfrm rot="19272734" flipH="1">
            <a:off x="6565900" y="298767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68" name="Line 28"/>
          <p:cNvSpPr>
            <a:spLocks noChangeShapeType="1"/>
          </p:cNvSpPr>
          <p:nvPr/>
        </p:nvSpPr>
        <p:spPr bwMode="auto">
          <a:xfrm rot="19272734" flipH="1">
            <a:off x="6630988" y="2947988"/>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69" name="Line 29"/>
          <p:cNvSpPr>
            <a:spLocks noChangeShapeType="1"/>
          </p:cNvSpPr>
          <p:nvPr/>
        </p:nvSpPr>
        <p:spPr bwMode="auto">
          <a:xfrm rot="2154855" flipH="1">
            <a:off x="6548438" y="4076700"/>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0" name="Line 30"/>
          <p:cNvSpPr>
            <a:spLocks noChangeShapeType="1"/>
          </p:cNvSpPr>
          <p:nvPr/>
        </p:nvSpPr>
        <p:spPr bwMode="auto">
          <a:xfrm rot="2154855" flipH="1">
            <a:off x="6630988" y="412432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1" name="Line 31"/>
          <p:cNvSpPr>
            <a:spLocks noChangeShapeType="1"/>
          </p:cNvSpPr>
          <p:nvPr/>
        </p:nvSpPr>
        <p:spPr bwMode="auto">
          <a:xfrm rot="19272734" flipH="1">
            <a:off x="6596063" y="4572000"/>
            <a:ext cx="1587" cy="3032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2" name="Line 32"/>
          <p:cNvSpPr>
            <a:spLocks noChangeShapeType="1"/>
          </p:cNvSpPr>
          <p:nvPr/>
        </p:nvSpPr>
        <p:spPr bwMode="auto">
          <a:xfrm rot="19272734" flipH="1">
            <a:off x="6661150" y="4532313"/>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3" name="Line 33"/>
          <p:cNvSpPr>
            <a:spLocks noChangeShapeType="1"/>
          </p:cNvSpPr>
          <p:nvPr/>
        </p:nvSpPr>
        <p:spPr bwMode="auto">
          <a:xfrm flipH="1">
            <a:off x="6600825" y="54324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4" name="Line 34"/>
          <p:cNvSpPr>
            <a:spLocks noChangeShapeType="1"/>
          </p:cNvSpPr>
          <p:nvPr/>
        </p:nvSpPr>
        <p:spPr bwMode="auto">
          <a:xfrm flipH="1">
            <a:off x="6700838" y="54276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77" name="Oval 37"/>
          <p:cNvSpPr>
            <a:spLocks noChangeArrowheads="1"/>
          </p:cNvSpPr>
          <p:nvPr/>
        </p:nvSpPr>
        <p:spPr bwMode="auto">
          <a:xfrm>
            <a:off x="5722938" y="330358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878" name="Oval 38"/>
          <p:cNvSpPr>
            <a:spLocks noChangeArrowheads="1"/>
          </p:cNvSpPr>
          <p:nvPr/>
        </p:nvSpPr>
        <p:spPr bwMode="auto">
          <a:xfrm>
            <a:off x="5708650" y="381476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879" name="Oval 39"/>
          <p:cNvSpPr>
            <a:spLocks noChangeArrowheads="1"/>
          </p:cNvSpPr>
          <p:nvPr/>
        </p:nvSpPr>
        <p:spPr bwMode="auto">
          <a:xfrm>
            <a:off x="5689600" y="51165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880" name="Oval 40"/>
          <p:cNvSpPr>
            <a:spLocks noChangeArrowheads="1"/>
          </p:cNvSpPr>
          <p:nvPr/>
        </p:nvSpPr>
        <p:spPr bwMode="auto">
          <a:xfrm>
            <a:off x="5722938" y="5472113"/>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887" name="Line 47"/>
          <p:cNvSpPr>
            <a:spLocks noChangeShapeType="1"/>
          </p:cNvSpPr>
          <p:nvPr/>
        </p:nvSpPr>
        <p:spPr bwMode="auto">
          <a:xfrm flipH="1">
            <a:off x="5486400" y="3492500"/>
            <a:ext cx="169863"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88" name="Line 48"/>
          <p:cNvSpPr>
            <a:spLocks noChangeShapeType="1"/>
          </p:cNvSpPr>
          <p:nvPr/>
        </p:nvSpPr>
        <p:spPr bwMode="auto">
          <a:xfrm flipH="1" flipV="1">
            <a:off x="5503863" y="3408363"/>
            <a:ext cx="152400" cy="66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89" name="Line 49"/>
          <p:cNvSpPr>
            <a:spLocks noChangeShapeType="1"/>
          </p:cNvSpPr>
          <p:nvPr/>
        </p:nvSpPr>
        <p:spPr bwMode="auto">
          <a:xfrm flipH="1">
            <a:off x="5503863" y="3509963"/>
            <a:ext cx="150812" cy="168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0" name="Line 50"/>
          <p:cNvSpPr>
            <a:spLocks noChangeShapeType="1"/>
          </p:cNvSpPr>
          <p:nvPr/>
        </p:nvSpPr>
        <p:spPr bwMode="auto">
          <a:xfrm flipH="1" flipV="1">
            <a:off x="5468938" y="3797300"/>
            <a:ext cx="169862"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1" name="Line 51"/>
          <p:cNvSpPr>
            <a:spLocks noChangeShapeType="1"/>
          </p:cNvSpPr>
          <p:nvPr/>
        </p:nvSpPr>
        <p:spPr bwMode="auto">
          <a:xfrm>
            <a:off x="5486400" y="3678238"/>
            <a:ext cx="153988" cy="1539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2" name="Line 52"/>
          <p:cNvSpPr>
            <a:spLocks noChangeShapeType="1"/>
          </p:cNvSpPr>
          <p:nvPr/>
        </p:nvSpPr>
        <p:spPr bwMode="auto">
          <a:xfrm flipV="1">
            <a:off x="5503863" y="3848100"/>
            <a:ext cx="134937"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3" name="Line 53"/>
          <p:cNvSpPr>
            <a:spLocks noChangeShapeType="1"/>
          </p:cNvSpPr>
          <p:nvPr/>
        </p:nvSpPr>
        <p:spPr bwMode="auto">
          <a:xfrm flipV="1">
            <a:off x="5519738" y="5287963"/>
            <a:ext cx="187325" cy="10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4" name="Line 54"/>
          <p:cNvSpPr>
            <a:spLocks noChangeShapeType="1"/>
          </p:cNvSpPr>
          <p:nvPr/>
        </p:nvSpPr>
        <p:spPr bwMode="auto">
          <a:xfrm flipH="1" flipV="1">
            <a:off x="5503863" y="5202238"/>
            <a:ext cx="203200" cy="50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5" name="Line 55"/>
          <p:cNvSpPr>
            <a:spLocks noChangeShapeType="1"/>
          </p:cNvSpPr>
          <p:nvPr/>
        </p:nvSpPr>
        <p:spPr bwMode="auto">
          <a:xfrm flipH="1">
            <a:off x="5519738" y="5303838"/>
            <a:ext cx="187325"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6" name="Line 56"/>
          <p:cNvSpPr>
            <a:spLocks noChangeShapeType="1"/>
          </p:cNvSpPr>
          <p:nvPr/>
        </p:nvSpPr>
        <p:spPr bwMode="auto">
          <a:xfrm flipH="1">
            <a:off x="5519738" y="5575300"/>
            <a:ext cx="2206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7" name="Line 57"/>
          <p:cNvSpPr>
            <a:spLocks noChangeShapeType="1"/>
          </p:cNvSpPr>
          <p:nvPr/>
        </p:nvSpPr>
        <p:spPr bwMode="auto">
          <a:xfrm flipH="1" flipV="1">
            <a:off x="5537200" y="5456238"/>
            <a:ext cx="169863" cy="119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898" name="Line 58"/>
          <p:cNvSpPr>
            <a:spLocks noChangeShapeType="1"/>
          </p:cNvSpPr>
          <p:nvPr/>
        </p:nvSpPr>
        <p:spPr bwMode="auto">
          <a:xfrm flipH="1">
            <a:off x="5503863" y="5575300"/>
            <a:ext cx="185737"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0" name="Line 60"/>
          <p:cNvSpPr>
            <a:spLocks noChangeShapeType="1"/>
          </p:cNvSpPr>
          <p:nvPr/>
        </p:nvSpPr>
        <p:spPr bwMode="auto">
          <a:xfrm rot="2343889" flipH="1">
            <a:off x="2643188" y="2936875"/>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1" name="Line 61"/>
          <p:cNvSpPr>
            <a:spLocks noChangeShapeType="1"/>
          </p:cNvSpPr>
          <p:nvPr/>
        </p:nvSpPr>
        <p:spPr bwMode="auto">
          <a:xfrm flipH="1">
            <a:off x="2771775" y="5445125"/>
            <a:ext cx="1588"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5" name="Line 65"/>
          <p:cNvSpPr>
            <a:spLocks noChangeShapeType="1"/>
          </p:cNvSpPr>
          <p:nvPr/>
        </p:nvSpPr>
        <p:spPr bwMode="auto">
          <a:xfrm flipH="1" flipV="1">
            <a:off x="2354263" y="2951163"/>
            <a:ext cx="168275" cy="84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6" name="Line 66"/>
          <p:cNvSpPr>
            <a:spLocks noChangeShapeType="1"/>
          </p:cNvSpPr>
          <p:nvPr/>
        </p:nvSpPr>
        <p:spPr bwMode="auto">
          <a:xfrm flipH="1" flipV="1">
            <a:off x="2405063" y="2763838"/>
            <a:ext cx="84137" cy="271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7" name="Line 67"/>
          <p:cNvSpPr>
            <a:spLocks noChangeShapeType="1"/>
          </p:cNvSpPr>
          <p:nvPr/>
        </p:nvSpPr>
        <p:spPr bwMode="auto">
          <a:xfrm flipH="1">
            <a:off x="2354263" y="3035300"/>
            <a:ext cx="101600" cy="84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08" name="Line 68"/>
          <p:cNvSpPr>
            <a:spLocks noChangeShapeType="1"/>
          </p:cNvSpPr>
          <p:nvPr/>
        </p:nvSpPr>
        <p:spPr bwMode="auto">
          <a:xfrm flipH="1">
            <a:off x="2662238" y="5440363"/>
            <a:ext cx="1587"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10" name="Oval 70"/>
          <p:cNvSpPr>
            <a:spLocks noChangeArrowheads="1"/>
          </p:cNvSpPr>
          <p:nvPr/>
        </p:nvSpPr>
        <p:spPr bwMode="auto">
          <a:xfrm>
            <a:off x="3197225" y="341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911" name="Oval 71"/>
          <p:cNvSpPr>
            <a:spLocks noChangeArrowheads="1"/>
          </p:cNvSpPr>
          <p:nvPr/>
        </p:nvSpPr>
        <p:spPr bwMode="auto">
          <a:xfrm>
            <a:off x="3175000" y="5507038"/>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915" name="Line 75"/>
          <p:cNvSpPr>
            <a:spLocks noChangeShapeType="1"/>
          </p:cNvSpPr>
          <p:nvPr/>
        </p:nvSpPr>
        <p:spPr bwMode="auto">
          <a:xfrm>
            <a:off x="3421063" y="3594100"/>
            <a:ext cx="203200" cy="682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16" name="Line 76"/>
          <p:cNvSpPr>
            <a:spLocks noChangeShapeType="1"/>
          </p:cNvSpPr>
          <p:nvPr/>
        </p:nvSpPr>
        <p:spPr bwMode="auto">
          <a:xfrm flipH="1">
            <a:off x="3436938" y="3475038"/>
            <a:ext cx="152400" cy="136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17" name="Line 77"/>
          <p:cNvSpPr>
            <a:spLocks noChangeShapeType="1"/>
          </p:cNvSpPr>
          <p:nvPr/>
        </p:nvSpPr>
        <p:spPr bwMode="auto">
          <a:xfrm flipH="1" flipV="1">
            <a:off x="3436938" y="3594100"/>
            <a:ext cx="153987" cy="271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18" name="Line 78"/>
          <p:cNvSpPr>
            <a:spLocks noChangeShapeType="1"/>
          </p:cNvSpPr>
          <p:nvPr/>
        </p:nvSpPr>
        <p:spPr bwMode="auto">
          <a:xfrm flipH="1">
            <a:off x="3421063" y="5575300"/>
            <a:ext cx="185737" cy="17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19" name="Line 79"/>
          <p:cNvSpPr>
            <a:spLocks noChangeShapeType="1"/>
          </p:cNvSpPr>
          <p:nvPr/>
        </p:nvSpPr>
        <p:spPr bwMode="auto">
          <a:xfrm flipH="1">
            <a:off x="3421063" y="5405438"/>
            <a:ext cx="185737"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20" name="Line 80"/>
          <p:cNvSpPr>
            <a:spLocks noChangeShapeType="1"/>
          </p:cNvSpPr>
          <p:nvPr/>
        </p:nvSpPr>
        <p:spPr bwMode="auto">
          <a:xfrm flipH="1" flipV="1">
            <a:off x="3403600" y="5592763"/>
            <a:ext cx="203200" cy="1349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22" name="Oval 82"/>
          <p:cNvSpPr>
            <a:spLocks noChangeArrowheads="1"/>
          </p:cNvSpPr>
          <p:nvPr/>
        </p:nvSpPr>
        <p:spPr bwMode="auto">
          <a:xfrm>
            <a:off x="4467225" y="4686300"/>
            <a:ext cx="203200" cy="187325"/>
          </a:xfrm>
          <a:prstGeom prst="ellipse">
            <a:avLst/>
          </a:prstGeom>
          <a:solidFill>
            <a:srgbClr val="FFDDBB"/>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9900CC"/>
              </a:solidFill>
            </a:endParaRPr>
          </a:p>
        </p:txBody>
      </p:sp>
      <p:sp>
        <p:nvSpPr>
          <p:cNvPr id="2339924" name="Line 84"/>
          <p:cNvSpPr>
            <a:spLocks noChangeShapeType="1"/>
          </p:cNvSpPr>
          <p:nvPr/>
        </p:nvSpPr>
        <p:spPr bwMode="auto">
          <a:xfrm>
            <a:off x="4379913" y="4445000"/>
            <a:ext cx="3730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27" name="Line 87"/>
          <p:cNvSpPr>
            <a:spLocks noChangeShapeType="1"/>
          </p:cNvSpPr>
          <p:nvPr/>
        </p:nvSpPr>
        <p:spPr bwMode="auto">
          <a:xfrm flipV="1">
            <a:off x="4572000" y="4170363"/>
            <a:ext cx="0" cy="254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28" name="Line 88"/>
          <p:cNvSpPr>
            <a:spLocks noChangeShapeType="1"/>
          </p:cNvSpPr>
          <p:nvPr/>
        </p:nvSpPr>
        <p:spPr bwMode="auto">
          <a:xfrm flipH="1">
            <a:off x="4554538" y="4203700"/>
            <a:ext cx="238125" cy="2206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29" name="Line 89"/>
          <p:cNvSpPr>
            <a:spLocks noChangeShapeType="1"/>
          </p:cNvSpPr>
          <p:nvPr/>
        </p:nvSpPr>
        <p:spPr bwMode="auto">
          <a:xfrm>
            <a:off x="4318000" y="4186238"/>
            <a:ext cx="236538" cy="2206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30" name="Line 90"/>
          <p:cNvSpPr>
            <a:spLocks noChangeShapeType="1"/>
          </p:cNvSpPr>
          <p:nvPr/>
        </p:nvSpPr>
        <p:spPr bwMode="auto">
          <a:xfrm flipV="1">
            <a:off x="4572000" y="4864100"/>
            <a:ext cx="0" cy="2365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31" name="Line 91"/>
          <p:cNvSpPr>
            <a:spLocks noChangeShapeType="1"/>
          </p:cNvSpPr>
          <p:nvPr/>
        </p:nvSpPr>
        <p:spPr bwMode="auto">
          <a:xfrm flipV="1">
            <a:off x="4368800" y="4864100"/>
            <a:ext cx="203200" cy="2365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932" name="Line 92"/>
          <p:cNvSpPr>
            <a:spLocks noChangeShapeType="1"/>
          </p:cNvSpPr>
          <p:nvPr/>
        </p:nvSpPr>
        <p:spPr bwMode="auto">
          <a:xfrm flipH="1" flipV="1">
            <a:off x="4538663" y="4864100"/>
            <a:ext cx="269875" cy="254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p:txBody>
          <a:bodyPr/>
          <a:lstStyle/>
          <a:p>
            <a:endParaRPr lang="ar-KW"/>
          </a:p>
        </p:txBody>
      </p:sp>
      <p:sp>
        <p:nvSpPr>
          <p:cNvPr id="64" name="Rectangle 2"/>
          <p:cNvSpPr txBox="1">
            <a:spLocks noChangeArrowheads="1"/>
          </p:cNvSpPr>
          <p:nvPr/>
        </p:nvSpPr>
        <p:spPr bwMode="gray">
          <a:xfrm>
            <a:off x="457200" y="914400"/>
            <a:ext cx="8229600" cy="1066800"/>
          </a:xfrm>
          <a:prstGeom prst="rect">
            <a:avLst/>
          </a:prstGeom>
          <a:ln/>
        </p:spPr>
        <p:txBody>
          <a:bodyPr vert="horz" lIns="91440" tIns="45720" rIns="91440" bIns="45720" rtlCol="0" anchor="ctr">
            <a:noAutofit/>
          </a:bodyPr>
          <a:lstStyle>
            <a:lvl1pPr algn="ctr"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a:t>Step Three:  Determine Cardinalities </a:t>
            </a:r>
            <a:br>
              <a:rPr lang="en-US"/>
            </a:br>
            <a:r>
              <a:rPr lang="en-US"/>
              <a:t>of Relationships</a:t>
            </a:r>
            <a:endParaRPr lang="en-US" dirty="0"/>
          </a:p>
        </p:txBody>
      </p:sp>
    </p:spTree>
    <p:extLst>
      <p:ext uri="{BB962C8B-B14F-4D97-AF65-F5344CB8AC3E}">
        <p14:creationId xmlns:p14="http://schemas.microsoft.com/office/powerpoint/2010/main" val="3014178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0866" name="Rectangle 2"/>
          <p:cNvSpPr>
            <a:spLocks noGrp="1" noChangeArrowheads="1"/>
          </p:cNvSpPr>
          <p:nvPr>
            <p:ph type="title"/>
          </p:nvPr>
        </p:nvSpPr>
        <p:spPr>
          <a:xfrm>
            <a:off x="457200" y="533400"/>
            <a:ext cx="8229600" cy="1066800"/>
          </a:xfrm>
          <a:ln/>
        </p:spPr>
        <p:txBody>
          <a:bodyPr/>
          <a:lstStyle/>
          <a:p>
            <a:r>
              <a:rPr lang="en-US" sz="3200" dirty="0"/>
              <a:t>Uniqueness of REA Diagrams</a:t>
            </a:r>
          </a:p>
        </p:txBody>
      </p:sp>
      <p:sp>
        <p:nvSpPr>
          <p:cNvPr id="2340867" name="Rectangle 3"/>
          <p:cNvSpPr>
            <a:spLocks noGrp="1" noChangeArrowheads="1"/>
          </p:cNvSpPr>
          <p:nvPr>
            <p:ph idx="1"/>
          </p:nvPr>
        </p:nvSpPr>
        <p:spPr>
          <a:xfrm>
            <a:off x="457200" y="2209800"/>
            <a:ext cx="8229600" cy="4114800"/>
          </a:xfrm>
          <a:ln/>
        </p:spPr>
        <p:txBody>
          <a:bodyPr>
            <a:normAutofit/>
          </a:bodyPr>
          <a:lstStyle/>
          <a:p>
            <a:pPr lvl="1"/>
            <a:r>
              <a:rPr lang="en-US" sz="2400" dirty="0"/>
              <a:t>Each organization will have its own unique REA diagram.</a:t>
            </a:r>
          </a:p>
          <a:p>
            <a:pPr lvl="2"/>
            <a:r>
              <a:rPr lang="en-US" sz="2000" dirty="0"/>
              <a:t>Business practices differ across companies, so cardinalities and relationships will differ.</a:t>
            </a:r>
          </a:p>
          <a:p>
            <a:pPr lvl="2"/>
            <a:r>
              <a:rPr lang="en-US" sz="2000" dirty="0"/>
              <a:t>A given organization can change business practices, leading to a change in its REA diagram:</a:t>
            </a:r>
          </a:p>
          <a:p>
            <a:pPr lvl="3"/>
            <a:r>
              <a:rPr lang="en-US" sz="1800" dirty="0"/>
              <a:t>A change in practice could cause a change in cardinalities.</a:t>
            </a:r>
          </a:p>
          <a:p>
            <a:pPr lvl="3"/>
            <a:r>
              <a:rPr lang="en-US" sz="1800" dirty="0"/>
              <a:t>Could even lead to the inclusion of different entities on the diagram.</a:t>
            </a:r>
          </a:p>
        </p:txBody>
      </p:sp>
    </p:spTree>
    <p:extLst>
      <p:ext uri="{BB962C8B-B14F-4D97-AF65-F5344CB8AC3E}">
        <p14:creationId xmlns:p14="http://schemas.microsoft.com/office/powerpoint/2010/main" val="8012183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Uniqueness of REA Diagrams</a:t>
            </a:r>
          </a:p>
        </p:txBody>
      </p:sp>
      <p:sp>
        <p:nvSpPr>
          <p:cNvPr id="2341891" name="Rectangle 3"/>
          <p:cNvSpPr>
            <a:spLocks noGrp="1" noChangeArrowheads="1"/>
          </p:cNvSpPr>
          <p:nvPr>
            <p:ph idx="1"/>
          </p:nvPr>
        </p:nvSpPr>
        <p:spPr>
          <a:xfrm>
            <a:off x="457200" y="2209800"/>
            <a:ext cx="8229600" cy="4114800"/>
          </a:xfrm>
          <a:ln/>
        </p:spPr>
        <p:txBody>
          <a:bodyPr>
            <a:normAutofit/>
          </a:bodyPr>
          <a:lstStyle/>
          <a:p>
            <a:r>
              <a:rPr lang="en-US" sz="2800" dirty="0"/>
              <a:t>Data modeling can be complex and repetitive.</a:t>
            </a:r>
          </a:p>
          <a:p>
            <a:pPr lvl="1"/>
            <a:r>
              <a:rPr lang="en-US" sz="2400" dirty="0"/>
              <a:t>Data modelers must discuss their drafts of models with intended users to ensure that:</a:t>
            </a:r>
          </a:p>
          <a:p>
            <a:pPr lvl="2"/>
            <a:r>
              <a:rPr lang="en-US" sz="2000" dirty="0"/>
              <a:t>Key dimensions are not omitted or misunderstood.</a:t>
            </a:r>
          </a:p>
          <a:p>
            <a:pPr lvl="2"/>
            <a:r>
              <a:rPr lang="en-US" sz="2000" dirty="0"/>
              <a:t>Terminology is consistent.</a:t>
            </a:r>
          </a:p>
        </p:txBody>
      </p:sp>
    </p:spTree>
    <p:extLst>
      <p:ext uri="{BB962C8B-B14F-4D97-AF65-F5344CB8AC3E}">
        <p14:creationId xmlns:p14="http://schemas.microsoft.com/office/powerpoint/2010/main" val="3646631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2341891" name="Rectangle 3"/>
          <p:cNvSpPr>
            <a:spLocks noGrp="1" noChangeArrowheads="1"/>
          </p:cNvSpPr>
          <p:nvPr>
            <p:ph idx="1"/>
          </p:nvPr>
        </p:nvSpPr>
        <p:spPr>
          <a:xfrm>
            <a:off x="457200" y="2286000"/>
            <a:ext cx="8229600" cy="4038600"/>
          </a:xfrm>
          <a:ln/>
        </p:spPr>
        <p:txBody>
          <a:bodyPr>
            <a:normAutofit/>
          </a:bodyPr>
          <a:lstStyle/>
          <a:p>
            <a:r>
              <a:rPr lang="en-US" dirty="0"/>
              <a:t>Joe’s is a small ice-cream shop located near the local university’s baseball field. Joe’s serves walk-in customers only. The shop carries 26 flavors of ice cream. Customers can buy cones, sundaes, or shakes. When a customer pays for an individual purchase, a sales transaction usually includes just one item. When a customer pays for a family or group purchase, however, a single sales transaction includes many different items. All sales must be paid for at the time the ice cream is served. Joe’s maintains several banking accounts but deposits all sales receipts into its main checking account.</a:t>
            </a:r>
          </a:p>
          <a:p>
            <a:endParaRPr lang="en-US" dirty="0"/>
          </a:p>
          <a:p>
            <a:r>
              <a:rPr lang="en-US" dirty="0"/>
              <a:t>Draw an REA Diagram, complete with cardinalities, for Joe’s revenue cycle,.</a:t>
            </a:r>
          </a:p>
        </p:txBody>
      </p:sp>
    </p:spTree>
    <p:extLst>
      <p:ext uri="{BB962C8B-B14F-4D97-AF65-F5344CB8AC3E}">
        <p14:creationId xmlns:p14="http://schemas.microsoft.com/office/powerpoint/2010/main" val="1487986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2" name="Rectangle 2"/>
          <p:cNvSpPr>
            <a:spLocks noChangeArrowheads="1"/>
          </p:cNvSpPr>
          <p:nvPr/>
        </p:nvSpPr>
        <p:spPr bwMode="auto">
          <a:xfrm>
            <a:off x="1828800" y="172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2" name="Group 91"/>
          <p:cNvGrpSpPr/>
          <p:nvPr/>
        </p:nvGrpSpPr>
        <p:grpSpPr>
          <a:xfrm>
            <a:off x="1371600" y="2456996"/>
            <a:ext cx="5958113" cy="4172404"/>
            <a:chOff x="1371600" y="1883229"/>
            <a:chExt cx="5958113" cy="4172404"/>
          </a:xfrm>
        </p:grpSpPr>
        <p:sp>
          <p:nvSpPr>
            <p:cNvPr id="4" name="Rectangle 3"/>
            <p:cNvSpPr/>
            <p:nvPr/>
          </p:nvSpPr>
          <p:spPr>
            <a:xfrm>
              <a:off x="1371600" y="1905000"/>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Inventory</a:t>
              </a:r>
            </a:p>
          </p:txBody>
        </p:sp>
        <p:grpSp>
          <p:nvGrpSpPr>
            <p:cNvPr id="10" name="Group 9"/>
            <p:cNvGrpSpPr/>
            <p:nvPr/>
          </p:nvGrpSpPr>
          <p:grpSpPr>
            <a:xfrm>
              <a:off x="2355640" y="2133600"/>
              <a:ext cx="228600" cy="228600"/>
              <a:chOff x="2514600" y="2514600"/>
              <a:chExt cx="304800" cy="304800"/>
            </a:xfrm>
          </p:grpSpPr>
          <p:cxnSp>
            <p:nvCxnSpPr>
              <p:cNvPr id="6" name="Straight Connector 5"/>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2362200" y="22479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21336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42900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0" name="Group 19"/>
            <p:cNvGrpSpPr/>
            <p:nvPr/>
          </p:nvGrpSpPr>
          <p:grpSpPr>
            <a:xfrm rot="10800000">
              <a:off x="3657600" y="2133600"/>
              <a:ext cx="228600" cy="228600"/>
              <a:chOff x="2514600" y="2514600"/>
              <a:chExt cx="304800" cy="304800"/>
            </a:xfrm>
          </p:grpSpPr>
          <p:cxnSp>
            <p:nvCxnSpPr>
              <p:cNvPr id="21" name="Straight Connector 20"/>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885851" y="1883229"/>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Sales</a:t>
              </a:r>
            </a:p>
          </p:txBody>
        </p:sp>
        <p:grpSp>
          <p:nvGrpSpPr>
            <p:cNvPr id="19" name="Group 18"/>
            <p:cNvGrpSpPr/>
            <p:nvPr/>
          </p:nvGrpSpPr>
          <p:grpSpPr>
            <a:xfrm flipH="1">
              <a:off x="4876450" y="1947636"/>
              <a:ext cx="457200" cy="228600"/>
              <a:chOff x="5162550" y="2133600"/>
              <a:chExt cx="457200" cy="228600"/>
            </a:xfrm>
          </p:grpSpPr>
          <p:sp>
            <p:nvSpPr>
              <p:cNvPr id="25" name="Oval 24"/>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6" name="Group 25"/>
              <p:cNvGrpSpPr/>
              <p:nvPr/>
            </p:nvGrpSpPr>
            <p:grpSpPr>
              <a:xfrm rot="10800000">
                <a:off x="5391150" y="2133600"/>
                <a:ext cx="228600" cy="228600"/>
                <a:chOff x="2514600" y="2514600"/>
                <a:chExt cx="304800" cy="304800"/>
              </a:xfrm>
            </p:grpSpPr>
            <p:cxnSp>
              <p:nvCxnSpPr>
                <p:cNvPr id="27" name="Straight Connector 2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Connector 29"/>
            <p:cNvCxnSpPr/>
            <p:nvPr/>
          </p:nvCxnSpPr>
          <p:spPr>
            <a:xfrm>
              <a:off x="4876800" y="20574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019800" y="1943100"/>
              <a:ext cx="76200" cy="228600"/>
              <a:chOff x="6019800" y="1943100"/>
              <a:chExt cx="76200" cy="228600"/>
            </a:xfrm>
          </p:grpSpPr>
          <p:cxnSp>
            <p:nvCxnSpPr>
              <p:cNvPr id="31" name="Straight Connector 30"/>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6339113" y="1905000"/>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Employee</a:t>
              </a:r>
            </a:p>
          </p:txBody>
        </p:sp>
        <p:grpSp>
          <p:nvGrpSpPr>
            <p:cNvPr id="34" name="Group 33"/>
            <p:cNvGrpSpPr/>
            <p:nvPr/>
          </p:nvGrpSpPr>
          <p:grpSpPr>
            <a:xfrm flipH="1">
              <a:off x="4886077" y="2393950"/>
              <a:ext cx="457200" cy="228600"/>
              <a:chOff x="5162550" y="2133600"/>
              <a:chExt cx="457200" cy="228600"/>
            </a:xfrm>
          </p:grpSpPr>
          <p:sp>
            <p:nvSpPr>
              <p:cNvPr id="35" name="Oval 34"/>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6" name="Group 35"/>
              <p:cNvGrpSpPr/>
              <p:nvPr/>
            </p:nvGrpSpPr>
            <p:grpSpPr>
              <a:xfrm rot="10800000">
                <a:off x="5391150" y="2133600"/>
                <a:ext cx="228600" cy="228600"/>
                <a:chOff x="2514600" y="2514600"/>
                <a:chExt cx="304800" cy="304800"/>
              </a:xfrm>
            </p:grpSpPr>
            <p:cxnSp>
              <p:nvCxnSpPr>
                <p:cNvPr id="37" name="Straight Connector 3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p:nvCxnSpPr>
          <p:spPr>
            <a:xfrm>
              <a:off x="4876450" y="2508250"/>
              <a:ext cx="990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67400" y="2508250"/>
              <a:ext cx="0" cy="145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39624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019800" y="3848100"/>
              <a:ext cx="76200" cy="228600"/>
              <a:chOff x="6019800" y="1943100"/>
              <a:chExt cx="76200" cy="228600"/>
            </a:xfrm>
          </p:grpSpPr>
          <p:cxnSp>
            <p:nvCxnSpPr>
              <p:cNvPr id="49" name="Straight Connector 48"/>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6260544" y="3581400"/>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Customer</a:t>
              </a:r>
            </a:p>
          </p:txBody>
        </p:sp>
        <p:cxnSp>
          <p:nvCxnSpPr>
            <p:cNvPr id="52" name="Straight Connector 51"/>
            <p:cNvCxnSpPr/>
            <p:nvPr/>
          </p:nvCxnSpPr>
          <p:spPr>
            <a:xfrm>
              <a:off x="4324350" y="2645229"/>
              <a:ext cx="0" cy="2460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rot="16200000">
              <a:off x="4286250" y="2711451"/>
              <a:ext cx="76200" cy="228600"/>
              <a:chOff x="6019800" y="1943100"/>
              <a:chExt cx="76200" cy="228600"/>
            </a:xfrm>
          </p:grpSpPr>
          <p:cxnSp>
            <p:nvCxnSpPr>
              <p:cNvPr id="58" name="Straight Connector 57"/>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210050" y="4648200"/>
              <a:ext cx="228600" cy="304800"/>
              <a:chOff x="4210050" y="4648200"/>
              <a:chExt cx="228600" cy="304800"/>
            </a:xfrm>
          </p:grpSpPr>
          <p:sp>
            <p:nvSpPr>
              <p:cNvPr id="61" name="Oval 60"/>
              <p:cNvSpPr/>
              <p:nvPr/>
            </p:nvSpPr>
            <p:spPr>
              <a:xfrm rot="16200000" flipH="1">
                <a:off x="4210050" y="4648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5" name="Straight Connector 64"/>
              <p:cNvCxnSpPr/>
              <p:nvPr/>
            </p:nvCxnSpPr>
            <p:spPr>
              <a:xfrm rot="16200000">
                <a:off x="4324350" y="48387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3829050" y="5075011"/>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Receive Cash</a:t>
              </a:r>
            </a:p>
          </p:txBody>
        </p:sp>
        <p:grpSp>
          <p:nvGrpSpPr>
            <p:cNvPr id="68" name="Group 67"/>
            <p:cNvGrpSpPr/>
            <p:nvPr/>
          </p:nvGrpSpPr>
          <p:grpSpPr>
            <a:xfrm flipH="1">
              <a:off x="4819650" y="5104040"/>
              <a:ext cx="457200" cy="228600"/>
              <a:chOff x="5162550" y="2133600"/>
              <a:chExt cx="457200" cy="228600"/>
            </a:xfrm>
          </p:grpSpPr>
          <p:sp>
            <p:nvSpPr>
              <p:cNvPr id="69" name="Oval 68"/>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0" name="Group 69"/>
              <p:cNvGrpSpPr/>
              <p:nvPr/>
            </p:nvGrpSpPr>
            <p:grpSpPr>
              <a:xfrm rot="10800000">
                <a:off x="5391150" y="2133600"/>
                <a:ext cx="228600" cy="228600"/>
                <a:chOff x="2514600" y="2514600"/>
                <a:chExt cx="304800" cy="304800"/>
              </a:xfrm>
            </p:grpSpPr>
            <p:cxnSp>
              <p:nvCxnSpPr>
                <p:cNvPr id="71" name="Straight Connector 70"/>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flipH="1">
              <a:off x="4819649" y="5576661"/>
              <a:ext cx="457200" cy="228600"/>
              <a:chOff x="5162550" y="2133600"/>
              <a:chExt cx="457200" cy="228600"/>
            </a:xfrm>
          </p:grpSpPr>
          <p:sp>
            <p:nvSpPr>
              <p:cNvPr id="74" name="Oval 73"/>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5" name="Group 74"/>
              <p:cNvGrpSpPr/>
              <p:nvPr/>
            </p:nvGrpSpPr>
            <p:grpSpPr>
              <a:xfrm rot="10800000">
                <a:off x="5391150" y="2133600"/>
                <a:ext cx="228600" cy="228600"/>
                <a:chOff x="2514600" y="2514600"/>
                <a:chExt cx="304800" cy="304800"/>
              </a:xfrm>
            </p:grpSpPr>
            <p:cxnSp>
              <p:nvCxnSpPr>
                <p:cNvPr id="76" name="Straight Connector 75"/>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p:cNvGrpSpPr/>
            <p:nvPr/>
          </p:nvGrpSpPr>
          <p:grpSpPr>
            <a:xfrm>
              <a:off x="3380014" y="5320847"/>
              <a:ext cx="457200" cy="228600"/>
              <a:chOff x="5162550" y="2133600"/>
              <a:chExt cx="457200" cy="228600"/>
            </a:xfrm>
          </p:grpSpPr>
          <p:sp>
            <p:nvSpPr>
              <p:cNvPr id="79" name="Oval 78"/>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0" name="Group 79"/>
              <p:cNvGrpSpPr/>
              <p:nvPr/>
            </p:nvGrpSpPr>
            <p:grpSpPr>
              <a:xfrm rot="10800000">
                <a:off x="5391150" y="2133600"/>
                <a:ext cx="228600" cy="228600"/>
                <a:chOff x="2514600" y="2514600"/>
                <a:chExt cx="304800" cy="304800"/>
              </a:xfrm>
            </p:grpSpPr>
            <p:cxnSp>
              <p:nvCxnSpPr>
                <p:cNvPr id="81" name="Straight Connector 80"/>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3" name="Straight Connector 82"/>
            <p:cNvCxnSpPr/>
            <p:nvPr/>
          </p:nvCxnSpPr>
          <p:spPr>
            <a:xfrm flipV="1">
              <a:off x="4819648" y="5218340"/>
              <a:ext cx="1733552" cy="3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553200" y="4353380"/>
              <a:ext cx="0" cy="864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16200000">
              <a:off x="6515100" y="4437970"/>
              <a:ext cx="76200" cy="228600"/>
              <a:chOff x="6019800" y="1943100"/>
              <a:chExt cx="76200" cy="228600"/>
            </a:xfrm>
          </p:grpSpPr>
          <p:cxnSp>
            <p:nvCxnSpPr>
              <p:cNvPr id="89" name="Straight Connector 88"/>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flipV="1">
              <a:off x="4819648" y="5687332"/>
              <a:ext cx="1428752" cy="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6019800" y="5560333"/>
              <a:ext cx="76200" cy="228600"/>
              <a:chOff x="6019800" y="1943100"/>
              <a:chExt cx="76200" cy="228600"/>
            </a:xfrm>
          </p:grpSpPr>
          <p:cxnSp>
            <p:nvCxnSpPr>
              <p:cNvPr id="94" name="Straight Connector 93"/>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6260544" y="5293633"/>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Employee</a:t>
              </a:r>
            </a:p>
          </p:txBody>
        </p:sp>
        <p:cxnSp>
          <p:nvCxnSpPr>
            <p:cNvPr id="97" name="Straight Connector 96"/>
            <p:cNvCxnSpPr/>
            <p:nvPr/>
          </p:nvCxnSpPr>
          <p:spPr>
            <a:xfrm>
              <a:off x="2362200" y="5433334"/>
              <a:ext cx="146077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562225" y="5324476"/>
              <a:ext cx="76200" cy="228600"/>
              <a:chOff x="6019800" y="1943100"/>
              <a:chExt cx="76200" cy="228600"/>
            </a:xfrm>
          </p:grpSpPr>
          <p:cxnSp>
            <p:nvCxnSpPr>
              <p:cNvPr id="100" name="Straight Connector 99"/>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1379763" y="5041901"/>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Cash</a:t>
              </a:r>
            </a:p>
          </p:txBody>
        </p:sp>
      </p:grpSp>
    </p:spTree>
    <p:extLst>
      <p:ext uri="{BB962C8B-B14F-4D97-AF65-F5344CB8AC3E}">
        <p14:creationId xmlns:p14="http://schemas.microsoft.com/office/powerpoint/2010/main" val="3594662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2341891" name="Rectangle 3"/>
          <p:cNvSpPr>
            <a:spLocks noGrp="1" noChangeArrowheads="1"/>
          </p:cNvSpPr>
          <p:nvPr>
            <p:ph idx="1"/>
          </p:nvPr>
        </p:nvSpPr>
        <p:spPr>
          <a:xfrm>
            <a:off x="457200" y="2286000"/>
            <a:ext cx="8229600" cy="4038600"/>
          </a:xfrm>
          <a:ln/>
        </p:spPr>
        <p:txBody>
          <a:bodyPr>
            <a:normAutofit/>
          </a:bodyPr>
          <a:lstStyle/>
          <a:p>
            <a:r>
              <a:rPr lang="en-US" dirty="0"/>
              <a:t>Sue’s Gallery sells original paintings by local artists. All sales occur in the store. Sometimes customers purchase more than one painting. Individual customers must pay for purchases in full at the time of sale. Corporate customers, such as hotels, however, may pay in installments if they purchase more than 10 paintings. Although Sue’s Gallery has several bank accounts, all sales monies are deposited intact into the main checking account.</a:t>
            </a:r>
          </a:p>
          <a:p>
            <a:endParaRPr lang="en-US" dirty="0"/>
          </a:p>
          <a:p>
            <a:r>
              <a:rPr lang="en-US" dirty="0"/>
              <a:t>Draw an REA Diagram for the  gallery’s revenue cycle.  Be sure to include cardinalities.</a:t>
            </a:r>
          </a:p>
        </p:txBody>
      </p:sp>
    </p:spTree>
    <p:extLst>
      <p:ext uri="{BB962C8B-B14F-4D97-AF65-F5344CB8AC3E}">
        <p14:creationId xmlns:p14="http://schemas.microsoft.com/office/powerpoint/2010/main" val="2508703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2" name="Rectangle 2"/>
          <p:cNvSpPr>
            <a:spLocks noChangeArrowheads="1"/>
          </p:cNvSpPr>
          <p:nvPr/>
        </p:nvSpPr>
        <p:spPr bwMode="auto">
          <a:xfrm>
            <a:off x="1828800" y="172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44780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143000" y="2326367"/>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Inventory</a:t>
            </a:r>
          </a:p>
        </p:txBody>
      </p:sp>
      <p:cxnSp>
        <p:nvCxnSpPr>
          <p:cNvPr id="10" name="Straight Connector 9"/>
          <p:cNvCxnSpPr/>
          <p:nvPr/>
        </p:nvCxnSpPr>
        <p:spPr>
          <a:xfrm>
            <a:off x="2133600" y="2669267"/>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127040" y="2554967"/>
            <a:ext cx="311360" cy="228600"/>
            <a:chOff x="2127040" y="2123620"/>
            <a:chExt cx="311360" cy="228600"/>
          </a:xfrm>
        </p:grpSpPr>
        <p:grpSp>
          <p:nvGrpSpPr>
            <p:cNvPr id="9" name="Group 8"/>
            <p:cNvGrpSpPr/>
            <p:nvPr/>
          </p:nvGrpSpPr>
          <p:grpSpPr>
            <a:xfrm>
              <a:off x="2127040" y="2123620"/>
              <a:ext cx="228600" cy="228600"/>
              <a:chOff x="2514600" y="2514600"/>
              <a:chExt cx="304800" cy="304800"/>
            </a:xfrm>
          </p:grpSpPr>
          <p:cxnSp>
            <p:nvCxnSpPr>
              <p:cNvPr id="77" name="Straight Connector 7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2438400" y="212362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657251" y="2304596"/>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Sales</a:t>
            </a:r>
          </a:p>
        </p:txBody>
      </p:sp>
      <p:grpSp>
        <p:nvGrpSpPr>
          <p:cNvPr id="15" name="Group 14"/>
          <p:cNvGrpSpPr/>
          <p:nvPr/>
        </p:nvGrpSpPr>
        <p:grpSpPr>
          <a:xfrm flipH="1">
            <a:off x="4647850" y="2369003"/>
            <a:ext cx="457200" cy="228600"/>
            <a:chOff x="5162550" y="2133600"/>
            <a:chExt cx="457200" cy="228600"/>
          </a:xfrm>
        </p:grpSpPr>
        <p:sp>
          <p:nvSpPr>
            <p:cNvPr id="71" name="Oval 70"/>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2" name="Group 71"/>
            <p:cNvGrpSpPr/>
            <p:nvPr/>
          </p:nvGrpSpPr>
          <p:grpSpPr>
            <a:xfrm rot="10800000">
              <a:off x="5391150" y="2133600"/>
              <a:ext cx="228600" cy="228600"/>
              <a:chOff x="2514600" y="2514600"/>
              <a:chExt cx="304800" cy="304800"/>
            </a:xfrm>
          </p:grpSpPr>
          <p:cxnSp>
            <p:nvCxnSpPr>
              <p:cNvPr id="73" name="Straight Connector 72"/>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 name="Straight Connector 15"/>
          <p:cNvCxnSpPr/>
          <p:nvPr/>
        </p:nvCxnSpPr>
        <p:spPr>
          <a:xfrm>
            <a:off x="4648200" y="2478767"/>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791200" y="2364467"/>
            <a:ext cx="76200" cy="228600"/>
            <a:chOff x="6019800" y="1943100"/>
            <a:chExt cx="76200" cy="228600"/>
          </a:xfrm>
        </p:grpSpPr>
        <p:cxnSp>
          <p:nvCxnSpPr>
            <p:cNvPr id="69" name="Straight Connector 68"/>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6110513" y="2326367"/>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Employee</a:t>
            </a:r>
          </a:p>
        </p:txBody>
      </p:sp>
      <p:grpSp>
        <p:nvGrpSpPr>
          <p:cNvPr id="19" name="Group 18"/>
          <p:cNvGrpSpPr/>
          <p:nvPr/>
        </p:nvGrpSpPr>
        <p:grpSpPr>
          <a:xfrm flipH="1">
            <a:off x="4657477" y="2815317"/>
            <a:ext cx="457200" cy="228600"/>
            <a:chOff x="5162550" y="2133600"/>
            <a:chExt cx="457200" cy="228600"/>
          </a:xfrm>
        </p:grpSpPr>
        <p:sp>
          <p:nvSpPr>
            <p:cNvPr id="65" name="Oval 64"/>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66" name="Group 65"/>
            <p:cNvGrpSpPr/>
            <p:nvPr/>
          </p:nvGrpSpPr>
          <p:grpSpPr>
            <a:xfrm rot="10800000">
              <a:off x="5391150" y="2133600"/>
              <a:ext cx="228600" cy="228600"/>
              <a:chOff x="2514600" y="2514600"/>
              <a:chExt cx="304800" cy="304800"/>
            </a:xfrm>
          </p:grpSpPr>
          <p:cxnSp>
            <p:nvCxnSpPr>
              <p:cNvPr id="67" name="Straight Connector 6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0" name="Straight Connector 19"/>
          <p:cNvCxnSpPr/>
          <p:nvPr/>
        </p:nvCxnSpPr>
        <p:spPr>
          <a:xfrm>
            <a:off x="4647850" y="2929617"/>
            <a:ext cx="990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2929617"/>
            <a:ext cx="0" cy="145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4383767"/>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791200" y="4269467"/>
            <a:ext cx="76200" cy="228600"/>
            <a:chOff x="6019800" y="1943100"/>
            <a:chExt cx="76200" cy="228600"/>
          </a:xfrm>
        </p:grpSpPr>
        <p:cxnSp>
          <p:nvCxnSpPr>
            <p:cNvPr id="63" name="Straight Connector 62"/>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6031944" y="4002767"/>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Customer</a:t>
            </a:r>
          </a:p>
        </p:txBody>
      </p:sp>
      <p:cxnSp>
        <p:nvCxnSpPr>
          <p:cNvPr id="25" name="Straight Connector 24"/>
          <p:cNvCxnSpPr/>
          <p:nvPr/>
        </p:nvCxnSpPr>
        <p:spPr>
          <a:xfrm>
            <a:off x="4095750" y="3066596"/>
            <a:ext cx="0" cy="2460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rot="16200000">
            <a:off x="4057650" y="3132818"/>
            <a:ext cx="76200" cy="228600"/>
            <a:chOff x="6019800" y="1943100"/>
            <a:chExt cx="76200" cy="228600"/>
          </a:xfrm>
        </p:grpSpPr>
        <p:cxnSp>
          <p:nvCxnSpPr>
            <p:cNvPr id="61" name="Straight Connector 60"/>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6200000" flipH="1">
            <a:off x="3303814" y="2516867"/>
            <a:ext cx="228600" cy="304800"/>
            <a:chOff x="4210050" y="4648200"/>
            <a:chExt cx="228600" cy="304800"/>
          </a:xfrm>
        </p:grpSpPr>
        <p:sp>
          <p:nvSpPr>
            <p:cNvPr id="59" name="Oval 58"/>
            <p:cNvSpPr/>
            <p:nvPr/>
          </p:nvSpPr>
          <p:spPr>
            <a:xfrm rot="16200000" flipH="1">
              <a:off x="4210050" y="4648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0" name="Straight Connector 59"/>
            <p:cNvCxnSpPr/>
            <p:nvPr/>
          </p:nvCxnSpPr>
          <p:spPr>
            <a:xfrm rot="16200000">
              <a:off x="4324350" y="48387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3600450" y="5496378"/>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Receive Cash</a:t>
            </a:r>
          </a:p>
        </p:txBody>
      </p:sp>
      <p:grpSp>
        <p:nvGrpSpPr>
          <p:cNvPr id="29" name="Group 28"/>
          <p:cNvGrpSpPr/>
          <p:nvPr/>
        </p:nvGrpSpPr>
        <p:grpSpPr>
          <a:xfrm flipH="1">
            <a:off x="4591050" y="5525407"/>
            <a:ext cx="457200" cy="228600"/>
            <a:chOff x="5162550" y="2133600"/>
            <a:chExt cx="457200" cy="228600"/>
          </a:xfrm>
        </p:grpSpPr>
        <p:sp>
          <p:nvSpPr>
            <p:cNvPr id="55" name="Oval 54"/>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6" name="Group 55"/>
            <p:cNvGrpSpPr/>
            <p:nvPr/>
          </p:nvGrpSpPr>
          <p:grpSpPr>
            <a:xfrm rot="10800000">
              <a:off x="5391150" y="2133600"/>
              <a:ext cx="228600" cy="228600"/>
              <a:chOff x="2514600" y="2514600"/>
              <a:chExt cx="304800" cy="304800"/>
            </a:xfrm>
          </p:grpSpPr>
          <p:cxnSp>
            <p:nvCxnSpPr>
              <p:cNvPr id="57" name="Straight Connector 5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flipH="1">
            <a:off x="4591049" y="5998028"/>
            <a:ext cx="457200" cy="228600"/>
            <a:chOff x="5162550" y="2133600"/>
            <a:chExt cx="457200" cy="228600"/>
          </a:xfrm>
        </p:grpSpPr>
        <p:sp>
          <p:nvSpPr>
            <p:cNvPr id="51" name="Oval 50"/>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2" name="Group 51"/>
            <p:cNvGrpSpPr/>
            <p:nvPr/>
          </p:nvGrpSpPr>
          <p:grpSpPr>
            <a:xfrm rot="10800000">
              <a:off x="5391150" y="2133600"/>
              <a:ext cx="228600" cy="228600"/>
              <a:chOff x="2514600" y="2514600"/>
              <a:chExt cx="304800" cy="304800"/>
            </a:xfrm>
          </p:grpSpPr>
          <p:cxnSp>
            <p:nvCxnSpPr>
              <p:cNvPr id="53" name="Straight Connector 52"/>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p:cNvGrpSpPr/>
          <p:nvPr/>
        </p:nvGrpSpPr>
        <p:grpSpPr>
          <a:xfrm>
            <a:off x="3151414" y="5742214"/>
            <a:ext cx="457200" cy="228600"/>
            <a:chOff x="5162550" y="2133600"/>
            <a:chExt cx="457200" cy="228600"/>
          </a:xfrm>
        </p:grpSpPr>
        <p:sp>
          <p:nvSpPr>
            <p:cNvPr id="47" name="Oval 46"/>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8" name="Group 47"/>
            <p:cNvGrpSpPr/>
            <p:nvPr/>
          </p:nvGrpSpPr>
          <p:grpSpPr>
            <a:xfrm rot="10800000">
              <a:off x="5391150" y="2133600"/>
              <a:ext cx="228600" cy="228600"/>
              <a:chOff x="2514600" y="2514600"/>
              <a:chExt cx="304800" cy="304800"/>
            </a:xfrm>
          </p:grpSpPr>
          <p:cxnSp>
            <p:nvCxnSpPr>
              <p:cNvPr id="49" name="Straight Connector 48"/>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p:cNvCxnSpPr/>
          <p:nvPr/>
        </p:nvCxnSpPr>
        <p:spPr>
          <a:xfrm flipV="1">
            <a:off x="4591048" y="5639707"/>
            <a:ext cx="1733552" cy="3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24600" y="4774747"/>
            <a:ext cx="0" cy="864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rot="16200000">
            <a:off x="6286500" y="4859337"/>
            <a:ext cx="76200" cy="228600"/>
            <a:chOff x="6019800" y="1943100"/>
            <a:chExt cx="76200" cy="228600"/>
          </a:xfrm>
        </p:grpSpPr>
        <p:cxnSp>
          <p:nvCxnSpPr>
            <p:cNvPr id="45" name="Straight Connector 44"/>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4591048" y="6108699"/>
            <a:ext cx="1428752" cy="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791200" y="5981700"/>
            <a:ext cx="76200" cy="228600"/>
            <a:chOff x="6019800" y="1943100"/>
            <a:chExt cx="76200" cy="228600"/>
          </a:xfrm>
        </p:grpSpPr>
        <p:cxnSp>
          <p:nvCxnSpPr>
            <p:cNvPr id="43" name="Straight Connector 42"/>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031944" y="5715000"/>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Employee</a:t>
            </a:r>
          </a:p>
        </p:txBody>
      </p:sp>
      <p:cxnSp>
        <p:nvCxnSpPr>
          <p:cNvPr id="38" name="Straight Connector 37"/>
          <p:cNvCxnSpPr/>
          <p:nvPr/>
        </p:nvCxnSpPr>
        <p:spPr>
          <a:xfrm>
            <a:off x="2133600" y="5854701"/>
            <a:ext cx="146077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333625" y="5745843"/>
            <a:ext cx="76200" cy="228600"/>
            <a:chOff x="6019800" y="1943100"/>
            <a:chExt cx="76200" cy="228600"/>
          </a:xfrm>
        </p:grpSpPr>
        <p:cxnSp>
          <p:nvCxnSpPr>
            <p:cNvPr id="41" name="Straight Connector 40"/>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151163" y="5463268"/>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Cash</a:t>
            </a:r>
          </a:p>
        </p:txBody>
      </p:sp>
      <p:grpSp>
        <p:nvGrpSpPr>
          <p:cNvPr id="79" name="Group 78"/>
          <p:cNvGrpSpPr/>
          <p:nvPr/>
        </p:nvGrpSpPr>
        <p:grpSpPr>
          <a:xfrm rot="16200000" flipH="1">
            <a:off x="3867150" y="5153478"/>
            <a:ext cx="457200" cy="228600"/>
            <a:chOff x="5162550" y="2133600"/>
            <a:chExt cx="457200" cy="228600"/>
          </a:xfrm>
        </p:grpSpPr>
        <p:sp>
          <p:nvSpPr>
            <p:cNvPr id="80" name="Oval 79"/>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1" name="Group 80"/>
            <p:cNvGrpSpPr/>
            <p:nvPr/>
          </p:nvGrpSpPr>
          <p:grpSpPr>
            <a:xfrm rot="10800000">
              <a:off x="5391150" y="2133600"/>
              <a:ext cx="228600" cy="228600"/>
              <a:chOff x="2514600" y="2514600"/>
              <a:chExt cx="304800" cy="304800"/>
            </a:xfrm>
          </p:grpSpPr>
          <p:cxnSp>
            <p:nvCxnSpPr>
              <p:cNvPr id="82" name="Straight Connector 81"/>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13360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2341891" name="Rectangle 3"/>
          <p:cNvSpPr>
            <a:spLocks noGrp="1" noChangeArrowheads="1"/>
          </p:cNvSpPr>
          <p:nvPr>
            <p:ph idx="1"/>
          </p:nvPr>
        </p:nvSpPr>
        <p:spPr>
          <a:xfrm>
            <a:off x="457200" y="2209800"/>
            <a:ext cx="8229600" cy="4114800"/>
          </a:xfrm>
          <a:ln/>
        </p:spPr>
        <p:txBody>
          <a:bodyPr>
            <a:normAutofit/>
          </a:bodyPr>
          <a:lstStyle/>
          <a:p>
            <a:r>
              <a:rPr lang="en-US" dirty="0"/>
              <a:t>The Computer Warehouse sells computer hardware, software, and supplies(such as paper). Individual customers just walk into the store, select merchandise, and must pay for their purchases in full before leaving the store. Corporate customers, however, call in orders in advance, so that the items are waiting to be picked up. Corporate customers may charge their purchases to their account. The Computer Warehouse mails corporate customers monthly statements that summarize all purchases made the prior month. Corporate customers pay the entire balance, as listed on the monthly statement, with one check or EFT transaction.</a:t>
            </a:r>
          </a:p>
          <a:p>
            <a:endParaRPr lang="en-US" dirty="0"/>
          </a:p>
          <a:p>
            <a:r>
              <a:rPr lang="en-US" dirty="0"/>
              <a:t>Draw an REA Diagram for Computer Warehouse revenue cycle, complete with cardinalities.</a:t>
            </a:r>
          </a:p>
        </p:txBody>
      </p:sp>
    </p:spTree>
    <p:extLst>
      <p:ext uri="{BB962C8B-B14F-4D97-AF65-F5344CB8AC3E}">
        <p14:creationId xmlns:p14="http://schemas.microsoft.com/office/powerpoint/2010/main" val="14741672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1890" name="Rectangle 2"/>
          <p:cNvSpPr>
            <a:spLocks noGrp="1" noChangeArrowheads="1"/>
          </p:cNvSpPr>
          <p:nvPr>
            <p:ph type="title"/>
          </p:nvPr>
        </p:nvSpPr>
        <p:spPr>
          <a:xfrm>
            <a:off x="457200" y="533400"/>
            <a:ext cx="8229600" cy="1066800"/>
          </a:xfrm>
          <a:ln/>
        </p:spPr>
        <p:txBody>
          <a:bodyPr/>
          <a:lstStyle/>
          <a:p>
            <a:r>
              <a:rPr lang="en-US" sz="3200" dirty="0"/>
              <a:t>Practice Problems</a:t>
            </a:r>
          </a:p>
        </p:txBody>
      </p:sp>
      <p:sp>
        <p:nvSpPr>
          <p:cNvPr id="4" name="Rectangle 2"/>
          <p:cNvSpPr>
            <a:spLocks noChangeArrowheads="1"/>
          </p:cNvSpPr>
          <p:nvPr/>
        </p:nvSpPr>
        <p:spPr bwMode="auto">
          <a:xfrm>
            <a:off x="2123327" y="914400"/>
            <a:ext cx="828483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6" name="Group 5"/>
          <p:cNvGrpSpPr/>
          <p:nvPr/>
        </p:nvGrpSpPr>
        <p:grpSpPr>
          <a:xfrm>
            <a:off x="1752600" y="1447800"/>
            <a:ext cx="5172083" cy="5315404"/>
            <a:chOff x="1752600" y="639989"/>
            <a:chExt cx="5958113" cy="6123215"/>
          </a:xfrm>
        </p:grpSpPr>
        <p:sp>
          <p:nvSpPr>
            <p:cNvPr id="125" name="Rectangle 124"/>
            <p:cNvSpPr/>
            <p:nvPr/>
          </p:nvSpPr>
          <p:spPr>
            <a:xfrm>
              <a:off x="1752600" y="2612571"/>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Inventory</a:t>
              </a:r>
            </a:p>
          </p:txBody>
        </p:sp>
        <p:grpSp>
          <p:nvGrpSpPr>
            <p:cNvPr id="126" name="Group 125"/>
            <p:cNvGrpSpPr/>
            <p:nvPr/>
          </p:nvGrpSpPr>
          <p:grpSpPr>
            <a:xfrm>
              <a:off x="2736640" y="2841171"/>
              <a:ext cx="228600" cy="228600"/>
              <a:chOff x="2514600" y="2514600"/>
              <a:chExt cx="304800" cy="304800"/>
            </a:xfrm>
          </p:grpSpPr>
          <p:cxnSp>
            <p:nvCxnSpPr>
              <p:cNvPr id="209" name="Straight Connector 208"/>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p:cNvCxnSpPr/>
            <p:nvPr/>
          </p:nvCxnSpPr>
          <p:spPr>
            <a:xfrm>
              <a:off x="2743200" y="2955471"/>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8000" y="284117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3810000" y="2841171"/>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35" name="Group 134"/>
            <p:cNvGrpSpPr/>
            <p:nvPr/>
          </p:nvGrpSpPr>
          <p:grpSpPr>
            <a:xfrm rot="10800000">
              <a:off x="4038600" y="2841171"/>
              <a:ext cx="228600" cy="228600"/>
              <a:chOff x="2514600" y="2514600"/>
              <a:chExt cx="304800" cy="304800"/>
            </a:xfrm>
          </p:grpSpPr>
          <p:cxnSp>
            <p:nvCxnSpPr>
              <p:cNvPr id="207" name="Straight Connector 206"/>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Rectangle 140"/>
            <p:cNvSpPr/>
            <p:nvPr/>
          </p:nvSpPr>
          <p:spPr>
            <a:xfrm>
              <a:off x="4266851" y="2590800"/>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Sales</a:t>
              </a:r>
            </a:p>
          </p:txBody>
        </p:sp>
        <p:grpSp>
          <p:nvGrpSpPr>
            <p:cNvPr id="142" name="Group 141"/>
            <p:cNvGrpSpPr/>
            <p:nvPr/>
          </p:nvGrpSpPr>
          <p:grpSpPr>
            <a:xfrm flipH="1">
              <a:off x="5257450" y="2655207"/>
              <a:ext cx="457200" cy="228600"/>
              <a:chOff x="5162550" y="2133600"/>
              <a:chExt cx="457200" cy="228600"/>
            </a:xfrm>
          </p:grpSpPr>
          <p:sp>
            <p:nvSpPr>
              <p:cNvPr id="203" name="Oval 202"/>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04" name="Group 203"/>
              <p:cNvGrpSpPr/>
              <p:nvPr/>
            </p:nvGrpSpPr>
            <p:grpSpPr>
              <a:xfrm rot="10800000">
                <a:off x="5391150" y="2133600"/>
                <a:ext cx="228600" cy="228600"/>
                <a:chOff x="2514600" y="2514600"/>
                <a:chExt cx="304800" cy="304800"/>
              </a:xfrm>
            </p:grpSpPr>
            <p:cxnSp>
              <p:nvCxnSpPr>
                <p:cNvPr id="205" name="Straight Connector 204"/>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3" name="Straight Connector 142"/>
            <p:cNvCxnSpPr/>
            <p:nvPr/>
          </p:nvCxnSpPr>
          <p:spPr>
            <a:xfrm>
              <a:off x="5257800" y="2764971"/>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 name="Group 148"/>
            <p:cNvGrpSpPr/>
            <p:nvPr/>
          </p:nvGrpSpPr>
          <p:grpSpPr>
            <a:xfrm>
              <a:off x="6400800" y="2650671"/>
              <a:ext cx="76200" cy="228600"/>
              <a:chOff x="6019800" y="1943100"/>
              <a:chExt cx="76200" cy="228600"/>
            </a:xfrm>
          </p:grpSpPr>
          <p:cxnSp>
            <p:nvCxnSpPr>
              <p:cNvPr id="201" name="Straight Connector 200"/>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Rectangle 149"/>
            <p:cNvSpPr/>
            <p:nvPr/>
          </p:nvSpPr>
          <p:spPr>
            <a:xfrm>
              <a:off x="6720113" y="2612571"/>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Employee</a:t>
              </a:r>
            </a:p>
          </p:txBody>
        </p:sp>
        <p:grpSp>
          <p:nvGrpSpPr>
            <p:cNvPr id="151" name="Group 150"/>
            <p:cNvGrpSpPr/>
            <p:nvPr/>
          </p:nvGrpSpPr>
          <p:grpSpPr>
            <a:xfrm flipH="1">
              <a:off x="5267077" y="3101521"/>
              <a:ext cx="457200" cy="228600"/>
              <a:chOff x="5162550" y="2133600"/>
              <a:chExt cx="457200" cy="228600"/>
            </a:xfrm>
          </p:grpSpPr>
          <p:sp>
            <p:nvSpPr>
              <p:cNvPr id="197" name="Oval 196"/>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98" name="Group 197"/>
              <p:cNvGrpSpPr/>
              <p:nvPr/>
            </p:nvGrpSpPr>
            <p:grpSpPr>
              <a:xfrm rot="10800000">
                <a:off x="5391150" y="2133600"/>
                <a:ext cx="228600" cy="228600"/>
                <a:chOff x="2514600" y="2514600"/>
                <a:chExt cx="304800" cy="304800"/>
              </a:xfrm>
            </p:grpSpPr>
            <p:cxnSp>
              <p:nvCxnSpPr>
                <p:cNvPr id="199" name="Straight Connector 198"/>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52" name="Straight Connector 151"/>
            <p:cNvCxnSpPr/>
            <p:nvPr/>
          </p:nvCxnSpPr>
          <p:spPr>
            <a:xfrm>
              <a:off x="5257450" y="3215821"/>
              <a:ext cx="990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248400" y="3215821"/>
              <a:ext cx="0" cy="145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248400" y="4669971"/>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400800" y="4555671"/>
              <a:ext cx="76200" cy="228600"/>
              <a:chOff x="6019800" y="1943100"/>
              <a:chExt cx="76200" cy="228600"/>
            </a:xfrm>
          </p:grpSpPr>
          <p:cxnSp>
            <p:nvCxnSpPr>
              <p:cNvPr id="195" name="Straight Connector 194"/>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6641544" y="4288971"/>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Customer</a:t>
              </a:r>
            </a:p>
          </p:txBody>
        </p:sp>
        <p:cxnSp>
          <p:nvCxnSpPr>
            <p:cNvPr id="157" name="Straight Connector 156"/>
            <p:cNvCxnSpPr/>
            <p:nvPr/>
          </p:nvCxnSpPr>
          <p:spPr>
            <a:xfrm>
              <a:off x="4705350" y="3352800"/>
              <a:ext cx="0" cy="2460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a:off x="4705350" y="3565071"/>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a:off x="4591050" y="5355771"/>
              <a:ext cx="228600" cy="304800"/>
              <a:chOff x="4210050" y="4648200"/>
              <a:chExt cx="228600" cy="304800"/>
            </a:xfrm>
          </p:grpSpPr>
          <p:sp>
            <p:nvSpPr>
              <p:cNvPr id="191" name="Oval 190"/>
              <p:cNvSpPr/>
              <p:nvPr/>
            </p:nvSpPr>
            <p:spPr>
              <a:xfrm rot="16200000" flipH="1">
                <a:off x="4210050" y="4648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92" name="Straight Connector 191"/>
              <p:cNvCxnSpPr/>
              <p:nvPr/>
            </p:nvCxnSpPr>
            <p:spPr>
              <a:xfrm rot="16200000">
                <a:off x="4324350" y="48387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4210050" y="5782582"/>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Receive Cash</a:t>
              </a:r>
            </a:p>
          </p:txBody>
        </p:sp>
        <p:grpSp>
          <p:nvGrpSpPr>
            <p:cNvPr id="161" name="Group 160"/>
            <p:cNvGrpSpPr/>
            <p:nvPr/>
          </p:nvGrpSpPr>
          <p:grpSpPr>
            <a:xfrm flipH="1">
              <a:off x="5200650" y="5811611"/>
              <a:ext cx="457200" cy="228600"/>
              <a:chOff x="5162550" y="2133600"/>
              <a:chExt cx="457200" cy="228600"/>
            </a:xfrm>
          </p:grpSpPr>
          <p:sp>
            <p:nvSpPr>
              <p:cNvPr id="187" name="Oval 186"/>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8" name="Group 187"/>
              <p:cNvGrpSpPr/>
              <p:nvPr/>
            </p:nvGrpSpPr>
            <p:grpSpPr>
              <a:xfrm rot="10800000">
                <a:off x="5391150" y="2133600"/>
                <a:ext cx="228600" cy="228600"/>
                <a:chOff x="2514600" y="2514600"/>
                <a:chExt cx="304800" cy="304800"/>
              </a:xfrm>
            </p:grpSpPr>
            <p:cxnSp>
              <p:nvCxnSpPr>
                <p:cNvPr id="189" name="Straight Connector 188"/>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2" name="Group 161"/>
            <p:cNvGrpSpPr/>
            <p:nvPr/>
          </p:nvGrpSpPr>
          <p:grpSpPr>
            <a:xfrm flipH="1">
              <a:off x="5200649" y="6284232"/>
              <a:ext cx="457200" cy="228600"/>
              <a:chOff x="5162550" y="2133600"/>
              <a:chExt cx="457200" cy="228600"/>
            </a:xfrm>
          </p:grpSpPr>
          <p:sp>
            <p:nvSpPr>
              <p:cNvPr id="183" name="Oval 182"/>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4" name="Group 183"/>
              <p:cNvGrpSpPr/>
              <p:nvPr/>
            </p:nvGrpSpPr>
            <p:grpSpPr>
              <a:xfrm rot="10800000">
                <a:off x="5391150" y="2133600"/>
                <a:ext cx="228600" cy="228600"/>
                <a:chOff x="2514600" y="2514600"/>
                <a:chExt cx="304800" cy="304800"/>
              </a:xfrm>
            </p:grpSpPr>
            <p:cxnSp>
              <p:nvCxnSpPr>
                <p:cNvPr id="185" name="Straight Connector 184"/>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3" name="Group 162"/>
            <p:cNvGrpSpPr/>
            <p:nvPr/>
          </p:nvGrpSpPr>
          <p:grpSpPr>
            <a:xfrm>
              <a:off x="3761014" y="6028418"/>
              <a:ext cx="457200" cy="228600"/>
              <a:chOff x="5162550" y="2133600"/>
              <a:chExt cx="457200" cy="228600"/>
            </a:xfrm>
          </p:grpSpPr>
          <p:sp>
            <p:nvSpPr>
              <p:cNvPr id="179" name="Oval 178"/>
              <p:cNvSpPr/>
              <p:nvPr/>
            </p:nvSpPr>
            <p:spPr>
              <a:xfrm>
                <a:off x="5162550" y="21336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80" name="Group 179"/>
              <p:cNvGrpSpPr/>
              <p:nvPr/>
            </p:nvGrpSpPr>
            <p:grpSpPr>
              <a:xfrm rot="10800000">
                <a:off x="5391150" y="2133600"/>
                <a:ext cx="228600" cy="228600"/>
                <a:chOff x="2514600" y="2514600"/>
                <a:chExt cx="304800" cy="304800"/>
              </a:xfrm>
            </p:grpSpPr>
            <p:cxnSp>
              <p:nvCxnSpPr>
                <p:cNvPr id="181" name="Straight Connector 180"/>
                <p:cNvCxnSpPr/>
                <p:nvPr/>
              </p:nvCxnSpPr>
              <p:spPr>
                <a:xfrm>
                  <a:off x="2514600" y="2514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2514600" y="26670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4" name="Straight Connector 163"/>
            <p:cNvCxnSpPr/>
            <p:nvPr/>
          </p:nvCxnSpPr>
          <p:spPr>
            <a:xfrm flipV="1">
              <a:off x="5200648" y="5925911"/>
              <a:ext cx="1733552" cy="3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934200" y="5060951"/>
              <a:ext cx="0" cy="864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rot="16200000">
              <a:off x="6896100" y="5145541"/>
              <a:ext cx="76200" cy="228600"/>
              <a:chOff x="6019800" y="1943100"/>
              <a:chExt cx="76200" cy="228600"/>
            </a:xfrm>
          </p:grpSpPr>
          <p:cxnSp>
            <p:nvCxnSpPr>
              <p:cNvPr id="177" name="Straight Connector 176"/>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7" name="Straight Connector 166"/>
            <p:cNvCxnSpPr/>
            <p:nvPr/>
          </p:nvCxnSpPr>
          <p:spPr>
            <a:xfrm flipV="1">
              <a:off x="5200648" y="6394903"/>
              <a:ext cx="1428752" cy="3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6400800" y="6267904"/>
              <a:ext cx="76200" cy="228600"/>
              <a:chOff x="6019800" y="1943100"/>
              <a:chExt cx="76200" cy="228600"/>
            </a:xfrm>
          </p:grpSpPr>
          <p:cxnSp>
            <p:nvCxnSpPr>
              <p:cNvPr id="175" name="Straight Connector 174"/>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6641544" y="6001204"/>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Employee</a:t>
              </a:r>
            </a:p>
          </p:txBody>
        </p:sp>
        <p:cxnSp>
          <p:nvCxnSpPr>
            <p:cNvPr id="170" name="Straight Connector 169"/>
            <p:cNvCxnSpPr/>
            <p:nvPr/>
          </p:nvCxnSpPr>
          <p:spPr>
            <a:xfrm>
              <a:off x="2743200" y="6140905"/>
              <a:ext cx="146077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2943225" y="6032047"/>
              <a:ext cx="76200" cy="228600"/>
              <a:chOff x="6019800" y="1943100"/>
              <a:chExt cx="76200" cy="228600"/>
            </a:xfrm>
          </p:grpSpPr>
          <p:cxnSp>
            <p:nvCxnSpPr>
              <p:cNvPr id="173" name="Straight Connector 172"/>
              <p:cNvCxnSpPr/>
              <p:nvPr/>
            </p:nvCxnSpPr>
            <p:spPr>
              <a:xfrm>
                <a:off x="60198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096000" y="19431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1760763" y="5749472"/>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Cash</a:t>
              </a:r>
            </a:p>
          </p:txBody>
        </p:sp>
        <p:grpSp>
          <p:nvGrpSpPr>
            <p:cNvPr id="3" name="Group 2"/>
            <p:cNvGrpSpPr/>
            <p:nvPr/>
          </p:nvGrpSpPr>
          <p:grpSpPr>
            <a:xfrm rot="5400000">
              <a:off x="4591050" y="3347356"/>
              <a:ext cx="228600" cy="228600"/>
              <a:chOff x="4438650" y="2813958"/>
              <a:chExt cx="228600" cy="228600"/>
            </a:xfrm>
          </p:grpSpPr>
          <p:cxnSp>
            <p:nvCxnSpPr>
              <p:cNvPr id="211" name="Straight Connector 210"/>
              <p:cNvCxnSpPr/>
              <p:nvPr/>
            </p:nvCxnSpPr>
            <p:spPr>
              <a:xfrm rot="10800000" flipH="1">
                <a:off x="4438650" y="2928258"/>
                <a:ext cx="22860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flipH="1" flipV="1">
                <a:off x="4438650" y="2813958"/>
                <a:ext cx="22860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4267200" y="639989"/>
              <a:ext cx="990600" cy="762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Take customer Order</a:t>
              </a:r>
            </a:p>
          </p:txBody>
        </p:sp>
        <p:cxnSp>
          <p:nvCxnSpPr>
            <p:cNvPr id="92" name="Straight Connector 91"/>
            <p:cNvCxnSpPr/>
            <p:nvPr/>
          </p:nvCxnSpPr>
          <p:spPr>
            <a:xfrm>
              <a:off x="4725669" y="1401989"/>
              <a:ext cx="0" cy="1188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611369" y="2133600"/>
              <a:ext cx="228600" cy="304800"/>
              <a:chOff x="4210050" y="4648200"/>
              <a:chExt cx="228600" cy="304800"/>
            </a:xfrm>
          </p:grpSpPr>
          <p:sp>
            <p:nvSpPr>
              <p:cNvPr id="95" name="Oval 94"/>
              <p:cNvSpPr/>
              <p:nvPr/>
            </p:nvSpPr>
            <p:spPr>
              <a:xfrm rot="16200000" flipH="1">
                <a:off x="4210050" y="4648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6" name="Straight Connector 95"/>
              <p:cNvCxnSpPr/>
              <p:nvPr/>
            </p:nvCxnSpPr>
            <p:spPr>
              <a:xfrm rot="16200000">
                <a:off x="4324350" y="48387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rot="16200000">
              <a:off x="4725669" y="14097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16200000" flipH="1">
              <a:off x="4605019" y="160274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403973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42" name="Rectangle 2"/>
          <p:cNvSpPr>
            <a:spLocks noGrp="1" noChangeArrowheads="1"/>
          </p:cNvSpPr>
          <p:nvPr>
            <p:ph type="title"/>
          </p:nvPr>
        </p:nvSpPr>
        <p:spPr>
          <a:xfrm>
            <a:off x="457200" y="533400"/>
            <a:ext cx="8229600" cy="1066800"/>
          </a:xfrm>
          <a:ln/>
        </p:spPr>
        <p:txBody>
          <a:bodyPr/>
          <a:lstStyle/>
          <a:p>
            <a:r>
              <a:rPr lang="en-US" dirty="0"/>
              <a:t>Entity-Relationship Diagrams</a:t>
            </a:r>
          </a:p>
        </p:txBody>
      </p:sp>
      <p:sp>
        <p:nvSpPr>
          <p:cNvPr id="2211843" name="Rectangle 3"/>
          <p:cNvSpPr>
            <a:spLocks noGrp="1" noChangeArrowheads="1"/>
          </p:cNvSpPr>
          <p:nvPr>
            <p:ph idx="1"/>
          </p:nvPr>
        </p:nvSpPr>
        <p:spPr>
          <a:xfrm>
            <a:off x="457200" y="2209800"/>
            <a:ext cx="8229600" cy="777875"/>
          </a:xfrm>
          <a:ln/>
        </p:spPr>
        <p:txBody>
          <a:bodyPr>
            <a:normAutofit fontScale="92500"/>
          </a:bodyPr>
          <a:lstStyle/>
          <a:p>
            <a:pPr>
              <a:lnSpc>
                <a:spcPct val="90000"/>
              </a:lnSpc>
            </a:pPr>
            <a:r>
              <a:rPr lang="en-US" sz="2400"/>
              <a:t>Sometimes the attributes associated with each entity are depicted as named ovals connected to each rectangle</a:t>
            </a:r>
          </a:p>
        </p:txBody>
      </p:sp>
      <p:sp>
        <p:nvSpPr>
          <p:cNvPr id="2211844" name="Rectangle 4"/>
          <p:cNvSpPr>
            <a:spLocks noChangeArrowheads="1"/>
          </p:cNvSpPr>
          <p:nvPr/>
        </p:nvSpPr>
        <p:spPr bwMode="auto">
          <a:xfrm>
            <a:off x="508000" y="4641850"/>
            <a:ext cx="1895475" cy="982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Enrollment</a:t>
            </a:r>
          </a:p>
        </p:txBody>
      </p:sp>
      <p:sp>
        <p:nvSpPr>
          <p:cNvPr id="2211845" name="Rectangle 5"/>
          <p:cNvSpPr>
            <a:spLocks noChangeArrowheads="1"/>
          </p:cNvSpPr>
          <p:nvPr/>
        </p:nvSpPr>
        <p:spPr bwMode="auto">
          <a:xfrm>
            <a:off x="5937250" y="4656138"/>
            <a:ext cx="1895475" cy="982662"/>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Students</a:t>
            </a:r>
          </a:p>
        </p:txBody>
      </p:sp>
      <p:sp>
        <p:nvSpPr>
          <p:cNvPr id="2211846" name="Line 6"/>
          <p:cNvSpPr>
            <a:spLocks noChangeShapeType="1"/>
          </p:cNvSpPr>
          <p:nvPr/>
        </p:nvSpPr>
        <p:spPr bwMode="auto">
          <a:xfrm>
            <a:off x="2430463" y="5097463"/>
            <a:ext cx="3454400" cy="15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49" name="Oval 9"/>
          <p:cNvSpPr>
            <a:spLocks noChangeArrowheads="1"/>
          </p:cNvSpPr>
          <p:nvPr/>
        </p:nvSpPr>
        <p:spPr bwMode="auto">
          <a:xfrm>
            <a:off x="822325" y="3395663"/>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Enrollment</a:t>
            </a:r>
          </a:p>
          <a:p>
            <a:pPr algn="ctr"/>
            <a:r>
              <a:rPr lang="en-US" sz="1400"/>
              <a:t>Number</a:t>
            </a:r>
          </a:p>
        </p:txBody>
      </p:sp>
      <p:sp>
        <p:nvSpPr>
          <p:cNvPr id="2211850" name="Oval 10"/>
          <p:cNvSpPr>
            <a:spLocks noChangeArrowheads="1"/>
          </p:cNvSpPr>
          <p:nvPr/>
        </p:nvSpPr>
        <p:spPr bwMode="auto">
          <a:xfrm>
            <a:off x="2652713" y="3624263"/>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Enrollment</a:t>
            </a:r>
          </a:p>
          <a:p>
            <a:pPr algn="ctr"/>
            <a:r>
              <a:rPr lang="en-US" sz="1400"/>
              <a:t>Date</a:t>
            </a:r>
          </a:p>
        </p:txBody>
      </p:sp>
      <p:sp>
        <p:nvSpPr>
          <p:cNvPr id="2211851" name="Oval 11"/>
          <p:cNvSpPr>
            <a:spLocks noChangeArrowheads="1"/>
          </p:cNvSpPr>
          <p:nvPr/>
        </p:nvSpPr>
        <p:spPr bwMode="auto">
          <a:xfrm>
            <a:off x="2755900" y="4335463"/>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Enrollment</a:t>
            </a:r>
          </a:p>
          <a:p>
            <a:pPr algn="ctr"/>
            <a:r>
              <a:rPr lang="en-US" sz="1400"/>
              <a:t>Time</a:t>
            </a:r>
          </a:p>
        </p:txBody>
      </p:sp>
      <p:sp>
        <p:nvSpPr>
          <p:cNvPr id="2211852" name="Oval 12"/>
          <p:cNvSpPr>
            <a:spLocks noChangeArrowheads="1"/>
          </p:cNvSpPr>
          <p:nvPr/>
        </p:nvSpPr>
        <p:spPr bwMode="auto">
          <a:xfrm>
            <a:off x="5835650" y="3429000"/>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Student</a:t>
            </a:r>
          </a:p>
          <a:p>
            <a:pPr algn="ctr"/>
            <a:r>
              <a:rPr lang="en-US" sz="1400"/>
              <a:t>ID No.</a:t>
            </a:r>
          </a:p>
        </p:txBody>
      </p:sp>
      <p:sp>
        <p:nvSpPr>
          <p:cNvPr id="2211854" name="Oval 14"/>
          <p:cNvSpPr>
            <a:spLocks noChangeArrowheads="1"/>
          </p:cNvSpPr>
          <p:nvPr/>
        </p:nvSpPr>
        <p:spPr bwMode="auto">
          <a:xfrm>
            <a:off x="7426325" y="3286125"/>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Student</a:t>
            </a:r>
          </a:p>
          <a:p>
            <a:pPr algn="ctr"/>
            <a:r>
              <a:rPr lang="en-US" sz="1400"/>
              <a:t>Name</a:t>
            </a:r>
          </a:p>
        </p:txBody>
      </p:sp>
      <p:sp>
        <p:nvSpPr>
          <p:cNvPr id="2211855" name="Line 15"/>
          <p:cNvSpPr>
            <a:spLocks noChangeShapeType="1"/>
          </p:cNvSpPr>
          <p:nvPr/>
        </p:nvSpPr>
        <p:spPr bwMode="auto">
          <a:xfrm flipV="1">
            <a:off x="1447800" y="3962400"/>
            <a:ext cx="0" cy="693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56" name="Line 16"/>
          <p:cNvSpPr>
            <a:spLocks noChangeShapeType="1"/>
          </p:cNvSpPr>
          <p:nvPr/>
        </p:nvSpPr>
        <p:spPr bwMode="auto">
          <a:xfrm flipV="1">
            <a:off x="2024063" y="4064000"/>
            <a:ext cx="727075" cy="525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57" name="Line 17"/>
          <p:cNvSpPr>
            <a:spLocks noChangeShapeType="1"/>
          </p:cNvSpPr>
          <p:nvPr/>
        </p:nvSpPr>
        <p:spPr bwMode="auto">
          <a:xfrm flipV="1">
            <a:off x="2413000" y="4691063"/>
            <a:ext cx="338138" cy="1349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58" name="Line 18"/>
          <p:cNvSpPr>
            <a:spLocks noChangeShapeType="1"/>
          </p:cNvSpPr>
          <p:nvPr/>
        </p:nvSpPr>
        <p:spPr bwMode="auto">
          <a:xfrm flipV="1">
            <a:off x="6494463" y="4011613"/>
            <a:ext cx="0" cy="628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59" name="Line 19"/>
          <p:cNvSpPr>
            <a:spLocks noChangeShapeType="1"/>
          </p:cNvSpPr>
          <p:nvPr/>
        </p:nvSpPr>
        <p:spPr bwMode="auto">
          <a:xfrm flipV="1">
            <a:off x="6696075" y="3725863"/>
            <a:ext cx="915988" cy="930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60" name="Line 20"/>
          <p:cNvSpPr>
            <a:spLocks noChangeShapeType="1"/>
          </p:cNvSpPr>
          <p:nvPr/>
        </p:nvSpPr>
        <p:spPr bwMode="auto">
          <a:xfrm flipV="1">
            <a:off x="7456488" y="4454525"/>
            <a:ext cx="188912" cy="20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861" name="Oval 21"/>
          <p:cNvSpPr>
            <a:spLocks noChangeArrowheads="1"/>
          </p:cNvSpPr>
          <p:nvPr/>
        </p:nvSpPr>
        <p:spPr bwMode="auto">
          <a:xfrm>
            <a:off x="7426325" y="3962400"/>
            <a:ext cx="1336675" cy="55880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Student</a:t>
            </a:r>
          </a:p>
          <a:p>
            <a:pPr algn="ctr"/>
            <a:r>
              <a:rPr lang="en-US" sz="1400"/>
              <a:t>Address</a:t>
            </a:r>
          </a:p>
        </p:txBody>
      </p:sp>
    </p:spTree>
    <p:extLst>
      <p:ext uri="{BB962C8B-B14F-4D97-AF65-F5344CB8AC3E}">
        <p14:creationId xmlns:p14="http://schemas.microsoft.com/office/powerpoint/2010/main" val="105762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2866" name="Rectangle 2"/>
          <p:cNvSpPr>
            <a:spLocks noGrp="1" noChangeArrowheads="1"/>
          </p:cNvSpPr>
          <p:nvPr>
            <p:ph type="title"/>
          </p:nvPr>
        </p:nvSpPr>
        <p:spPr>
          <a:xfrm>
            <a:off x="457200" y="533400"/>
            <a:ext cx="8229600" cy="1066800"/>
          </a:xfrm>
          <a:ln/>
        </p:spPr>
        <p:txBody>
          <a:bodyPr/>
          <a:lstStyle/>
          <a:p>
            <a:r>
              <a:rPr lang="en-US" dirty="0"/>
              <a:t>Entity-Relationship Diagrams</a:t>
            </a:r>
          </a:p>
        </p:txBody>
      </p:sp>
      <p:sp>
        <p:nvSpPr>
          <p:cNvPr id="2212867" name="Rectangle 3"/>
          <p:cNvSpPr>
            <a:spLocks noGrp="1" noChangeArrowheads="1"/>
          </p:cNvSpPr>
          <p:nvPr>
            <p:ph idx="1"/>
          </p:nvPr>
        </p:nvSpPr>
        <p:spPr>
          <a:xfrm>
            <a:off x="457200" y="2193925"/>
            <a:ext cx="8229600" cy="777875"/>
          </a:xfrm>
          <a:ln/>
        </p:spPr>
        <p:txBody>
          <a:bodyPr/>
          <a:lstStyle/>
          <a:p>
            <a:pPr>
              <a:lnSpc>
                <a:spcPct val="90000"/>
              </a:lnSpc>
            </a:pPr>
            <a:r>
              <a:rPr lang="en-US" sz="2400" dirty="0"/>
              <a:t>Sometimes these attributes are listed in a separate table.</a:t>
            </a:r>
          </a:p>
        </p:txBody>
      </p:sp>
      <p:sp>
        <p:nvSpPr>
          <p:cNvPr id="2212868" name="Rectangle 4"/>
          <p:cNvSpPr>
            <a:spLocks noChangeArrowheads="1"/>
          </p:cNvSpPr>
          <p:nvPr/>
        </p:nvSpPr>
        <p:spPr bwMode="auto">
          <a:xfrm>
            <a:off x="889000" y="3200400"/>
            <a:ext cx="1895475" cy="9826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Enrollment</a:t>
            </a:r>
          </a:p>
        </p:txBody>
      </p:sp>
      <p:sp>
        <p:nvSpPr>
          <p:cNvPr id="2212869" name="Rectangle 5"/>
          <p:cNvSpPr>
            <a:spLocks noChangeArrowheads="1"/>
          </p:cNvSpPr>
          <p:nvPr/>
        </p:nvSpPr>
        <p:spPr bwMode="auto">
          <a:xfrm>
            <a:off x="6318250" y="3214688"/>
            <a:ext cx="1895475" cy="982662"/>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Students</a:t>
            </a:r>
          </a:p>
        </p:txBody>
      </p:sp>
      <p:sp>
        <p:nvSpPr>
          <p:cNvPr id="2212870" name="Line 6"/>
          <p:cNvSpPr>
            <a:spLocks noChangeShapeType="1"/>
          </p:cNvSpPr>
          <p:nvPr/>
        </p:nvSpPr>
        <p:spPr bwMode="auto">
          <a:xfrm>
            <a:off x="2811463" y="3656013"/>
            <a:ext cx="3454400" cy="15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12925" name="Group 61"/>
          <p:cNvGraphicFramePr>
            <a:graphicFrameLocks noGrp="1"/>
          </p:cNvGraphicFramePr>
          <p:nvPr>
            <p:extLst>
              <p:ext uri="{D42A27DB-BD31-4B8C-83A1-F6EECF244321}">
                <p14:modId xmlns:p14="http://schemas.microsoft.com/office/powerpoint/2010/main" val="3330354770"/>
              </p:ext>
            </p:extLst>
          </p:nvPr>
        </p:nvGraphicFramePr>
        <p:xfrm>
          <a:off x="835025" y="4475163"/>
          <a:ext cx="7442200" cy="1263333"/>
        </p:xfrm>
        <a:graphic>
          <a:graphicData uri="http://schemas.openxmlformats.org/drawingml/2006/table">
            <a:tbl>
              <a:tblPr/>
              <a:tblGrid>
                <a:gridCol w="1668463">
                  <a:extLst>
                    <a:ext uri="{9D8B030D-6E8A-4147-A177-3AD203B41FA5}">
                      <a16:colId xmlns:a16="http://schemas.microsoft.com/office/drawing/2014/main" val="20000"/>
                    </a:ext>
                  </a:extLst>
                </a:gridCol>
                <a:gridCol w="5773737">
                  <a:extLst>
                    <a:ext uri="{9D8B030D-6E8A-4147-A177-3AD203B41FA5}">
                      <a16:colId xmlns:a16="http://schemas.microsoft.com/office/drawing/2014/main" val="20001"/>
                    </a:ext>
                  </a:extLst>
                </a:gridCol>
              </a:tblGrid>
              <a:tr h="531813">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Entity Name</a:t>
                      </a:r>
                      <a:endParaRPr kumimoji="0" lang="en-US" sz="3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Attributes</a:t>
                      </a:r>
                      <a:endParaRPr kumimoji="0" lang="en-US" sz="32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58775">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Enrollment</a:t>
                      </a:r>
                      <a:endParaRPr kumimoji="0" lang="en-US" sz="3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Enrollment No., Enrollment Date, Enrollment Time</a:t>
                      </a:r>
                      <a:endParaRPr kumimoji="0" lang="en-US" sz="3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8613">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Student</a:t>
                      </a:r>
                      <a:endParaRPr kumimoji="0" lang="en-US" sz="3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rgbClr val="1672CE"/>
                          </a:solidFill>
                          <a:latin typeface="Arial" panose="020B0604020202020204" pitchFamily="34" charset="0"/>
                        </a:defRPr>
                      </a:lvl1pPr>
                      <a:lvl2pPr>
                        <a:spcBef>
                          <a:spcPct val="20000"/>
                        </a:spcBef>
                        <a:defRPr sz="2400">
                          <a:solidFill>
                            <a:srgbClr val="1672CE"/>
                          </a:solidFill>
                          <a:latin typeface="Arial" panose="020B0604020202020204" pitchFamily="34" charset="0"/>
                        </a:defRPr>
                      </a:lvl2pPr>
                      <a:lvl3pPr>
                        <a:spcBef>
                          <a:spcPct val="20000"/>
                        </a:spcBef>
                        <a:defRPr sz="2000">
                          <a:solidFill>
                            <a:srgbClr val="1672CE"/>
                          </a:solidFill>
                          <a:latin typeface="Arial" panose="020B0604020202020204" pitchFamily="34" charset="0"/>
                        </a:defRPr>
                      </a:lvl3pPr>
                      <a:lvl4pPr>
                        <a:spcBef>
                          <a:spcPct val="20000"/>
                        </a:spcBef>
                        <a:defRPr>
                          <a:solidFill>
                            <a:srgbClr val="1672CE"/>
                          </a:solidFill>
                          <a:latin typeface="Arial" panose="020B0604020202020204" pitchFamily="34" charset="0"/>
                        </a:defRPr>
                      </a:lvl4pPr>
                      <a:lvl5pPr>
                        <a:spcBef>
                          <a:spcPct val="20000"/>
                        </a:spcBef>
                        <a:defRPr>
                          <a:solidFill>
                            <a:srgbClr val="1672CE"/>
                          </a:solidFill>
                          <a:latin typeface="Arial" panose="020B0604020202020204" pitchFamily="34" charset="0"/>
                        </a:defRPr>
                      </a:lvl5pPr>
                      <a:lvl6pPr fontAlgn="base">
                        <a:spcBef>
                          <a:spcPct val="20000"/>
                        </a:spcBef>
                        <a:spcAft>
                          <a:spcPct val="0"/>
                        </a:spcAft>
                        <a:defRPr>
                          <a:solidFill>
                            <a:srgbClr val="1672CE"/>
                          </a:solidFill>
                          <a:latin typeface="Arial" panose="020B0604020202020204" pitchFamily="34" charset="0"/>
                        </a:defRPr>
                      </a:lvl6pPr>
                      <a:lvl7pPr fontAlgn="base">
                        <a:spcBef>
                          <a:spcPct val="20000"/>
                        </a:spcBef>
                        <a:spcAft>
                          <a:spcPct val="0"/>
                        </a:spcAft>
                        <a:defRPr>
                          <a:solidFill>
                            <a:srgbClr val="1672CE"/>
                          </a:solidFill>
                          <a:latin typeface="Arial" panose="020B0604020202020204" pitchFamily="34" charset="0"/>
                        </a:defRPr>
                      </a:lvl7pPr>
                      <a:lvl8pPr fontAlgn="base">
                        <a:spcBef>
                          <a:spcPct val="20000"/>
                        </a:spcBef>
                        <a:spcAft>
                          <a:spcPct val="0"/>
                        </a:spcAft>
                        <a:defRPr>
                          <a:solidFill>
                            <a:srgbClr val="1672CE"/>
                          </a:solidFill>
                          <a:latin typeface="Arial" panose="020B0604020202020204" pitchFamily="34" charset="0"/>
                        </a:defRPr>
                      </a:lvl8pPr>
                      <a:lvl9pPr fontAlgn="base">
                        <a:spcBef>
                          <a:spcPct val="20000"/>
                        </a:spcBef>
                        <a:spcAft>
                          <a:spcPct val="0"/>
                        </a:spcAft>
                        <a:defRPr>
                          <a:solidFill>
                            <a:srgbClr val="1672CE"/>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Student ID No., Student Name, Student Address</a:t>
                      </a:r>
                      <a:endParaRPr kumimoji="0" lang="en-US" sz="32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01573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1447</TotalTime>
  <Words>3211</Words>
  <Application>Microsoft Office PowerPoint</Application>
  <PresentationFormat>On-screen Show (4:3)</PresentationFormat>
  <Paragraphs>585</Paragraphs>
  <Slides>79</Slides>
  <Notes>77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Century Gothic</vt:lpstr>
      <vt:lpstr>Courier New</vt:lpstr>
      <vt:lpstr>Wingdings 3</vt:lpstr>
      <vt:lpstr>Ion Boardroom</vt:lpstr>
      <vt:lpstr>Database Design Using the REA Data Model</vt:lpstr>
      <vt:lpstr>Database Design Process</vt:lpstr>
      <vt:lpstr>Data Modeling</vt:lpstr>
      <vt:lpstr>Entity-Relationship Diagrams</vt:lpstr>
      <vt:lpstr>Entity-Relationship Diagrams</vt:lpstr>
      <vt:lpstr>Entity-Relationship Diagrams</vt:lpstr>
      <vt:lpstr>Entity-Relationship Diagrams</vt:lpstr>
      <vt:lpstr>Entity-Relationship Diagrams</vt:lpstr>
      <vt:lpstr>Entity-Relationship Diagrams</vt:lpstr>
      <vt:lpstr>The REA Data Model</vt:lpstr>
      <vt:lpstr>The REA Data Model</vt:lpstr>
      <vt:lpstr>The REA Data Model</vt:lpstr>
      <vt:lpstr>The REA Data Model</vt:lpstr>
      <vt:lpstr>The REA Data Model</vt:lpstr>
      <vt:lpstr>The REA Data Model</vt:lpstr>
      <vt:lpstr>The REA Data Model</vt:lpstr>
      <vt:lpstr>The REA Data Model</vt:lpstr>
      <vt:lpstr>The REA Data Model</vt:lpstr>
      <vt:lpstr>The REA Data Model</vt:lpstr>
      <vt:lpstr>REA Basic Template</vt:lpstr>
      <vt:lpstr>Creating an REA Model</vt:lpstr>
      <vt:lpstr>Step One:  Identify Relevant Events</vt:lpstr>
      <vt:lpstr>Step One:  Identify Relevant Events</vt:lpstr>
      <vt:lpstr>Step Two:  Identify Resources  And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Three:  Determine Cardinalities  of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Uniqueness of REA Diagrams</vt:lpstr>
      <vt:lpstr>Uniqueness of REA Diagrams</vt:lpstr>
      <vt:lpstr>Practice Problems</vt:lpstr>
      <vt:lpstr>Practice Problems</vt:lpstr>
      <vt:lpstr>Practice Problems</vt:lpstr>
      <vt:lpstr>Practice Problems</vt:lpstr>
      <vt:lpstr>Practice Problems</vt:lpstr>
      <vt:lpstr>Practice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Design Using the REA Data Model</dc:title>
  <dc:creator>Robyn Raschke</dc:creator>
  <cp:lastModifiedBy>Abdullah Alawadhi</cp:lastModifiedBy>
  <cp:revision>54</cp:revision>
  <cp:lastPrinted>2015-11-14T19:23:29Z</cp:lastPrinted>
  <dcterms:created xsi:type="dcterms:W3CDTF">2014-04-22T23:07:24Z</dcterms:created>
  <dcterms:modified xsi:type="dcterms:W3CDTF">2019-10-22T09:20:55Z</dcterms:modified>
</cp:coreProperties>
</file>