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34"/>
  </p:notesMasterIdLst>
  <p:sldIdLst>
    <p:sldId id="256" r:id="rId3"/>
    <p:sldId id="294" r:id="rId4"/>
    <p:sldId id="345" r:id="rId5"/>
    <p:sldId id="307" r:id="rId6"/>
    <p:sldId id="258" r:id="rId7"/>
    <p:sldId id="308" r:id="rId8"/>
    <p:sldId id="317" r:id="rId9"/>
    <p:sldId id="318" r:id="rId10"/>
    <p:sldId id="319" r:id="rId11"/>
    <p:sldId id="321" r:id="rId12"/>
    <p:sldId id="330" r:id="rId13"/>
    <p:sldId id="332" r:id="rId14"/>
    <p:sldId id="257" r:id="rId15"/>
    <p:sldId id="278" r:id="rId16"/>
    <p:sldId id="346" r:id="rId17"/>
    <p:sldId id="293" r:id="rId18"/>
    <p:sldId id="335" r:id="rId19"/>
    <p:sldId id="279" r:id="rId20"/>
    <p:sldId id="263" r:id="rId21"/>
    <p:sldId id="273" r:id="rId22"/>
    <p:sldId id="265" r:id="rId23"/>
    <p:sldId id="280" r:id="rId24"/>
    <p:sldId id="266" r:id="rId25"/>
    <p:sldId id="336" r:id="rId26"/>
    <p:sldId id="337" r:id="rId27"/>
    <p:sldId id="338" r:id="rId28"/>
    <p:sldId id="339" r:id="rId29"/>
    <p:sldId id="340" r:id="rId30"/>
    <p:sldId id="342" r:id="rId31"/>
    <p:sldId id="344" r:id="rId32"/>
    <p:sldId id="34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84304" autoAdjust="0"/>
  </p:normalViewPr>
  <p:slideViewPr>
    <p:cSldViewPr snapToGrid="0">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Al Awadhi" userId="b3c480cf55c21608" providerId="LiveId" clId="{21949050-DD41-46B1-A51A-C45D9F94198A}"/>
    <pc:docChg chg="addSld modSld">
      <pc:chgData name="Abdullah Al Awadhi" userId="b3c480cf55c21608" providerId="LiveId" clId="{21949050-DD41-46B1-A51A-C45D9F94198A}" dt="2019-09-15T13:22:05.328" v="5"/>
      <pc:docMkLst>
        <pc:docMk/>
      </pc:docMkLst>
    </pc:docChg>
  </pc:docChgLst>
  <pc:docChgLst>
    <pc:chgData name="Abdullah Al Awadhi" userId="b3c480cf55c21608" providerId="LiveId" clId="{BF82E70F-7CEA-4BD3-AD0B-1369F1916C3D}"/>
    <pc:docChg chg="undo custSel modSld">
      <pc:chgData name="Abdullah Al Awadhi" userId="b3c480cf55c21608" providerId="LiveId" clId="{BF82E70F-7CEA-4BD3-AD0B-1369F1916C3D}" dt="2019-09-22T13:26:50.326" v="248" actId="20577"/>
      <pc:docMkLst>
        <pc:docMk/>
      </pc:docMkLst>
      <pc:sldChg chg="modSp">
        <pc:chgData name="Abdullah Al Awadhi" userId="b3c480cf55c21608" providerId="LiveId" clId="{BF82E70F-7CEA-4BD3-AD0B-1369F1916C3D}" dt="2019-09-22T13:21:18.988" v="57" actId="20577"/>
        <pc:sldMkLst>
          <pc:docMk/>
          <pc:sldMk cId="81921087" sldId="265"/>
        </pc:sldMkLst>
        <pc:spChg chg="mod">
          <ac:chgData name="Abdullah Al Awadhi" userId="b3c480cf55c21608" providerId="LiveId" clId="{BF82E70F-7CEA-4BD3-AD0B-1369F1916C3D}" dt="2019-09-22T13:21:18.988" v="57" actId="20577"/>
          <ac:spMkLst>
            <pc:docMk/>
            <pc:sldMk cId="81921087" sldId="265"/>
            <ac:spMk id="3" creationId="{00000000-0000-0000-0000-000000000000}"/>
          </ac:spMkLst>
        </pc:spChg>
      </pc:sldChg>
      <pc:sldChg chg="modSp">
        <pc:chgData name="Abdullah Al Awadhi" userId="b3c480cf55c21608" providerId="LiveId" clId="{BF82E70F-7CEA-4BD3-AD0B-1369F1916C3D}" dt="2019-09-22T13:22:51.138" v="62" actId="27636"/>
        <pc:sldMkLst>
          <pc:docMk/>
          <pc:sldMk cId="2784704309" sldId="266"/>
        </pc:sldMkLst>
        <pc:spChg chg="mod">
          <ac:chgData name="Abdullah Al Awadhi" userId="b3c480cf55c21608" providerId="LiveId" clId="{BF82E70F-7CEA-4BD3-AD0B-1369F1916C3D}" dt="2019-09-22T13:22:51.138" v="62" actId="27636"/>
          <ac:spMkLst>
            <pc:docMk/>
            <pc:sldMk cId="2784704309" sldId="266"/>
            <ac:spMk id="3" creationId="{00000000-0000-0000-0000-000000000000}"/>
          </ac:spMkLst>
        </pc:spChg>
      </pc:sldChg>
      <pc:sldChg chg="modSp">
        <pc:chgData name="Abdullah Al Awadhi" userId="b3c480cf55c21608" providerId="LiveId" clId="{BF82E70F-7CEA-4BD3-AD0B-1369F1916C3D}" dt="2019-09-22T13:24:07.071" v="69" actId="6549"/>
        <pc:sldMkLst>
          <pc:docMk/>
          <pc:sldMk cId="127601060" sldId="336"/>
        </pc:sldMkLst>
        <pc:spChg chg="mod">
          <ac:chgData name="Abdullah Al Awadhi" userId="b3c480cf55c21608" providerId="LiveId" clId="{BF82E70F-7CEA-4BD3-AD0B-1369F1916C3D}" dt="2019-09-22T13:24:07.071" v="69" actId="6549"/>
          <ac:spMkLst>
            <pc:docMk/>
            <pc:sldMk cId="127601060" sldId="336"/>
            <ac:spMk id="3" creationId="{00000000-0000-0000-0000-000000000000}"/>
          </ac:spMkLst>
        </pc:spChg>
      </pc:sldChg>
      <pc:sldChg chg="modSp">
        <pc:chgData name="Abdullah Al Awadhi" userId="b3c480cf55c21608" providerId="LiveId" clId="{BF82E70F-7CEA-4BD3-AD0B-1369F1916C3D}" dt="2019-09-22T13:25:50.055" v="71" actId="27636"/>
        <pc:sldMkLst>
          <pc:docMk/>
          <pc:sldMk cId="2835085873" sldId="339"/>
        </pc:sldMkLst>
        <pc:spChg chg="mod">
          <ac:chgData name="Abdullah Al Awadhi" userId="b3c480cf55c21608" providerId="LiveId" clId="{BF82E70F-7CEA-4BD3-AD0B-1369F1916C3D}" dt="2019-09-22T13:25:50.055" v="71" actId="27636"/>
          <ac:spMkLst>
            <pc:docMk/>
            <pc:sldMk cId="2835085873" sldId="339"/>
            <ac:spMk id="3" creationId="{00000000-0000-0000-0000-000000000000}"/>
          </ac:spMkLst>
        </pc:spChg>
      </pc:sldChg>
      <pc:sldChg chg="modSp">
        <pc:chgData name="Abdullah Al Awadhi" userId="b3c480cf55c21608" providerId="LiveId" clId="{BF82E70F-7CEA-4BD3-AD0B-1369F1916C3D}" dt="2019-09-22T13:26:50.326" v="248" actId="20577"/>
        <pc:sldMkLst>
          <pc:docMk/>
          <pc:sldMk cId="2200473839" sldId="342"/>
        </pc:sldMkLst>
        <pc:spChg chg="mod">
          <ac:chgData name="Abdullah Al Awadhi" userId="b3c480cf55c21608" providerId="LiveId" clId="{BF82E70F-7CEA-4BD3-AD0B-1369F1916C3D}" dt="2019-09-22T13:26:50.326" v="248" actId="20577"/>
          <ac:spMkLst>
            <pc:docMk/>
            <pc:sldMk cId="2200473839" sldId="34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BDC8E-05E1-490A-A2B1-4AC32E3E4AF0}" type="datetimeFigureOut">
              <a:rPr lang="en-US" smtClean="0"/>
              <a:pPr/>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70EF2-77AA-4114-B899-F5B9CF3B27C9}" type="slidenum">
              <a:rPr lang="en-US" smtClean="0"/>
              <a:pPr/>
              <a:t>‹#›</a:t>
            </a:fld>
            <a:endParaRPr lang="en-US"/>
          </a:p>
        </p:txBody>
      </p:sp>
    </p:spTree>
    <p:extLst>
      <p:ext uri="{BB962C8B-B14F-4D97-AF65-F5344CB8AC3E}">
        <p14:creationId xmlns:p14="http://schemas.microsoft.com/office/powerpoint/2010/main" val="33748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a:t>
            </a:fld>
            <a:endParaRPr lang="en-US"/>
          </a:p>
        </p:txBody>
      </p:sp>
    </p:spTree>
    <p:extLst>
      <p:ext uri="{BB962C8B-B14F-4D97-AF65-F5344CB8AC3E}">
        <p14:creationId xmlns:p14="http://schemas.microsoft.com/office/powerpoint/2010/main" val="63979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ED82287-123D-44F4-B4B4-7AED6D52E68F}" type="slidenum">
              <a:rPr lang="en-US" smtClean="0"/>
              <a:pPr/>
              <a:t>12</a:t>
            </a:fld>
            <a:endParaRPr lang="en-US"/>
          </a:p>
        </p:txBody>
      </p:sp>
    </p:spTree>
    <p:extLst>
      <p:ext uri="{BB962C8B-B14F-4D97-AF65-F5344CB8AC3E}">
        <p14:creationId xmlns:p14="http://schemas.microsoft.com/office/powerpoint/2010/main" val="235713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13</a:t>
            </a:fld>
            <a:endParaRPr lang="en-US"/>
          </a:p>
        </p:txBody>
      </p:sp>
    </p:spTree>
    <p:extLst>
      <p:ext uri="{BB962C8B-B14F-4D97-AF65-F5344CB8AC3E}">
        <p14:creationId xmlns:p14="http://schemas.microsoft.com/office/powerpoint/2010/main" val="63979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70EF2-77AA-4114-B899-F5B9CF3B27C9}" type="slidenum">
              <a:rPr lang="en-US" smtClean="0"/>
              <a:pPr/>
              <a:t>17</a:t>
            </a:fld>
            <a:endParaRPr lang="en-US"/>
          </a:p>
        </p:txBody>
      </p:sp>
    </p:spTree>
    <p:extLst>
      <p:ext uri="{BB962C8B-B14F-4D97-AF65-F5344CB8AC3E}">
        <p14:creationId xmlns:p14="http://schemas.microsoft.com/office/powerpoint/2010/main" val="271939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70EF2-77AA-4114-B899-F5B9CF3B27C9}" type="slidenum">
              <a:rPr lang="en-US" smtClean="0"/>
              <a:pPr/>
              <a:t>18</a:t>
            </a:fld>
            <a:endParaRPr lang="en-US"/>
          </a:p>
        </p:txBody>
      </p:sp>
    </p:spTree>
    <p:extLst>
      <p:ext uri="{BB962C8B-B14F-4D97-AF65-F5344CB8AC3E}">
        <p14:creationId xmlns:p14="http://schemas.microsoft.com/office/powerpoint/2010/main" val="237822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70EF2-77AA-4114-B899-F5B9CF3B27C9}" type="slidenum">
              <a:rPr lang="en-US" smtClean="0"/>
              <a:pPr/>
              <a:t>19</a:t>
            </a:fld>
            <a:endParaRPr lang="en-US"/>
          </a:p>
        </p:txBody>
      </p:sp>
    </p:spTree>
    <p:extLst>
      <p:ext uri="{BB962C8B-B14F-4D97-AF65-F5344CB8AC3E}">
        <p14:creationId xmlns:p14="http://schemas.microsoft.com/office/powerpoint/2010/main" val="228002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70EF2-77AA-4114-B899-F5B9CF3B27C9}" type="slidenum">
              <a:rPr lang="en-US" smtClean="0"/>
              <a:pPr/>
              <a:t>20</a:t>
            </a:fld>
            <a:endParaRPr lang="en-US"/>
          </a:p>
        </p:txBody>
      </p:sp>
    </p:spTree>
    <p:extLst>
      <p:ext uri="{BB962C8B-B14F-4D97-AF65-F5344CB8AC3E}">
        <p14:creationId xmlns:p14="http://schemas.microsoft.com/office/powerpoint/2010/main" val="391796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70EF2-77AA-4114-B899-F5B9CF3B27C9}" type="slidenum">
              <a:rPr lang="en-US" smtClean="0"/>
              <a:pPr/>
              <a:t>21</a:t>
            </a:fld>
            <a:endParaRPr lang="en-US"/>
          </a:p>
        </p:txBody>
      </p:sp>
    </p:spTree>
    <p:extLst>
      <p:ext uri="{BB962C8B-B14F-4D97-AF65-F5344CB8AC3E}">
        <p14:creationId xmlns:p14="http://schemas.microsoft.com/office/powerpoint/2010/main" val="183922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70EF2-77AA-4114-B899-F5B9CF3B27C9}" type="slidenum">
              <a:rPr lang="en-US" smtClean="0"/>
              <a:pPr/>
              <a:t>22</a:t>
            </a:fld>
            <a:endParaRPr lang="en-US"/>
          </a:p>
        </p:txBody>
      </p:sp>
    </p:spTree>
    <p:extLst>
      <p:ext uri="{BB962C8B-B14F-4D97-AF65-F5344CB8AC3E}">
        <p14:creationId xmlns:p14="http://schemas.microsoft.com/office/powerpoint/2010/main" val="228656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23</a:t>
            </a:fld>
            <a:endParaRPr lang="en-US"/>
          </a:p>
        </p:txBody>
      </p:sp>
    </p:spTree>
    <p:extLst>
      <p:ext uri="{BB962C8B-B14F-4D97-AF65-F5344CB8AC3E}">
        <p14:creationId xmlns:p14="http://schemas.microsoft.com/office/powerpoint/2010/main" val="3212177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24</a:t>
            </a:fld>
            <a:endParaRPr lang="en-US"/>
          </a:p>
        </p:txBody>
      </p:sp>
    </p:spTree>
    <p:extLst>
      <p:ext uri="{BB962C8B-B14F-4D97-AF65-F5344CB8AC3E}">
        <p14:creationId xmlns:p14="http://schemas.microsoft.com/office/powerpoint/2010/main" val="69766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2</a:t>
            </a:fld>
            <a:endParaRPr lang="en-US"/>
          </a:p>
        </p:txBody>
      </p:sp>
    </p:spTree>
    <p:extLst>
      <p:ext uri="{BB962C8B-B14F-4D97-AF65-F5344CB8AC3E}">
        <p14:creationId xmlns:p14="http://schemas.microsoft.com/office/powerpoint/2010/main" val="330869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25</a:t>
            </a:fld>
            <a:endParaRPr lang="en-US"/>
          </a:p>
        </p:txBody>
      </p:sp>
    </p:spTree>
    <p:extLst>
      <p:ext uri="{BB962C8B-B14F-4D97-AF65-F5344CB8AC3E}">
        <p14:creationId xmlns:p14="http://schemas.microsoft.com/office/powerpoint/2010/main" val="134163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26</a:t>
            </a:fld>
            <a:endParaRPr lang="en-US"/>
          </a:p>
        </p:txBody>
      </p:sp>
    </p:spTree>
    <p:extLst>
      <p:ext uri="{BB962C8B-B14F-4D97-AF65-F5344CB8AC3E}">
        <p14:creationId xmlns:p14="http://schemas.microsoft.com/office/powerpoint/2010/main" val="53030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27</a:t>
            </a:fld>
            <a:endParaRPr lang="en-US"/>
          </a:p>
        </p:txBody>
      </p:sp>
    </p:spTree>
    <p:extLst>
      <p:ext uri="{BB962C8B-B14F-4D97-AF65-F5344CB8AC3E}">
        <p14:creationId xmlns:p14="http://schemas.microsoft.com/office/powerpoint/2010/main" val="3539575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28</a:t>
            </a:fld>
            <a:endParaRPr lang="en-US"/>
          </a:p>
        </p:txBody>
      </p:sp>
    </p:spTree>
    <p:extLst>
      <p:ext uri="{BB962C8B-B14F-4D97-AF65-F5344CB8AC3E}">
        <p14:creationId xmlns:p14="http://schemas.microsoft.com/office/powerpoint/2010/main" val="2681638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29</a:t>
            </a:fld>
            <a:endParaRPr lang="en-US"/>
          </a:p>
        </p:txBody>
      </p:sp>
    </p:spTree>
    <p:extLst>
      <p:ext uri="{BB962C8B-B14F-4D97-AF65-F5344CB8AC3E}">
        <p14:creationId xmlns:p14="http://schemas.microsoft.com/office/powerpoint/2010/main" val="94543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30</a:t>
            </a:fld>
            <a:endParaRPr lang="en-US"/>
          </a:p>
        </p:txBody>
      </p:sp>
    </p:spTree>
    <p:extLst>
      <p:ext uri="{BB962C8B-B14F-4D97-AF65-F5344CB8AC3E}">
        <p14:creationId xmlns:p14="http://schemas.microsoft.com/office/powerpoint/2010/main" val="3126664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a:p>
        </p:txBody>
      </p:sp>
      <p:sp>
        <p:nvSpPr>
          <p:cNvPr id="4" name="Slide Number Placeholder 3"/>
          <p:cNvSpPr>
            <a:spLocks noGrp="1"/>
          </p:cNvSpPr>
          <p:nvPr>
            <p:ph type="sldNum" sz="quarter" idx="10"/>
          </p:nvPr>
        </p:nvSpPr>
        <p:spPr/>
        <p:txBody>
          <a:bodyPr/>
          <a:lstStyle/>
          <a:p>
            <a:fld id="{89A70EF2-77AA-4114-B899-F5B9CF3B27C9}" type="slidenum">
              <a:rPr lang="en-US" smtClean="0"/>
              <a:pPr/>
              <a:t>31</a:t>
            </a:fld>
            <a:endParaRPr lang="en-US"/>
          </a:p>
        </p:txBody>
      </p:sp>
    </p:spTree>
    <p:extLst>
      <p:ext uri="{BB962C8B-B14F-4D97-AF65-F5344CB8AC3E}">
        <p14:creationId xmlns:p14="http://schemas.microsoft.com/office/powerpoint/2010/main" val="418788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3</a:t>
            </a:fld>
            <a:endParaRPr lang="en-US"/>
          </a:p>
        </p:txBody>
      </p:sp>
    </p:spTree>
    <p:extLst>
      <p:ext uri="{BB962C8B-B14F-4D97-AF65-F5344CB8AC3E}">
        <p14:creationId xmlns:p14="http://schemas.microsoft.com/office/powerpoint/2010/main" val="69747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4</a:t>
            </a:fld>
            <a:endParaRPr lang="en-US"/>
          </a:p>
        </p:txBody>
      </p:sp>
    </p:spTree>
    <p:extLst>
      <p:ext uri="{BB962C8B-B14F-4D97-AF65-F5344CB8AC3E}">
        <p14:creationId xmlns:p14="http://schemas.microsoft.com/office/powerpoint/2010/main" val="64651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Compared to the previous slide, the data placed within the context of a sales invoice now has meaning and is considered information.</a:t>
            </a:r>
          </a:p>
        </p:txBody>
      </p:sp>
      <p:sp>
        <p:nvSpPr>
          <p:cNvPr id="4" name="Slide Number Placeholder 3"/>
          <p:cNvSpPr>
            <a:spLocks noGrp="1"/>
          </p:cNvSpPr>
          <p:nvPr>
            <p:ph type="sldNum" sz="quarter" idx="10"/>
          </p:nvPr>
        </p:nvSpPr>
        <p:spPr/>
        <p:txBody>
          <a:bodyPr/>
          <a:lstStyle/>
          <a:p>
            <a:fld id="{2ED82287-123D-44F4-B4B4-7AED6D52E68F}" type="slidenum">
              <a:rPr lang="en-US" smtClean="0"/>
              <a:pPr/>
              <a:t>5</a:t>
            </a:fld>
            <a:endParaRPr lang="en-US"/>
          </a:p>
        </p:txBody>
      </p:sp>
    </p:spTree>
    <p:extLst>
      <p:ext uri="{BB962C8B-B14F-4D97-AF65-F5344CB8AC3E}">
        <p14:creationId xmlns:p14="http://schemas.microsoft.com/office/powerpoint/2010/main" val="266078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6</a:t>
            </a:fld>
            <a:endParaRPr lang="en-US"/>
          </a:p>
        </p:txBody>
      </p:sp>
    </p:spTree>
    <p:extLst>
      <p:ext uri="{BB962C8B-B14F-4D97-AF65-F5344CB8AC3E}">
        <p14:creationId xmlns:p14="http://schemas.microsoft.com/office/powerpoint/2010/main" val="286192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D82287-123D-44F4-B4B4-7AED6D52E68F}" type="slidenum">
              <a:rPr lang="en-US" smtClean="0"/>
              <a:pPr/>
              <a:t>7</a:t>
            </a:fld>
            <a:endParaRPr lang="en-US"/>
          </a:p>
        </p:txBody>
      </p:sp>
    </p:spTree>
    <p:extLst>
      <p:ext uri="{BB962C8B-B14F-4D97-AF65-F5344CB8AC3E}">
        <p14:creationId xmlns:p14="http://schemas.microsoft.com/office/powerpoint/2010/main" val="152697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ED82287-123D-44F4-B4B4-7AED6D52E68F}" type="slidenum">
              <a:rPr lang="en-US" smtClean="0"/>
              <a:pPr/>
              <a:t>10</a:t>
            </a:fld>
            <a:endParaRPr lang="en-US"/>
          </a:p>
        </p:txBody>
      </p:sp>
    </p:spTree>
    <p:extLst>
      <p:ext uri="{BB962C8B-B14F-4D97-AF65-F5344CB8AC3E}">
        <p14:creationId xmlns:p14="http://schemas.microsoft.com/office/powerpoint/2010/main" val="286663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ED82287-123D-44F4-B4B4-7AED6D52E68F}" type="slidenum">
              <a:rPr lang="en-US" smtClean="0"/>
              <a:pPr/>
              <a:t>11</a:t>
            </a:fld>
            <a:endParaRPr lang="en-US"/>
          </a:p>
        </p:txBody>
      </p:sp>
    </p:spTree>
    <p:extLst>
      <p:ext uri="{BB962C8B-B14F-4D97-AF65-F5344CB8AC3E}">
        <p14:creationId xmlns:p14="http://schemas.microsoft.com/office/powerpoint/2010/main" val="66653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43274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58803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59180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BF1FBDC0-4BE5-4ABF-88BA-A9438028EED5}" type="datetimeFigureOut">
              <a:rPr lang="ar-KW" smtClean="0"/>
              <a:t>23/01/1441</a:t>
            </a:fld>
            <a:endParaRPr lang="ar-KW"/>
          </a:p>
        </p:txBody>
      </p:sp>
      <p:sp>
        <p:nvSpPr>
          <p:cNvPr id="5" name="Footer Placeholder 4"/>
          <p:cNvSpPr>
            <a:spLocks noGrp="1"/>
          </p:cNvSpPr>
          <p:nvPr>
            <p:ph type="ftr" sz="quarter" idx="11"/>
          </p:nvPr>
        </p:nvSpPr>
        <p:spPr bwMode="gray">
          <a:xfrm rot="5400000">
            <a:off x="6236210" y="3264407"/>
            <a:ext cx="3859795" cy="228659"/>
          </a:xfrm>
          <a:prstGeom prst="rect">
            <a:avLst/>
          </a:prstGeom>
        </p:spPr>
        <p:txBody>
          <a:bodyPr/>
          <a:lstStyle>
            <a:lvl1pPr>
              <a:defRPr b="0" i="0">
                <a:solidFill>
                  <a:schemeClr val="bg1"/>
                </a:solidFill>
              </a:defRPr>
            </a:lvl1pPr>
          </a:lstStyle>
          <a:p>
            <a:endParaRPr lang="ar-KW"/>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68036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FBDC0-4BE5-4ABF-88BA-A9438028EED5}" type="datetimeFigureOut">
              <a:rPr lang="ar-KW" smtClean="0"/>
              <a:t>23/01/1441</a:t>
            </a:fld>
            <a:endParaRPr lang="ar-KW"/>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ar-KW"/>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27323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FBDC0-4BE5-4ABF-88BA-A9438028EED5}" type="datetimeFigureOut">
              <a:rPr lang="ar-KW" smtClean="0"/>
              <a:t>23/01/1441</a:t>
            </a:fld>
            <a:endParaRPr lang="ar-KW"/>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409784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FBDC0-4BE5-4ABF-88BA-A9438028EED5}" type="datetimeFigureOut">
              <a:rPr lang="ar-KW" smtClean="0"/>
              <a:t>23/01/1441</a:t>
            </a:fld>
            <a:endParaRPr lang="ar-KW"/>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ar-KW"/>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333870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1FBDC0-4BE5-4ABF-88BA-A9438028EED5}" type="datetimeFigureOut">
              <a:rPr lang="ar-KW" smtClean="0"/>
              <a:t>23/01/1441</a:t>
            </a:fld>
            <a:endParaRPr lang="ar-KW"/>
          </a:p>
        </p:txBody>
      </p:sp>
      <p:sp>
        <p:nvSpPr>
          <p:cNvPr id="8" name="Footer Placeholder 7"/>
          <p:cNvSpPr>
            <a:spLocks noGrp="1"/>
          </p:cNvSpPr>
          <p:nvPr>
            <p:ph type="ftr" sz="quarter" idx="11"/>
          </p:nvPr>
        </p:nvSpPr>
        <p:spPr>
          <a:xfrm>
            <a:off x="590843" y="6365498"/>
            <a:ext cx="3859795" cy="228660"/>
          </a:xfrm>
          <a:prstGeom prst="rect">
            <a:avLst/>
          </a:prstGeom>
        </p:spPr>
        <p:txBody>
          <a:bodyPr/>
          <a:lstStyle/>
          <a:p>
            <a:endParaRPr lang="ar-KW"/>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884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1FBDC0-4BE5-4ABF-88BA-A9438028EED5}" type="datetimeFigureOut">
              <a:rPr lang="ar-KW" smtClean="0"/>
              <a:t>23/01/1441</a:t>
            </a:fld>
            <a:endParaRPr lang="ar-KW"/>
          </a:p>
        </p:txBody>
      </p:sp>
      <p:sp>
        <p:nvSpPr>
          <p:cNvPr id="4" name="Footer Placeholder 3"/>
          <p:cNvSpPr>
            <a:spLocks noGrp="1"/>
          </p:cNvSpPr>
          <p:nvPr>
            <p:ph type="ftr" sz="quarter" idx="11"/>
          </p:nvPr>
        </p:nvSpPr>
        <p:spPr>
          <a:xfrm>
            <a:off x="590843" y="6365498"/>
            <a:ext cx="3859795" cy="228660"/>
          </a:xfrm>
          <a:prstGeom prst="rect">
            <a:avLst/>
          </a:prstGeom>
        </p:spPr>
        <p:txBody>
          <a:bodyPr/>
          <a:lstStyle/>
          <a:p>
            <a:endParaRPr lang="ar-KW"/>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127858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FBDC0-4BE5-4ABF-88BA-A9438028EED5}" type="datetimeFigureOut">
              <a:rPr lang="ar-KW" smtClean="0"/>
              <a:t>23/01/1441</a:t>
            </a:fld>
            <a:endParaRPr lang="ar-KW"/>
          </a:p>
        </p:txBody>
      </p:sp>
      <p:sp>
        <p:nvSpPr>
          <p:cNvPr id="3" name="Footer Placeholder 2"/>
          <p:cNvSpPr>
            <a:spLocks noGrp="1"/>
          </p:cNvSpPr>
          <p:nvPr>
            <p:ph type="ftr" sz="quarter" idx="11"/>
          </p:nvPr>
        </p:nvSpPr>
        <p:spPr>
          <a:xfrm>
            <a:off x="590843" y="6365498"/>
            <a:ext cx="3859795" cy="228660"/>
          </a:xfrm>
          <a:prstGeom prst="rect">
            <a:avLst/>
          </a:prstGeom>
        </p:spPr>
        <p:txBody>
          <a:bodyPr/>
          <a:lstStyle/>
          <a:p>
            <a:endParaRPr lang="ar-KW"/>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66190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FBDC0-4BE5-4ABF-88BA-A9438028EED5}" type="datetimeFigureOut">
              <a:rPr lang="ar-KW" smtClean="0"/>
              <a:t>23/01/1441</a:t>
            </a:fld>
            <a:endParaRPr lang="ar-KW"/>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97874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49620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9/22/2019</a:t>
            </a:fld>
            <a:endParaRPr lang="en-US"/>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91623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9/22/2019</a:t>
            </a:fld>
            <a:endParaRPr lang="en-US"/>
          </a:p>
        </p:txBody>
      </p:sp>
      <p:sp>
        <p:nvSpPr>
          <p:cNvPr id="6" name="Footer Placeholder 5"/>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681318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96859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4064096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143457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9772C0-405C-4DD9-8479-CAB01F025FA8}" type="datetimeFigureOut">
              <a:rPr lang="en-US" smtClean="0"/>
              <a:pPr/>
              <a:t>9/22/2019</a:t>
            </a:fld>
            <a:endParaRPr lang="en-US"/>
          </a:p>
        </p:txBody>
      </p:sp>
      <p:sp>
        <p:nvSpPr>
          <p:cNvPr id="8" name="Footer Placeholder 7"/>
          <p:cNvSpPr>
            <a:spLocks noGrp="1"/>
          </p:cNvSpPr>
          <p:nvPr>
            <p:ph type="ftr" sz="quarter" idx="11"/>
          </p:nvPr>
        </p:nvSpPr>
        <p:spPr>
          <a:xfrm>
            <a:off x="590843" y="6365498"/>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363887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9772C0-405C-4DD9-8479-CAB01F025FA8}" type="datetimeFigureOut">
              <a:rPr lang="en-US" smtClean="0"/>
              <a:pPr/>
              <a:t>9/22/2019</a:t>
            </a:fld>
            <a:endParaRPr lang="en-US"/>
          </a:p>
        </p:txBody>
      </p:sp>
      <p:sp>
        <p:nvSpPr>
          <p:cNvPr id="8" name="Footer Placeholder 7"/>
          <p:cNvSpPr>
            <a:spLocks noGrp="1"/>
          </p:cNvSpPr>
          <p:nvPr>
            <p:ph type="ftr" sz="quarter" idx="11"/>
          </p:nvPr>
        </p:nvSpPr>
        <p:spPr>
          <a:xfrm>
            <a:off x="590843" y="6365498"/>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301933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48893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a:xfrm>
            <a:off x="590843" y="6365498"/>
            <a:ext cx="3859795" cy="228660"/>
          </a:xfrm>
          <a:prstGeom prst="rect">
            <a:avLst/>
          </a:prstGeom>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2769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772C0-405C-4DD9-8479-CAB01F025FA8}"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511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772C0-405C-4DD9-8479-CAB01F025FA8}"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85139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772C0-405C-4DD9-8479-CAB01F025FA8}" type="datetimeFigureOut">
              <a:rPr lang="en-US" smtClean="0"/>
              <a:pPr/>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87170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772C0-405C-4DD9-8479-CAB01F025FA8}" type="datetimeFigureOut">
              <a:rPr lang="en-US" smtClean="0"/>
              <a:pPr/>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3711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772C0-405C-4DD9-8479-CAB01F025FA8}" type="datetimeFigureOut">
              <a:rPr lang="en-US" smtClean="0"/>
              <a:pPr/>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251866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179625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772C0-405C-4DD9-8479-CAB01F025FA8}"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04885-EBC9-46FB-8AE6-9D1DF8A5B291}" type="slidenum">
              <a:rPr lang="en-US" smtClean="0"/>
              <a:pPr/>
              <a:t>‹#›</a:t>
            </a:fld>
            <a:endParaRPr lang="en-US"/>
          </a:p>
        </p:txBody>
      </p:sp>
    </p:spTree>
    <p:extLst>
      <p:ext uri="{BB962C8B-B14F-4D97-AF65-F5344CB8AC3E}">
        <p14:creationId xmlns:p14="http://schemas.microsoft.com/office/powerpoint/2010/main" val="55474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772C0-405C-4DD9-8479-CAB01F025FA8}" type="datetimeFigureOut">
              <a:rPr lang="en-US" smtClean="0"/>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04885-EBC9-46FB-8AE6-9D1DF8A5B291}" type="slidenum">
              <a:rPr lang="en-US" smtClean="0"/>
              <a:pPr/>
              <a:t>‹#›</a:t>
            </a:fld>
            <a:endParaRPr lang="en-US"/>
          </a:p>
        </p:txBody>
      </p:sp>
    </p:spTree>
    <p:extLst>
      <p:ext uri="{BB962C8B-B14F-4D97-AF65-F5344CB8AC3E}">
        <p14:creationId xmlns:p14="http://schemas.microsoft.com/office/powerpoint/2010/main" val="100456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C79772C0-405C-4DD9-8479-CAB01F025FA8}" type="datetimeFigureOut">
              <a:rPr lang="en-US" smtClean="0"/>
              <a:pPr/>
              <a:t>9/22/2019</a:t>
            </a:fld>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509708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r>
              <a:rPr lang="en-US" dirty="0"/>
              <a:t>Accounting Information Systems: Traditions and Future Directions </a:t>
            </a:r>
            <a:endParaRPr lang="en-US" dirty="0">
              <a:latin typeface="+mn-lt"/>
            </a:endParaRPr>
          </a:p>
        </p:txBody>
      </p:sp>
      <p:sp>
        <p:nvSpPr>
          <p:cNvPr id="5" name="Subtitle 4"/>
          <p:cNvSpPr>
            <a:spLocks noGrp="1"/>
          </p:cNvSpPr>
          <p:nvPr>
            <p:ph type="subTitle" idx="1"/>
          </p:nvPr>
        </p:nvSpPr>
        <p:spPr>
          <a:xfrm>
            <a:off x="1981200" y="4876800"/>
            <a:ext cx="4953000" cy="1752600"/>
          </a:xfrm>
        </p:spPr>
        <p:txBody>
          <a:bodyPr>
            <a:normAutofit/>
          </a:bodyPr>
          <a:lstStyle/>
          <a:p>
            <a:r>
              <a:rPr lang="en-US" sz="4000" dirty="0"/>
              <a:t>Paper 1</a:t>
            </a:r>
          </a:p>
        </p:txBody>
      </p:sp>
      <p:sp>
        <p:nvSpPr>
          <p:cNvPr id="6" name="Footer Placeholder 5"/>
          <p:cNvSpPr>
            <a:spLocks noGrp="1"/>
          </p:cNvSpPr>
          <p:nvPr>
            <p:ph type="ftr" sz="quarter" idx="11"/>
          </p:nvPr>
        </p:nvSpPr>
        <p:spPr>
          <a:xfrm>
            <a:off x="228600" y="6248400"/>
            <a:ext cx="3276600" cy="457200"/>
          </a:xfrm>
          <a:prstGeom prst="rect">
            <a:avLst/>
          </a:prstGeom>
        </p:spPr>
        <p:txBody>
          <a:bodyPr/>
          <a:lstStyle/>
          <a:p>
            <a:endParaRPr lang="en-US" sz="1000"/>
          </a:p>
          <a:p>
            <a:endParaRPr lang="en-US" sz="1000"/>
          </a:p>
        </p:txBody>
      </p:sp>
      <p:sp>
        <p:nvSpPr>
          <p:cNvPr id="7" name="Slide Number Placeholder 6"/>
          <p:cNvSpPr>
            <a:spLocks noGrp="1"/>
          </p:cNvSpPr>
          <p:nvPr>
            <p:ph type="sldNum" sz="quarter" idx="4"/>
          </p:nvPr>
        </p:nvSpPr>
        <p:spPr>
          <a:xfrm>
            <a:off x="8153400" y="6324600"/>
            <a:ext cx="747712" cy="365760"/>
          </a:xfrm>
        </p:spPr>
        <p:txBody>
          <a:bodyPr/>
          <a:lstStyle/>
          <a:p>
            <a:fld id="{D5150FDB-5C9A-4B86-97CC-8CA138DC124E}" type="slidenum">
              <a:rPr lang="en-US" smtClean="0">
                <a:solidFill>
                  <a:schemeClr val="accent1"/>
                </a:solidFill>
              </a:rPr>
              <a:pPr/>
              <a:t>1</a:t>
            </a:fld>
            <a:r>
              <a:rPr lang="en-US">
                <a:solidFill>
                  <a:schemeClr val="accent1"/>
                </a:solidFill>
              </a:rPr>
              <a:t>-1</a:t>
            </a:r>
          </a:p>
        </p:txBody>
      </p:sp>
    </p:spTree>
    <p:extLst>
      <p:ext uri="{BB962C8B-B14F-4D97-AF65-F5344CB8AC3E}">
        <p14:creationId xmlns:p14="http://schemas.microsoft.com/office/powerpoint/2010/main" val="385187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b="1" dirty="0"/>
              <a:t>Business Intelligence </a:t>
            </a:r>
            <a:endParaRPr lang="en-US" dirty="0"/>
          </a:p>
        </p:txBody>
      </p:sp>
      <p:sp>
        <p:nvSpPr>
          <p:cNvPr id="3" name="Content Placeholder 2"/>
          <p:cNvSpPr>
            <a:spLocks noGrp="1"/>
          </p:cNvSpPr>
          <p:nvPr>
            <p:ph idx="1"/>
          </p:nvPr>
        </p:nvSpPr>
        <p:spPr>
          <a:xfrm>
            <a:off x="457200" y="2209800"/>
            <a:ext cx="8229600" cy="3791712"/>
          </a:xfrm>
        </p:spPr>
        <p:txBody>
          <a:bodyPr>
            <a:noAutofit/>
          </a:bodyPr>
          <a:lstStyle/>
          <a:p>
            <a:r>
              <a:rPr lang="en-US" sz="1600" dirty="0"/>
              <a:t>BI helps business explore, extend and develop new business opportunities on both strategic and operational objectives along with providing result oriented insights for decision making. </a:t>
            </a:r>
          </a:p>
          <a:p>
            <a:endParaRPr lang="en-US" sz="1600" dirty="0"/>
          </a:p>
          <a:p>
            <a:r>
              <a:rPr lang="en-US" sz="1600" dirty="0"/>
              <a:t>Specialized processes like data mining, data analyses, process re-engineering, process mining, statistical and inferential analysis, simulation and predictive modelling and analysis etc. can support management and accounting challenges like scheduling, forecasting, decision support systems, strategic management accounting systems and many others.</a:t>
            </a:r>
          </a:p>
          <a:p>
            <a:endParaRPr lang="en-US" sz="1600" dirty="0"/>
          </a:p>
          <a:p>
            <a:r>
              <a:rPr lang="en-US" sz="1600" dirty="0"/>
              <a:t>A new term emerged “accounting intelligence”, a type of business intelligence, is an expression showing the mixture of technologies used to record, extract, classify and derive information by using accounting and ERP software. </a:t>
            </a:r>
          </a:p>
          <a:p>
            <a:endParaRPr lang="en-US" dirty="0"/>
          </a:p>
        </p:txBody>
      </p:sp>
    </p:spTree>
    <p:extLst>
      <p:ext uri="{BB962C8B-B14F-4D97-AF65-F5344CB8AC3E}">
        <p14:creationId xmlns:p14="http://schemas.microsoft.com/office/powerpoint/2010/main" val="367611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b="1" dirty="0"/>
              <a:t>Enterprise Architecture and Enterprise Application Integration </a:t>
            </a:r>
            <a:endParaRPr lang="en-US" dirty="0"/>
          </a:p>
        </p:txBody>
      </p:sp>
      <p:sp>
        <p:nvSpPr>
          <p:cNvPr id="3" name="Content Placeholder 2"/>
          <p:cNvSpPr>
            <a:spLocks noGrp="1"/>
          </p:cNvSpPr>
          <p:nvPr>
            <p:ph idx="1"/>
          </p:nvPr>
        </p:nvSpPr>
        <p:spPr>
          <a:xfrm>
            <a:off x="457200" y="2209800"/>
            <a:ext cx="8229600" cy="3791712"/>
          </a:xfrm>
        </p:spPr>
        <p:txBody>
          <a:bodyPr>
            <a:noAutofit/>
          </a:bodyPr>
          <a:lstStyle/>
          <a:p>
            <a:r>
              <a:rPr lang="en-US" dirty="0"/>
              <a:t>XBRL, called e-extensible business reporting language, a XML-based computer language, is a globally standardized source of exchanging of business information, due to the commonly used accounting and business reporting. </a:t>
            </a:r>
          </a:p>
          <a:p>
            <a:endParaRPr lang="en-US" dirty="0"/>
          </a:p>
          <a:p>
            <a:r>
              <a:rPr lang="en-US" dirty="0"/>
              <a:t>The accounting challenges having a diversified dimensions like forecasting, internal auditing, checks and controls, strategic or operational analysis, benchmarking, future budget planning, risk assessment and risk management, real time reporting procedures combined with the big data bank of non-financial data. </a:t>
            </a:r>
          </a:p>
        </p:txBody>
      </p:sp>
    </p:spTree>
    <p:extLst>
      <p:ext uri="{BB962C8B-B14F-4D97-AF65-F5344CB8AC3E}">
        <p14:creationId xmlns:p14="http://schemas.microsoft.com/office/powerpoint/2010/main" val="366504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dirty="0"/>
              <a:t>Computer Assisted Auditing Tools and Techniques (CAATTS) </a:t>
            </a:r>
          </a:p>
        </p:txBody>
      </p:sp>
      <p:sp>
        <p:nvSpPr>
          <p:cNvPr id="3" name="Content Placeholder 2"/>
          <p:cNvSpPr>
            <a:spLocks noGrp="1"/>
          </p:cNvSpPr>
          <p:nvPr>
            <p:ph idx="1"/>
          </p:nvPr>
        </p:nvSpPr>
        <p:spPr>
          <a:xfrm>
            <a:off x="457200" y="2209800"/>
            <a:ext cx="8229600" cy="3791712"/>
          </a:xfrm>
        </p:spPr>
        <p:txBody>
          <a:bodyPr>
            <a:noAutofit/>
          </a:bodyPr>
          <a:lstStyle/>
          <a:p>
            <a:r>
              <a:rPr lang="en-US" sz="2000" dirty="0"/>
              <a:t>Auditors use different software like MS-Excel, </a:t>
            </a:r>
            <a:r>
              <a:rPr lang="en-US" sz="2000" dirty="0" err="1"/>
              <a:t>Peechtree</a:t>
            </a:r>
            <a:r>
              <a:rPr lang="en-US" sz="2000" dirty="0"/>
              <a:t>, Tally software, oracle, ERP modules, and computer Assisted Audit tools and Techniques (CAATT) to enhance capabilities and financial analysis of information</a:t>
            </a:r>
          </a:p>
          <a:p>
            <a:r>
              <a:rPr lang="en-US" sz="2000" dirty="0"/>
              <a:t>Examples of CAATT include audit command language (ACL) and interactive data extraction and analysis (IDEA) for data mining, data extraction and data analysis</a:t>
            </a:r>
          </a:p>
          <a:p>
            <a:r>
              <a:rPr lang="en-US" sz="2000" dirty="0"/>
              <a:t>These tools indicate and highlight different types of frauds, errors and misstatements</a:t>
            </a:r>
          </a:p>
        </p:txBody>
      </p:sp>
    </p:spTree>
    <p:extLst>
      <p:ext uri="{BB962C8B-B14F-4D97-AF65-F5344CB8AC3E}">
        <p14:creationId xmlns:p14="http://schemas.microsoft.com/office/powerpoint/2010/main" val="304619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Global perspectives on accounting information systems: mobile and</a:t>
            </a:r>
            <a:br>
              <a:rPr lang="en-US" dirty="0"/>
            </a:br>
            <a:r>
              <a:rPr lang="en-US" dirty="0"/>
              <a:t>cloud approach</a:t>
            </a:r>
            <a:endParaRPr lang="en-US" dirty="0">
              <a:latin typeface="+mn-lt"/>
            </a:endParaRPr>
          </a:p>
        </p:txBody>
      </p:sp>
      <p:sp>
        <p:nvSpPr>
          <p:cNvPr id="5" name="Subtitle 4"/>
          <p:cNvSpPr>
            <a:spLocks noGrp="1"/>
          </p:cNvSpPr>
          <p:nvPr>
            <p:ph type="subTitle" idx="1"/>
          </p:nvPr>
        </p:nvSpPr>
        <p:spPr>
          <a:xfrm>
            <a:off x="866441" y="5181600"/>
            <a:ext cx="4953000" cy="1752600"/>
          </a:xfrm>
        </p:spPr>
        <p:txBody>
          <a:bodyPr>
            <a:normAutofit/>
          </a:bodyPr>
          <a:lstStyle/>
          <a:p>
            <a:r>
              <a:rPr lang="en-US" sz="4000" dirty="0"/>
              <a:t>PAPER 2</a:t>
            </a:r>
          </a:p>
        </p:txBody>
      </p:sp>
      <p:sp>
        <p:nvSpPr>
          <p:cNvPr id="6" name="Footer Placeholder 5"/>
          <p:cNvSpPr>
            <a:spLocks noGrp="1"/>
          </p:cNvSpPr>
          <p:nvPr>
            <p:ph type="ftr" sz="quarter" idx="11"/>
          </p:nvPr>
        </p:nvSpPr>
        <p:spPr>
          <a:xfrm>
            <a:off x="0" y="6248400"/>
            <a:ext cx="3276600" cy="457200"/>
          </a:xfrm>
          <a:prstGeom prst="rect">
            <a:avLst/>
          </a:prstGeom>
        </p:spPr>
        <p:txBody>
          <a:bodyPr/>
          <a:lstStyle/>
          <a:p>
            <a:endParaRPr lang="en-US" sz="1000"/>
          </a:p>
          <a:p>
            <a:endParaRPr lang="en-US" sz="1000"/>
          </a:p>
        </p:txBody>
      </p:sp>
      <p:sp>
        <p:nvSpPr>
          <p:cNvPr id="7" name="Slide Number Placeholder 6"/>
          <p:cNvSpPr>
            <a:spLocks noGrp="1"/>
          </p:cNvSpPr>
          <p:nvPr>
            <p:ph type="sldNum" sz="quarter" idx="4"/>
          </p:nvPr>
        </p:nvSpPr>
        <p:spPr>
          <a:xfrm>
            <a:off x="8153400" y="6324600"/>
            <a:ext cx="747712" cy="365760"/>
          </a:xfrm>
        </p:spPr>
        <p:txBody>
          <a:bodyPr/>
          <a:lstStyle/>
          <a:p>
            <a:r>
              <a:rPr lang="en-US"/>
              <a:t>2</a:t>
            </a:r>
            <a:r>
              <a:rPr lang="en-US">
                <a:solidFill>
                  <a:schemeClr val="accent1"/>
                </a:solidFill>
              </a:rPr>
              <a:t>-1</a:t>
            </a:r>
          </a:p>
        </p:txBody>
      </p:sp>
    </p:spTree>
    <p:extLst>
      <p:ext uri="{BB962C8B-B14F-4D97-AF65-F5344CB8AC3E}">
        <p14:creationId xmlns:p14="http://schemas.microsoft.com/office/powerpoint/2010/main" val="353377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PAPER 2</a:t>
            </a:r>
            <a:endParaRPr lang="en-US" dirty="0"/>
          </a:p>
        </p:txBody>
      </p:sp>
      <p:pic>
        <p:nvPicPr>
          <p:cNvPr id="3" name="Content Placeholder 2"/>
          <p:cNvPicPr>
            <a:picLocks noGrp="1" noChangeAspect="1"/>
          </p:cNvPicPr>
          <p:nvPr>
            <p:ph idx="1"/>
          </p:nvPr>
        </p:nvPicPr>
        <p:blipFill>
          <a:blip r:embed="rId2"/>
          <a:stretch>
            <a:fillRect/>
          </a:stretch>
        </p:blipFill>
        <p:spPr>
          <a:xfrm>
            <a:off x="1026968" y="2227433"/>
            <a:ext cx="7075845" cy="4489079"/>
          </a:xfrm>
          <a:prstGeom prst="rect">
            <a:avLst/>
          </a:prstGeom>
        </p:spPr>
      </p:pic>
      <p:sp>
        <p:nvSpPr>
          <p:cNvPr id="5"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14</a:t>
            </a:fld>
            <a:endParaRPr lang="en-US"/>
          </a:p>
        </p:txBody>
      </p:sp>
    </p:spTree>
    <p:extLst>
      <p:ext uri="{BB962C8B-B14F-4D97-AF65-F5344CB8AC3E}">
        <p14:creationId xmlns:p14="http://schemas.microsoft.com/office/powerpoint/2010/main" val="352801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Introduction</a:t>
            </a:r>
            <a:endParaRPr lang="en-US" dirty="0"/>
          </a:p>
        </p:txBody>
      </p:sp>
      <p:sp>
        <p:nvSpPr>
          <p:cNvPr id="4" name="Slide Number Placeholder 4"/>
          <p:cNvSpPr>
            <a:spLocks noGrp="1"/>
          </p:cNvSpPr>
          <p:nvPr>
            <p:ph idx="1"/>
          </p:nvPr>
        </p:nvSpPr>
        <p:spPr>
          <a:xfrm>
            <a:off x="457200" y="2209800"/>
            <a:ext cx="8229600" cy="4096512"/>
          </a:xfrm>
        </p:spPr>
        <p:txBody>
          <a:bodyPr>
            <a:normAutofit lnSpcReduction="10000"/>
          </a:bodyPr>
          <a:lstStyle/>
          <a:p>
            <a:r>
              <a:rPr lang="en-US" sz="2400" dirty="0"/>
              <a:t>Current development and usage of IT&amp;C within organizations has a major impact on Accounting Information Systems. More and more small and medium business companies have adopted and currently are using cloud computing and mobile technologies</a:t>
            </a:r>
          </a:p>
          <a:p>
            <a:endParaRPr lang="en-US" sz="2400" dirty="0"/>
          </a:p>
          <a:p>
            <a:r>
              <a:rPr lang="en-US" sz="2400" dirty="0"/>
              <a:t>Large companies developed their own big data centers, private cloud or hybrid cloud as a support for their processes within the shared services architecture.</a:t>
            </a:r>
          </a:p>
        </p:txBody>
      </p:sp>
      <p:sp>
        <p:nvSpPr>
          <p:cNvPr id="5"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15</a:t>
            </a:fld>
            <a:endParaRPr lang="en-US"/>
          </a:p>
        </p:txBody>
      </p:sp>
    </p:spTree>
    <p:extLst>
      <p:ext uri="{BB962C8B-B14F-4D97-AF65-F5344CB8AC3E}">
        <p14:creationId xmlns:p14="http://schemas.microsoft.com/office/powerpoint/2010/main" val="17909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Introduction</a:t>
            </a:r>
            <a:endParaRPr lang="en-US" dirty="0"/>
          </a:p>
        </p:txBody>
      </p:sp>
      <p:sp>
        <p:nvSpPr>
          <p:cNvPr id="4" name="Slide Number Placeholder 4"/>
          <p:cNvSpPr>
            <a:spLocks noGrp="1"/>
          </p:cNvSpPr>
          <p:nvPr>
            <p:ph idx="1"/>
          </p:nvPr>
        </p:nvSpPr>
        <p:spPr>
          <a:xfrm>
            <a:off x="457200" y="2209800"/>
            <a:ext cx="8229600" cy="4096512"/>
          </a:xfrm>
        </p:spPr>
        <p:txBody>
          <a:bodyPr>
            <a:normAutofit/>
          </a:bodyPr>
          <a:lstStyle/>
          <a:p>
            <a:r>
              <a:rPr lang="en-US" sz="2400" dirty="0"/>
              <a:t>Looking from the global perspective, business development is accomplished through the extensive use of internet and mobile and cloud technologies. </a:t>
            </a:r>
          </a:p>
          <a:p>
            <a:r>
              <a:rPr lang="en-US" sz="2400" dirty="0"/>
              <a:t>In terms of technology and cloud services, this new approach has led to a new business model paradigm, namely the cloud business model paradigm. This paradigm significantly impacts the business strategies of companies, the way companies do business</a:t>
            </a:r>
          </a:p>
          <a:p>
            <a:endParaRPr lang="en-US" sz="2400" dirty="0"/>
          </a:p>
        </p:txBody>
      </p:sp>
      <p:sp>
        <p:nvSpPr>
          <p:cNvPr id="5"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16</a:t>
            </a:fld>
            <a:endParaRPr lang="en-US"/>
          </a:p>
        </p:txBody>
      </p:sp>
    </p:spTree>
    <p:extLst>
      <p:ext uri="{BB962C8B-B14F-4D97-AF65-F5344CB8AC3E}">
        <p14:creationId xmlns:p14="http://schemas.microsoft.com/office/powerpoint/2010/main" val="278998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Introduction</a:t>
            </a:r>
            <a:endParaRPr lang="en-US" dirty="0"/>
          </a:p>
        </p:txBody>
      </p:sp>
      <p:sp>
        <p:nvSpPr>
          <p:cNvPr id="3" name="Content Placeholder 2"/>
          <p:cNvSpPr>
            <a:spLocks noGrp="1"/>
          </p:cNvSpPr>
          <p:nvPr>
            <p:ph idx="1"/>
          </p:nvPr>
        </p:nvSpPr>
        <p:spPr>
          <a:xfrm>
            <a:off x="533400" y="2209800"/>
            <a:ext cx="8229600" cy="4020312"/>
          </a:xfrm>
        </p:spPr>
        <p:txBody>
          <a:bodyPr>
            <a:noAutofit/>
          </a:bodyPr>
          <a:lstStyle/>
          <a:p>
            <a:r>
              <a:rPr lang="en-US" sz="2000" dirty="0"/>
              <a:t>Taking into account the multiple implications of cloud and mobile technologies on today’s business process, the paper conducts a research regarding how these technologies can be used in Accounting Information Systems (AIS) in order to improve the accuracy, completeness, and timeless of accounting information.</a:t>
            </a:r>
          </a:p>
          <a:p>
            <a:endParaRPr lang="en-US" sz="1800" dirty="0"/>
          </a:p>
        </p:txBody>
      </p:sp>
      <p:sp>
        <p:nvSpPr>
          <p:cNvPr id="4"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17</a:t>
            </a:fld>
            <a:endParaRPr lang="en-US"/>
          </a:p>
        </p:txBody>
      </p:sp>
    </p:spTree>
    <p:extLst>
      <p:ext uri="{BB962C8B-B14F-4D97-AF65-F5344CB8AC3E}">
        <p14:creationId xmlns:p14="http://schemas.microsoft.com/office/powerpoint/2010/main" val="5222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Literature Review</a:t>
            </a:r>
            <a:endParaRPr lang="en-US" dirty="0"/>
          </a:p>
        </p:txBody>
      </p:sp>
      <p:sp>
        <p:nvSpPr>
          <p:cNvPr id="3" name="Content Placeholder 2"/>
          <p:cNvSpPr>
            <a:spLocks noGrp="1"/>
          </p:cNvSpPr>
          <p:nvPr>
            <p:ph idx="1"/>
          </p:nvPr>
        </p:nvSpPr>
        <p:spPr>
          <a:xfrm>
            <a:off x="533400" y="2209800"/>
            <a:ext cx="8229600" cy="4020312"/>
          </a:xfrm>
        </p:spPr>
        <p:txBody>
          <a:bodyPr>
            <a:normAutofit fontScale="85000" lnSpcReduction="20000"/>
          </a:bodyPr>
          <a:lstStyle/>
          <a:p>
            <a:r>
              <a:rPr lang="en-US" sz="3200" dirty="0"/>
              <a:t>In their study, Gupta, </a:t>
            </a:r>
            <a:r>
              <a:rPr lang="en-US" sz="3200" dirty="0" err="1"/>
              <a:t>Seetharaman</a:t>
            </a:r>
            <a:r>
              <a:rPr lang="en-US" sz="3200" dirty="0"/>
              <a:t> and Raj focus on the perceived inclination of micro and small businesses toward cloud computing and present five factors that influence the usage of cloud computing by SMEs and SMBs: </a:t>
            </a:r>
          </a:p>
          <a:p>
            <a:pPr lvl="1"/>
            <a:r>
              <a:rPr lang="en-US" sz="3000" dirty="0"/>
              <a:t>ease of use</a:t>
            </a:r>
          </a:p>
          <a:p>
            <a:pPr lvl="1"/>
            <a:r>
              <a:rPr lang="en-US" sz="3000" dirty="0"/>
              <a:t>security</a:t>
            </a:r>
          </a:p>
          <a:p>
            <a:pPr lvl="1"/>
            <a:r>
              <a:rPr lang="en-US" sz="3000" dirty="0"/>
              <a:t>cost reduction</a:t>
            </a:r>
          </a:p>
          <a:p>
            <a:pPr lvl="1"/>
            <a:r>
              <a:rPr lang="en-US" sz="3000" dirty="0"/>
              <a:t>reliability </a:t>
            </a:r>
          </a:p>
          <a:p>
            <a:pPr lvl="1"/>
            <a:r>
              <a:rPr lang="en-US" sz="3000" dirty="0"/>
              <a:t>sharing and collaboration</a:t>
            </a:r>
            <a:endParaRPr lang="en-US" altLang="en-US" dirty="0"/>
          </a:p>
          <a:p>
            <a:pPr lvl="1"/>
            <a:endParaRPr lang="en-US" dirty="0"/>
          </a:p>
        </p:txBody>
      </p:sp>
      <p:sp>
        <p:nvSpPr>
          <p:cNvPr id="4"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18</a:t>
            </a:fld>
            <a:endParaRPr lang="en-US"/>
          </a:p>
        </p:txBody>
      </p:sp>
    </p:spTree>
    <p:extLst>
      <p:ext uri="{BB962C8B-B14F-4D97-AF65-F5344CB8AC3E}">
        <p14:creationId xmlns:p14="http://schemas.microsoft.com/office/powerpoint/2010/main" val="280346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pPr algn="ctr"/>
            <a:r>
              <a:rPr lang="en-US" b="1" dirty="0"/>
              <a:t>Literature Review</a:t>
            </a:r>
            <a:endParaRPr lang="en-US" dirty="0"/>
          </a:p>
        </p:txBody>
      </p:sp>
      <p:sp>
        <p:nvSpPr>
          <p:cNvPr id="3" name="Content Placeholder 2"/>
          <p:cNvSpPr>
            <a:spLocks noGrp="1"/>
          </p:cNvSpPr>
          <p:nvPr>
            <p:ph idx="1"/>
          </p:nvPr>
        </p:nvSpPr>
        <p:spPr>
          <a:xfrm>
            <a:off x="457200" y="2209800"/>
            <a:ext cx="8229600" cy="3867912"/>
          </a:xfrm>
        </p:spPr>
        <p:txBody>
          <a:bodyPr>
            <a:normAutofit lnSpcReduction="10000"/>
          </a:bodyPr>
          <a:lstStyle/>
          <a:p>
            <a:r>
              <a:rPr lang="en-US" sz="2400" dirty="0"/>
              <a:t>Cloud computing services generally refer to either or a combination of the following</a:t>
            </a:r>
          </a:p>
          <a:p>
            <a:pPr lvl="1"/>
            <a:r>
              <a:rPr lang="en-US" b="1" dirty="0"/>
              <a:t>IT Infrastructure as a service (</a:t>
            </a:r>
            <a:r>
              <a:rPr lang="en-US" b="1" dirty="0" err="1"/>
              <a:t>IaaS</a:t>
            </a:r>
            <a:r>
              <a:rPr lang="en-US" dirty="0"/>
              <a:t>): Infrastructure vendors provide physical storage space, processing capabilities, virtual CPUs and database services.</a:t>
            </a:r>
          </a:p>
          <a:p>
            <a:pPr lvl="1"/>
            <a:r>
              <a:rPr lang="en-US" b="1" dirty="0"/>
              <a:t>Platform as a service (</a:t>
            </a:r>
            <a:r>
              <a:rPr lang="en-US" b="1" dirty="0" err="1"/>
              <a:t>PaaS</a:t>
            </a:r>
            <a:r>
              <a:rPr lang="en-US" b="1" dirty="0"/>
              <a:t>): </a:t>
            </a:r>
            <a:r>
              <a:rPr lang="en-US" dirty="0"/>
              <a:t>A set of software and product development tools for development, testing, deployment, hosting and application maintenance hosted on the provider's infrastructure. Software developers can create applications on the provider's platform through the Internet.</a:t>
            </a:r>
          </a:p>
          <a:p>
            <a:pPr lvl="1"/>
            <a:r>
              <a:rPr lang="en-US" b="1" dirty="0"/>
              <a:t>Software as a service (</a:t>
            </a:r>
            <a:r>
              <a:rPr lang="en-US" b="1" dirty="0" err="1"/>
              <a:t>SaaS</a:t>
            </a:r>
            <a:r>
              <a:rPr lang="en-US" b="1" dirty="0"/>
              <a:t>): </a:t>
            </a:r>
            <a:r>
              <a:rPr lang="en-US" dirty="0"/>
              <a:t>The end-user (private user or business user) pays the software provider a subscription fee for the service and the software is hosted directly from the software providers' servers and is accessed by the end user through the Internet.</a:t>
            </a:r>
          </a:p>
        </p:txBody>
      </p:sp>
      <p:sp>
        <p:nvSpPr>
          <p:cNvPr id="5"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19</a:t>
            </a:fld>
            <a:endParaRPr lang="en-US"/>
          </a:p>
        </p:txBody>
      </p:sp>
    </p:spTree>
    <p:extLst>
      <p:ext uri="{BB962C8B-B14F-4D97-AF65-F5344CB8AC3E}">
        <p14:creationId xmlns:p14="http://schemas.microsoft.com/office/powerpoint/2010/main" val="110063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3600" dirty="0"/>
              <a:t>PAPER 1</a:t>
            </a:r>
          </a:p>
        </p:txBody>
      </p:sp>
      <p:sp>
        <p:nvSpPr>
          <p:cNvPr id="3" name="Content Placeholder 2"/>
          <p:cNvSpPr>
            <a:spLocks noGrp="1"/>
          </p:cNvSpPr>
          <p:nvPr>
            <p:ph idx="1"/>
          </p:nvPr>
        </p:nvSpPr>
        <p:spPr>
          <a:xfrm>
            <a:off x="457200" y="2209800"/>
            <a:ext cx="8229600" cy="4020312"/>
          </a:xfrm>
        </p:spPr>
        <p:txBody>
          <a:bodyPr>
            <a:normAutofit/>
          </a:bodyPr>
          <a:lstStyle/>
          <a:p>
            <a:pPr marL="411480" lvl="1" indent="0">
              <a:buNone/>
            </a:pPr>
            <a:endParaRPr lang="en-US" sz="3200" dirty="0"/>
          </a:p>
        </p:txBody>
      </p:sp>
      <p:pic>
        <p:nvPicPr>
          <p:cNvPr id="4" name="Picture 3"/>
          <p:cNvPicPr>
            <a:picLocks noChangeAspect="1"/>
          </p:cNvPicPr>
          <p:nvPr/>
        </p:nvPicPr>
        <p:blipFill>
          <a:blip r:embed="rId3"/>
          <a:stretch>
            <a:fillRect/>
          </a:stretch>
        </p:blipFill>
        <p:spPr>
          <a:xfrm>
            <a:off x="1550111" y="2181194"/>
            <a:ext cx="6114711" cy="4485360"/>
          </a:xfrm>
          <a:prstGeom prst="rect">
            <a:avLst/>
          </a:prstGeom>
        </p:spPr>
      </p:pic>
    </p:spTree>
    <p:extLst>
      <p:ext uri="{BB962C8B-B14F-4D97-AF65-F5344CB8AC3E}">
        <p14:creationId xmlns:p14="http://schemas.microsoft.com/office/powerpoint/2010/main" val="2398193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pPr algn="ctr"/>
            <a:r>
              <a:rPr lang="en-US" b="1" dirty="0"/>
              <a:t>Literature Review</a:t>
            </a:r>
            <a:endParaRPr lang="en-US" dirty="0"/>
          </a:p>
        </p:txBody>
      </p:sp>
      <p:sp>
        <p:nvSpPr>
          <p:cNvPr id="3" name="Content Placeholder 2"/>
          <p:cNvSpPr>
            <a:spLocks noGrp="1"/>
          </p:cNvSpPr>
          <p:nvPr>
            <p:ph idx="1"/>
          </p:nvPr>
        </p:nvSpPr>
        <p:spPr>
          <a:xfrm>
            <a:off x="457200" y="2209800"/>
            <a:ext cx="8229600" cy="3867912"/>
          </a:xfrm>
        </p:spPr>
        <p:txBody>
          <a:bodyPr>
            <a:noAutofit/>
          </a:bodyPr>
          <a:lstStyle/>
          <a:p>
            <a:r>
              <a:rPr lang="en-US" sz="2400" dirty="0" err="1"/>
              <a:t>Dinh</a:t>
            </a:r>
            <a:r>
              <a:rPr lang="en-US" sz="2400" dirty="0"/>
              <a:t> et al. offer an overview of mobile cloud computing (MCC) through a survey regarding the architecture, the applications and the approaches of MCC. </a:t>
            </a:r>
          </a:p>
          <a:p>
            <a:pPr lvl="1"/>
            <a:r>
              <a:rPr lang="en-US" sz="2200" dirty="0"/>
              <a:t>Mobile cloud computing overcomes problems related to performance, environment and security. </a:t>
            </a:r>
          </a:p>
          <a:p>
            <a:pPr lvl="1"/>
            <a:r>
              <a:rPr lang="en-US" sz="2200" dirty="0" err="1"/>
              <a:t>Dinh</a:t>
            </a:r>
            <a:r>
              <a:rPr lang="en-US" sz="2200" dirty="0"/>
              <a:t> et al.  also emphasize certain issues (disadvantages) of mobile cloud computing like: low bandwidth, poor network access management, poor quality of service, high pricing, interfacing and service convergence.</a:t>
            </a:r>
          </a:p>
        </p:txBody>
      </p:sp>
      <p:sp>
        <p:nvSpPr>
          <p:cNvPr id="5" name="Slide Number Placeholder 4"/>
          <p:cNvSpPr>
            <a:spLocks noGrp="1"/>
          </p:cNvSpPr>
          <p:nvPr>
            <p:ph type="sldNum" sz="quarter" idx="4"/>
          </p:nvPr>
        </p:nvSpPr>
        <p:spPr>
          <a:xfrm>
            <a:off x="8229600" y="6400800"/>
            <a:ext cx="762000" cy="365760"/>
          </a:xfrm>
        </p:spPr>
        <p:txBody>
          <a:bodyPr/>
          <a:lstStyle/>
          <a:p>
            <a:endParaRPr lang="en-US"/>
          </a:p>
          <a:p>
            <a:r>
              <a:rPr lang="en-US"/>
              <a:t>2-</a:t>
            </a:r>
            <a:fld id="{D5150FDB-5C9A-4B86-97CC-8CA138DC124E}" type="slidenum">
              <a:rPr lang="en-US" smtClean="0"/>
              <a:pPr/>
              <a:t>20</a:t>
            </a:fld>
            <a:endParaRPr lang="en-US"/>
          </a:p>
        </p:txBody>
      </p:sp>
    </p:spTree>
    <p:extLst>
      <p:ext uri="{BB962C8B-B14F-4D97-AF65-F5344CB8AC3E}">
        <p14:creationId xmlns:p14="http://schemas.microsoft.com/office/powerpoint/2010/main" val="200325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229600" cy="1066800"/>
          </a:xfrm>
        </p:spPr>
        <p:txBody>
          <a:bodyPr/>
          <a:lstStyle/>
          <a:p>
            <a:pPr algn="ctr"/>
            <a:r>
              <a:rPr lang="en-US" b="1" dirty="0"/>
              <a:t>Literature Review</a:t>
            </a:r>
            <a:endParaRPr lang="en-US" dirty="0"/>
          </a:p>
        </p:txBody>
      </p:sp>
      <p:sp>
        <p:nvSpPr>
          <p:cNvPr id="3" name="Content Placeholder 2"/>
          <p:cNvSpPr>
            <a:spLocks noGrp="1"/>
          </p:cNvSpPr>
          <p:nvPr>
            <p:ph idx="1"/>
          </p:nvPr>
        </p:nvSpPr>
        <p:spPr>
          <a:xfrm>
            <a:off x="457199" y="2209800"/>
            <a:ext cx="8229600" cy="4096512"/>
          </a:xfrm>
        </p:spPr>
        <p:txBody>
          <a:bodyPr>
            <a:normAutofit/>
          </a:bodyPr>
          <a:lstStyle/>
          <a:p>
            <a:r>
              <a:rPr lang="en-US" dirty="0"/>
              <a:t>The top three expected benefits from adopting Software as a Service (</a:t>
            </a:r>
            <a:r>
              <a:rPr lang="en-US" dirty="0" err="1"/>
              <a:t>SaaS</a:t>
            </a:r>
            <a:r>
              <a:rPr lang="en-US" dirty="0"/>
              <a:t>) solutions are: </a:t>
            </a:r>
          </a:p>
          <a:p>
            <a:pPr lvl="1"/>
            <a:r>
              <a:rPr lang="en-US" dirty="0"/>
              <a:t>simplifying software management</a:t>
            </a:r>
          </a:p>
          <a:p>
            <a:pPr lvl="1"/>
            <a:r>
              <a:rPr lang="en-US" dirty="0"/>
              <a:t>reducing capital and/or operating costs</a:t>
            </a:r>
          </a:p>
          <a:p>
            <a:pPr lvl="1"/>
            <a:r>
              <a:rPr lang="en-US" dirty="0"/>
              <a:t>speedy implementation.</a:t>
            </a:r>
          </a:p>
          <a:p>
            <a:endParaRPr lang="en-US" dirty="0"/>
          </a:p>
          <a:p>
            <a:r>
              <a:rPr lang="en-US" dirty="0"/>
              <a:t>The top concerns regarding a </a:t>
            </a:r>
            <a:r>
              <a:rPr lang="en-US" dirty="0" err="1"/>
              <a:t>SaaS</a:t>
            </a:r>
            <a:r>
              <a:rPr lang="en-US" dirty="0"/>
              <a:t> solution implementation are: </a:t>
            </a:r>
          </a:p>
          <a:p>
            <a:pPr lvl="1"/>
            <a:r>
              <a:rPr lang="en-US" dirty="0"/>
              <a:t>security concerns</a:t>
            </a:r>
          </a:p>
          <a:p>
            <a:pPr lvl="1"/>
            <a:r>
              <a:rPr lang="en-US" dirty="0"/>
              <a:t>integration challenges with other applications</a:t>
            </a:r>
          </a:p>
          <a:p>
            <a:pPr lvl="1"/>
            <a:r>
              <a:rPr lang="en-US" dirty="0"/>
              <a:t>total cost concerns</a:t>
            </a:r>
          </a:p>
          <a:p>
            <a:pPr lvl="1"/>
            <a:r>
              <a:rPr lang="en-US" dirty="0"/>
              <a:t>application performance.</a:t>
            </a:r>
          </a:p>
          <a:p>
            <a:pPr marL="109728" indent="0">
              <a:buNone/>
            </a:pPr>
            <a:endParaRPr lang="en-US" dirty="0"/>
          </a:p>
        </p:txBody>
      </p:sp>
      <p:sp>
        <p:nvSpPr>
          <p:cNvPr id="5"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21</a:t>
            </a:fld>
            <a:endParaRPr lang="en-US"/>
          </a:p>
        </p:txBody>
      </p:sp>
    </p:spTree>
    <p:extLst>
      <p:ext uri="{BB962C8B-B14F-4D97-AF65-F5344CB8AC3E}">
        <p14:creationId xmlns:p14="http://schemas.microsoft.com/office/powerpoint/2010/main" val="8192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229600" cy="1066800"/>
          </a:xfrm>
        </p:spPr>
        <p:txBody>
          <a:bodyPr/>
          <a:lstStyle/>
          <a:p>
            <a:pPr algn="ctr"/>
            <a:r>
              <a:rPr lang="en-US" b="1" dirty="0"/>
              <a:t>Research Methodology</a:t>
            </a:r>
            <a:endParaRPr lang="en-US" dirty="0"/>
          </a:p>
        </p:txBody>
      </p:sp>
      <p:sp>
        <p:nvSpPr>
          <p:cNvPr id="3" name="Content Placeholder 2"/>
          <p:cNvSpPr>
            <a:spLocks noGrp="1"/>
          </p:cNvSpPr>
          <p:nvPr>
            <p:ph idx="1"/>
          </p:nvPr>
        </p:nvSpPr>
        <p:spPr>
          <a:xfrm>
            <a:off x="457199" y="2209800"/>
            <a:ext cx="8229600" cy="4096512"/>
          </a:xfrm>
        </p:spPr>
        <p:txBody>
          <a:bodyPr>
            <a:normAutofit/>
          </a:bodyPr>
          <a:lstStyle/>
          <a:p>
            <a:r>
              <a:rPr lang="en-US" i="1" dirty="0"/>
              <a:t>Research problem</a:t>
            </a:r>
            <a:r>
              <a:rPr lang="en-US" dirty="0"/>
              <a:t> of this study is:</a:t>
            </a:r>
          </a:p>
          <a:p>
            <a:r>
              <a:rPr lang="en-US" dirty="0"/>
              <a:t>“What is the impact and global perspectives of cloud and mobile technologies usage in the Accounting Information Systems”.</a:t>
            </a:r>
          </a:p>
          <a:p>
            <a:pPr marL="109728" indent="0">
              <a:buNone/>
            </a:pPr>
            <a:endParaRPr lang="en-US" dirty="0"/>
          </a:p>
        </p:txBody>
      </p:sp>
      <p:sp>
        <p:nvSpPr>
          <p:cNvPr id="5"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22</a:t>
            </a:fld>
            <a:endParaRPr lang="en-US"/>
          </a:p>
        </p:txBody>
      </p:sp>
      <p:pic>
        <p:nvPicPr>
          <p:cNvPr id="4" name="Picture 3"/>
          <p:cNvPicPr>
            <a:picLocks noChangeAspect="1"/>
          </p:cNvPicPr>
          <p:nvPr/>
        </p:nvPicPr>
        <p:blipFill>
          <a:blip r:embed="rId3"/>
          <a:stretch>
            <a:fillRect/>
          </a:stretch>
        </p:blipFill>
        <p:spPr>
          <a:xfrm>
            <a:off x="1856972" y="3447928"/>
            <a:ext cx="5341744" cy="3308691"/>
          </a:xfrm>
          <a:prstGeom prst="rect">
            <a:avLst/>
          </a:prstGeom>
        </p:spPr>
      </p:pic>
    </p:spTree>
    <p:extLst>
      <p:ext uri="{BB962C8B-B14F-4D97-AF65-F5344CB8AC3E}">
        <p14:creationId xmlns:p14="http://schemas.microsoft.com/office/powerpoint/2010/main" val="314188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The impact and perspectives of using cloud computing and mobile technologies in AIS</a:t>
            </a:r>
            <a:br>
              <a:rPr lang="en-US" i="1" dirty="0"/>
            </a:br>
            <a:endParaRPr lang="en-US" dirty="0"/>
          </a:p>
        </p:txBody>
      </p:sp>
      <p:sp>
        <p:nvSpPr>
          <p:cNvPr id="3" name="Content Placeholder 2"/>
          <p:cNvSpPr>
            <a:spLocks noGrp="1"/>
          </p:cNvSpPr>
          <p:nvPr>
            <p:ph idx="1"/>
          </p:nvPr>
        </p:nvSpPr>
        <p:spPr>
          <a:xfrm>
            <a:off x="457200" y="2209800"/>
            <a:ext cx="8229600" cy="3867912"/>
          </a:xfrm>
        </p:spPr>
        <p:txBody>
          <a:bodyPr>
            <a:normAutofit fontScale="92500" lnSpcReduction="20000"/>
          </a:bodyPr>
          <a:lstStyle/>
          <a:p>
            <a:pPr>
              <a:lnSpc>
                <a:spcPct val="90000"/>
              </a:lnSpc>
              <a:defRPr/>
            </a:pPr>
            <a:r>
              <a:rPr lang="en-US" sz="2000" dirty="0"/>
              <a:t>(1) </a:t>
            </a:r>
            <a:r>
              <a:rPr lang="en-US" sz="2000" b="1" dirty="0"/>
              <a:t>Technology impact and perspectives</a:t>
            </a:r>
          </a:p>
          <a:p>
            <a:r>
              <a:rPr lang="en-US" dirty="0"/>
              <a:t>Using SaaS solutions for implementation and delivery of ERP (Enterprise Resource Planning) solutions within the AIS represents the most significant impact. Companies rent an ERP solution, so most transactions and reports from AIS are hosted in the cloud infrastructure.</a:t>
            </a:r>
          </a:p>
          <a:p>
            <a:r>
              <a:rPr lang="en-US" dirty="0"/>
              <a:t>If SaaS allows just providing standardized ERP solutions in AIS, PaaS enables extending and customizing these solutions through the tools of the development platform.</a:t>
            </a:r>
          </a:p>
          <a:p>
            <a:r>
              <a:rPr lang="en-US" dirty="0"/>
              <a:t>Using </a:t>
            </a:r>
            <a:r>
              <a:rPr lang="en-US" dirty="0" err="1"/>
              <a:t>IaaS</a:t>
            </a:r>
            <a:r>
              <a:rPr lang="en-US" dirty="0"/>
              <a:t> in the AIS allows the installation of database servers and back-up solutions in a cloud infrastructure. </a:t>
            </a:r>
            <a:r>
              <a:rPr lang="en-US" dirty="0" err="1"/>
              <a:t>IaaS</a:t>
            </a:r>
            <a:r>
              <a:rPr lang="en-US" dirty="0"/>
              <a:t> provides large storage capacity and data processing of financial information.</a:t>
            </a:r>
          </a:p>
          <a:p>
            <a:r>
              <a:rPr lang="en-US" dirty="0"/>
              <a:t>Using Mobile Applications and Technologies in the AIS allows extending client applications in basic financial and accounting processes of the company. Mobile payment systems and mobile systems for capturing data in documents have the most significant impact on AIS</a:t>
            </a:r>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23</a:t>
            </a:fld>
            <a:endParaRPr lang="en-US"/>
          </a:p>
        </p:txBody>
      </p:sp>
    </p:spTree>
    <p:extLst>
      <p:ext uri="{BB962C8B-B14F-4D97-AF65-F5344CB8AC3E}">
        <p14:creationId xmlns:p14="http://schemas.microsoft.com/office/powerpoint/2010/main" val="278470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The impact and perspectives of using cloud computing and mobile technologies in AIS</a:t>
            </a:r>
            <a:br>
              <a:rPr lang="en-US" i="1" dirty="0"/>
            </a:br>
            <a:endParaRPr lang="en-US" dirty="0"/>
          </a:p>
        </p:txBody>
      </p:sp>
      <p:sp>
        <p:nvSpPr>
          <p:cNvPr id="3" name="Content Placeholder 2"/>
          <p:cNvSpPr>
            <a:spLocks noGrp="1"/>
          </p:cNvSpPr>
          <p:nvPr>
            <p:ph idx="1"/>
          </p:nvPr>
        </p:nvSpPr>
        <p:spPr>
          <a:xfrm>
            <a:off x="457200" y="2209800"/>
            <a:ext cx="8229600" cy="3867912"/>
          </a:xfrm>
        </p:spPr>
        <p:txBody>
          <a:bodyPr>
            <a:normAutofit fontScale="85000" lnSpcReduction="20000"/>
          </a:bodyPr>
          <a:lstStyle/>
          <a:p>
            <a:pPr>
              <a:lnSpc>
                <a:spcPct val="90000"/>
              </a:lnSpc>
              <a:defRPr/>
            </a:pPr>
            <a:r>
              <a:rPr lang="en-US" sz="2000" dirty="0"/>
              <a:t>(2) </a:t>
            </a:r>
            <a:r>
              <a:rPr lang="en-US" sz="2000" b="1" dirty="0"/>
              <a:t>Risk and security impact and perspectives</a:t>
            </a:r>
          </a:p>
          <a:p>
            <a:r>
              <a:rPr lang="en-US" dirty="0"/>
              <a:t>In most studies, the problem of risk and security of cloud and mobile technologies is critical. Although some authors consider that migration to cloud represents a security improvement, many risks and security problems still remain. </a:t>
            </a:r>
          </a:p>
          <a:p>
            <a:pPr lvl="1"/>
            <a:r>
              <a:rPr lang="en-US" b="1" dirty="0"/>
              <a:t>Financial and Accounting Data Loss</a:t>
            </a:r>
            <a:r>
              <a:rPr lang="en-US" dirty="0"/>
              <a:t>. Processed and stored data in AIS are vital for the company. Storing data and information in an infrastructure outside of the company (SaaS or IaaS) has the effect of increasing the risk of loss of that data. The company owns only the data not the infrastructure offered by the cloud service and cannot control or verify the storage and data processing systems</a:t>
            </a:r>
          </a:p>
          <a:p>
            <a:pPr lvl="1"/>
            <a:r>
              <a:rPr lang="en-US" b="1" dirty="0"/>
              <a:t>Privacy</a:t>
            </a:r>
            <a:r>
              <a:rPr lang="en-US" dirty="0"/>
              <a:t>. Privacy is the most common concern when it comes to cloud technology implementation in the AIS of a company. The Accounting Information System processes and stores sensitive data and confidential information, like employee data, customer data and financial data of the company.</a:t>
            </a:r>
          </a:p>
          <a:p>
            <a:pPr lvl="1"/>
            <a:r>
              <a:rPr lang="en-US" b="1" dirty="0"/>
              <a:t>System availability and business continuity. </a:t>
            </a:r>
            <a:r>
              <a:rPr lang="en-US" dirty="0"/>
              <a:t>Regarding this issue, most concerns are about communication interruptions or mobile/cloud infrastructure and recovery for business continuity</a:t>
            </a:r>
          </a:p>
          <a:p>
            <a:pPr lvl="1"/>
            <a:r>
              <a:rPr lang="en-US" b="1" dirty="0"/>
              <a:t>Legal and regulatory concerns  </a:t>
            </a:r>
            <a:r>
              <a:rPr lang="en-US" dirty="0"/>
              <a:t>and </a:t>
            </a:r>
            <a:r>
              <a:rPr lang="en-US" b="1" dirty="0"/>
              <a:t>Intellectual property theft</a:t>
            </a:r>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24</a:t>
            </a:fld>
            <a:endParaRPr lang="en-US"/>
          </a:p>
        </p:txBody>
      </p:sp>
    </p:spTree>
    <p:extLst>
      <p:ext uri="{BB962C8B-B14F-4D97-AF65-F5344CB8AC3E}">
        <p14:creationId xmlns:p14="http://schemas.microsoft.com/office/powerpoint/2010/main" val="12760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The impact and perspectives of using cloud computing and mobile technologies in AIS</a:t>
            </a:r>
            <a:br>
              <a:rPr lang="en-US" i="1" dirty="0"/>
            </a:br>
            <a:endParaRPr lang="en-US" dirty="0"/>
          </a:p>
        </p:txBody>
      </p:sp>
      <p:sp>
        <p:nvSpPr>
          <p:cNvPr id="3" name="Content Placeholder 2"/>
          <p:cNvSpPr>
            <a:spLocks noGrp="1"/>
          </p:cNvSpPr>
          <p:nvPr>
            <p:ph idx="1"/>
          </p:nvPr>
        </p:nvSpPr>
        <p:spPr>
          <a:xfrm>
            <a:off x="457200" y="2209800"/>
            <a:ext cx="8229600" cy="3867912"/>
          </a:xfrm>
        </p:spPr>
        <p:txBody>
          <a:bodyPr>
            <a:normAutofit/>
          </a:bodyPr>
          <a:lstStyle/>
          <a:p>
            <a:pPr>
              <a:lnSpc>
                <a:spcPct val="90000"/>
              </a:lnSpc>
              <a:defRPr/>
            </a:pPr>
            <a:r>
              <a:rPr lang="en-US" sz="1600" dirty="0"/>
              <a:t>(2) </a:t>
            </a:r>
            <a:r>
              <a:rPr lang="en-US" sz="1600" b="1" dirty="0"/>
              <a:t>Risk and security impact and perspectives</a:t>
            </a:r>
          </a:p>
          <a:p>
            <a:r>
              <a:rPr lang="en-US" dirty="0"/>
              <a:t>The perspectives of enhancing AIS security by introducing cloud technology that we have identified are:</a:t>
            </a:r>
          </a:p>
          <a:p>
            <a:pPr lvl="1"/>
            <a:r>
              <a:rPr lang="en-US" b="1" dirty="0"/>
              <a:t>Patch management</a:t>
            </a:r>
            <a:r>
              <a:rPr lang="en-US" dirty="0"/>
              <a:t>. Having a centralized and unitary structure, applications or infrastructure patches management are more effective and in short time.</a:t>
            </a:r>
          </a:p>
          <a:p>
            <a:pPr lvl="1"/>
            <a:r>
              <a:rPr lang="en-US" b="1" dirty="0"/>
              <a:t>Disaster recovery and backup procedures. </a:t>
            </a:r>
            <a:r>
              <a:rPr lang="en-US" dirty="0"/>
              <a:t>Cloud Service Providers (CSPs) have mostly advanced backup and data recovery implemented solutions.</a:t>
            </a:r>
          </a:p>
          <a:p>
            <a:pPr lvl="1"/>
            <a:r>
              <a:rPr lang="en-US" b="1" dirty="0"/>
              <a:t>Permanent supervision and security administration</a:t>
            </a:r>
            <a:r>
              <a:rPr lang="en-US" dirty="0"/>
              <a:t>. CSP departments and teams deal exclusively of ensuring infrastructure security.</a:t>
            </a:r>
            <a:endParaRPr lang="en-US" b="1" dirty="0"/>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25</a:t>
            </a:fld>
            <a:endParaRPr lang="en-US"/>
          </a:p>
        </p:txBody>
      </p:sp>
    </p:spTree>
    <p:extLst>
      <p:ext uri="{BB962C8B-B14F-4D97-AF65-F5344CB8AC3E}">
        <p14:creationId xmlns:p14="http://schemas.microsoft.com/office/powerpoint/2010/main" val="2206729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The impact and perspectives of using cloud computing and mobile technologies in AIS</a:t>
            </a:r>
            <a:br>
              <a:rPr lang="en-US" i="1" dirty="0"/>
            </a:br>
            <a:endParaRPr lang="en-US" dirty="0"/>
          </a:p>
        </p:txBody>
      </p:sp>
      <p:sp>
        <p:nvSpPr>
          <p:cNvPr id="3" name="Content Placeholder 2"/>
          <p:cNvSpPr>
            <a:spLocks noGrp="1"/>
          </p:cNvSpPr>
          <p:nvPr>
            <p:ph idx="1"/>
          </p:nvPr>
        </p:nvSpPr>
        <p:spPr>
          <a:xfrm>
            <a:off x="457200" y="2209800"/>
            <a:ext cx="8229600" cy="3867912"/>
          </a:xfrm>
        </p:spPr>
        <p:txBody>
          <a:bodyPr>
            <a:normAutofit/>
          </a:bodyPr>
          <a:lstStyle/>
          <a:p>
            <a:pPr>
              <a:lnSpc>
                <a:spcPct val="90000"/>
              </a:lnSpc>
              <a:defRPr/>
            </a:pPr>
            <a:r>
              <a:rPr lang="en-US" sz="1600" dirty="0"/>
              <a:t>(3) </a:t>
            </a:r>
            <a:r>
              <a:rPr lang="en-US" sz="1600" b="1" dirty="0"/>
              <a:t>Accounting and financial impact and perspectives</a:t>
            </a:r>
          </a:p>
          <a:p>
            <a:r>
              <a:rPr lang="en-US" dirty="0"/>
              <a:t>Using cloud technologies in the AIS has a positive impact by significantly reducing acquisition costs, maintenance and management of hardware and software infrastructure of the company.</a:t>
            </a:r>
          </a:p>
          <a:p>
            <a:r>
              <a:rPr lang="en-US" dirty="0"/>
              <a:t>Financial characteristic of investing in implementing cloud and mobile technologies in the AIS is the high rate of ROI. </a:t>
            </a:r>
          </a:p>
          <a:p>
            <a:r>
              <a:rPr lang="en-US" dirty="0"/>
              <a:t>A positive financial impact of adopting cloud services is the one on the company’s cash flows by reducing payments for purchases of hardware and software (ERP and others).</a:t>
            </a:r>
            <a:endParaRPr lang="en-US" b="1" dirty="0"/>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26</a:t>
            </a:fld>
            <a:endParaRPr lang="en-US"/>
          </a:p>
        </p:txBody>
      </p:sp>
    </p:spTree>
    <p:extLst>
      <p:ext uri="{BB962C8B-B14F-4D97-AF65-F5344CB8AC3E}">
        <p14:creationId xmlns:p14="http://schemas.microsoft.com/office/powerpoint/2010/main" val="397913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The impact and perspectives of using cloud computing and mobile technologies in AIS</a:t>
            </a:r>
            <a:br>
              <a:rPr lang="en-US" i="1" dirty="0"/>
            </a:br>
            <a:endParaRPr lang="en-US" dirty="0"/>
          </a:p>
        </p:txBody>
      </p:sp>
      <p:sp>
        <p:nvSpPr>
          <p:cNvPr id="3" name="Content Placeholder 2"/>
          <p:cNvSpPr>
            <a:spLocks noGrp="1"/>
          </p:cNvSpPr>
          <p:nvPr>
            <p:ph idx="1"/>
          </p:nvPr>
        </p:nvSpPr>
        <p:spPr>
          <a:xfrm>
            <a:off x="457200" y="2209800"/>
            <a:ext cx="8229600" cy="3867912"/>
          </a:xfrm>
        </p:spPr>
        <p:txBody>
          <a:bodyPr>
            <a:normAutofit lnSpcReduction="10000"/>
          </a:bodyPr>
          <a:lstStyle/>
          <a:p>
            <a:pPr>
              <a:lnSpc>
                <a:spcPct val="90000"/>
              </a:lnSpc>
              <a:defRPr/>
            </a:pPr>
            <a:r>
              <a:rPr lang="en-US" sz="1600" dirty="0"/>
              <a:t>((4) </a:t>
            </a:r>
            <a:r>
              <a:rPr lang="en-US" sz="1600" b="1" dirty="0"/>
              <a:t>Business strategy impact and perspectives</a:t>
            </a:r>
          </a:p>
          <a:p>
            <a:r>
              <a:rPr lang="en-US" dirty="0"/>
              <a:t>Using cloud and mobile technologies within companies has a significant impact on the company's business strategy as well. These technologies reshape the way in which companies make business</a:t>
            </a:r>
          </a:p>
          <a:p>
            <a:endParaRPr lang="en-US" b="1" dirty="0"/>
          </a:p>
          <a:p>
            <a:r>
              <a:rPr lang="en-US" dirty="0"/>
              <a:t>For most of the big companies, using cloud or hybrid cloud-based technologies involves organizing business based on the shared services architecture. Thus, the company becomes more flexible in support processes for doing business. </a:t>
            </a:r>
          </a:p>
          <a:p>
            <a:r>
              <a:rPr lang="en-US" dirty="0"/>
              <a:t>Another impact on the business strategy is the use and development of outsourcing services in every company’s business strategy. In perspective, we can highlight the increased role of the cloud business model in the business strategy</a:t>
            </a:r>
            <a:endParaRPr lang="en-US" b="1" dirty="0"/>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27</a:t>
            </a:fld>
            <a:endParaRPr lang="en-US"/>
          </a:p>
        </p:txBody>
      </p:sp>
    </p:spTree>
    <p:extLst>
      <p:ext uri="{BB962C8B-B14F-4D97-AF65-F5344CB8AC3E}">
        <p14:creationId xmlns:p14="http://schemas.microsoft.com/office/powerpoint/2010/main" val="283508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SWOT Analysis of cloud computing and mobile technologies impact on AISs</a:t>
            </a:r>
            <a:br>
              <a:rPr lang="en-US" i="1" dirty="0"/>
            </a:br>
            <a:endParaRPr lang="en-US" dirty="0"/>
          </a:p>
        </p:txBody>
      </p:sp>
      <p:pic>
        <p:nvPicPr>
          <p:cNvPr id="5" name="Content Placeholder 4"/>
          <p:cNvPicPr>
            <a:picLocks noGrp="1" noChangeAspect="1"/>
          </p:cNvPicPr>
          <p:nvPr>
            <p:ph idx="1"/>
          </p:nvPr>
        </p:nvPicPr>
        <p:blipFill>
          <a:blip r:embed="rId3"/>
          <a:stretch>
            <a:fillRect/>
          </a:stretch>
        </p:blipFill>
        <p:spPr>
          <a:xfrm>
            <a:off x="386767" y="2437997"/>
            <a:ext cx="8508224" cy="3025105"/>
          </a:xfrm>
          <a:prstGeom prst="rect">
            <a:avLst/>
          </a:prstGeom>
        </p:spPr>
      </p:pic>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28</a:t>
            </a:fld>
            <a:endParaRPr lang="en-US"/>
          </a:p>
        </p:txBody>
      </p:sp>
    </p:spTree>
    <p:extLst>
      <p:ext uri="{BB962C8B-B14F-4D97-AF65-F5344CB8AC3E}">
        <p14:creationId xmlns:p14="http://schemas.microsoft.com/office/powerpoint/2010/main" val="1200566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br>
              <a:rPr lang="en-US" b="1" dirty="0"/>
            </a:br>
            <a:br>
              <a:rPr lang="en-US" b="1" dirty="0"/>
            </a:br>
            <a:r>
              <a:rPr lang="en-US" b="1" dirty="0"/>
              <a:t>Findings and Discussions</a:t>
            </a:r>
            <a:br>
              <a:rPr lang="en-US" b="1" dirty="0"/>
            </a:br>
            <a:r>
              <a:rPr lang="en-US" sz="2000" i="1" dirty="0"/>
              <a:t>SWOT Analysis of cloud computing and mobile technologies impact on AISs</a:t>
            </a:r>
            <a:br>
              <a:rPr lang="en-US" i="1" dirty="0"/>
            </a:br>
            <a:endParaRPr lang="en-US" dirty="0"/>
          </a:p>
        </p:txBody>
      </p:sp>
      <p:sp>
        <p:nvSpPr>
          <p:cNvPr id="3" name="Content Placeholder 2"/>
          <p:cNvSpPr>
            <a:spLocks noGrp="1"/>
          </p:cNvSpPr>
          <p:nvPr>
            <p:ph idx="1"/>
          </p:nvPr>
        </p:nvSpPr>
        <p:spPr>
          <a:xfrm>
            <a:off x="457200" y="2209800"/>
            <a:ext cx="8229600" cy="3867912"/>
          </a:xfrm>
        </p:spPr>
        <p:txBody>
          <a:bodyPr>
            <a:noAutofit/>
          </a:bodyPr>
          <a:lstStyle/>
          <a:p>
            <a:r>
              <a:rPr lang="en-US" sz="1400" b="1" dirty="0"/>
              <a:t>Computer costs less.</a:t>
            </a:r>
            <a:endParaRPr lang="en-US" sz="1400" dirty="0"/>
          </a:p>
          <a:p>
            <a:pPr lvl="1"/>
            <a:r>
              <a:rPr lang="en-US" sz="1200" dirty="0"/>
              <a:t>You run web-based applications, you do not need to use a powerful and expensive computer. Since the applications run on the cloud, not on a desktop PC, the desktop PCs you need a lot of processing power or disk space that it requires no desktop software. When you run a Web application, your PC can be cheaper, with a smaller hard drive, with less memory and </a:t>
            </a:r>
            <a:r>
              <a:rPr lang="en-US" sz="1200"/>
              <a:t>CPU efficient.</a:t>
            </a:r>
            <a:endParaRPr lang="en-US" sz="1200" dirty="0"/>
          </a:p>
          <a:p>
            <a:r>
              <a:rPr lang="en-US" sz="1400" b="1" dirty="0"/>
              <a:t>Software upgrade fast and permanent.</a:t>
            </a:r>
            <a:endParaRPr lang="en-US" sz="1400" dirty="0"/>
          </a:p>
          <a:p>
            <a:pPr lvl="1"/>
            <a:r>
              <a:rPr lang="en-US" sz="1200" dirty="0"/>
              <a:t>Another benefit of the software is that you no longer need in Cloud Computing Software Update or forced to use old software, due to the high cost of not improving. When applications are web-based, upgrades occur automatically the next time you go to the cloud, Login applied to software. When you access a web-based application, without the need to pay to download or upgrade software, you benefit from the latest version.</a:t>
            </a:r>
          </a:p>
          <a:p>
            <a:r>
              <a:rPr lang="en-US" sz="1400" b="1" dirty="0"/>
              <a:t>Unlimited storage capacity.</a:t>
            </a:r>
            <a:endParaRPr lang="en-US" sz="1400" dirty="0"/>
          </a:p>
          <a:p>
            <a:pPr lvl="1"/>
            <a:r>
              <a:rPr lang="en-US" sz="1200" dirty="0"/>
              <a:t>Cloud Computing unlimited storage capacity puts at your disposal. 200 GB hard disk of your computer's current desktop compared to hundreds of petabytes (one million gigabytes) that are available through the clouds do not count anything. You need to save anything that you can save it.</a:t>
            </a:r>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29</a:t>
            </a:fld>
            <a:endParaRPr lang="en-US"/>
          </a:p>
        </p:txBody>
      </p:sp>
    </p:spTree>
    <p:extLst>
      <p:ext uri="{BB962C8B-B14F-4D97-AF65-F5344CB8AC3E}">
        <p14:creationId xmlns:p14="http://schemas.microsoft.com/office/powerpoint/2010/main" val="220047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3600" dirty="0"/>
              <a:t>Introduction </a:t>
            </a:r>
          </a:p>
        </p:txBody>
      </p:sp>
      <p:sp>
        <p:nvSpPr>
          <p:cNvPr id="3" name="Content Placeholder 2"/>
          <p:cNvSpPr>
            <a:spLocks noGrp="1"/>
          </p:cNvSpPr>
          <p:nvPr>
            <p:ph idx="1"/>
          </p:nvPr>
        </p:nvSpPr>
        <p:spPr>
          <a:xfrm>
            <a:off x="457200" y="2209800"/>
            <a:ext cx="8229600" cy="4020312"/>
          </a:xfrm>
        </p:spPr>
        <p:txBody>
          <a:bodyPr>
            <a:normAutofit fontScale="92500" lnSpcReduction="10000"/>
          </a:bodyPr>
          <a:lstStyle/>
          <a:p>
            <a:r>
              <a:rPr lang="en-US" sz="2000" b="1" dirty="0"/>
              <a:t>Typically, any Accounting Information System, (famously known as) AIS, is composed of three major sub-systems: </a:t>
            </a:r>
          </a:p>
          <a:p>
            <a:pPr lvl="1"/>
            <a:r>
              <a:rPr lang="en-US" sz="1800" dirty="0"/>
              <a:t>Transaction Processing System (TPS) that supports daily and routine business processes and operations</a:t>
            </a:r>
          </a:p>
          <a:p>
            <a:pPr lvl="2"/>
            <a:r>
              <a:rPr lang="en-US" dirty="0"/>
              <a:t>TPS is the foundation stone of daily operations and processes </a:t>
            </a:r>
          </a:p>
          <a:p>
            <a:pPr lvl="1"/>
            <a:r>
              <a:rPr lang="en-US" sz="1800" dirty="0"/>
              <a:t>General Ledger and Factory Ledger system and Financial Reporting System (GL/FRS)</a:t>
            </a:r>
          </a:p>
          <a:p>
            <a:pPr lvl="2"/>
            <a:r>
              <a:rPr lang="en-US" dirty="0"/>
              <a:t>GLS covers recording and summarization while measurement, reporting and decision making being the function of FRS. The output of them may be in the form of tax returns, financial statements, for all the members of the stake holders</a:t>
            </a:r>
          </a:p>
          <a:p>
            <a:pPr lvl="1"/>
            <a:r>
              <a:rPr lang="en-US" sz="1800" dirty="0"/>
              <a:t>Management Reporting Systems (MRS) </a:t>
            </a:r>
          </a:p>
          <a:p>
            <a:pPr lvl="2"/>
            <a:r>
              <a:rPr lang="en-US" dirty="0"/>
              <a:t>MRS, usually provides information and basic inputs for job order costing, process costing, cost, volume and profit analysis, ABC costing, variance analysis, Budgeting (short term and long term), cash flows, payroll and material handling</a:t>
            </a:r>
          </a:p>
          <a:p>
            <a:pPr lvl="1"/>
            <a:endParaRPr lang="en-US" sz="3200" dirty="0"/>
          </a:p>
          <a:p>
            <a:pPr marL="411480" lvl="1" indent="0">
              <a:buNone/>
            </a:pPr>
            <a:endParaRPr lang="en-US" sz="3200" dirty="0"/>
          </a:p>
        </p:txBody>
      </p:sp>
    </p:spTree>
    <p:extLst>
      <p:ext uri="{BB962C8B-B14F-4D97-AF65-F5344CB8AC3E}">
        <p14:creationId xmlns:p14="http://schemas.microsoft.com/office/powerpoint/2010/main" val="238020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Conclusions</a:t>
            </a:r>
            <a:endParaRPr lang="en-US" dirty="0"/>
          </a:p>
        </p:txBody>
      </p:sp>
      <p:sp>
        <p:nvSpPr>
          <p:cNvPr id="3" name="Content Placeholder 2"/>
          <p:cNvSpPr>
            <a:spLocks noGrp="1"/>
          </p:cNvSpPr>
          <p:nvPr>
            <p:ph idx="1"/>
          </p:nvPr>
        </p:nvSpPr>
        <p:spPr>
          <a:xfrm>
            <a:off x="457200" y="2209800"/>
            <a:ext cx="8229600" cy="3867912"/>
          </a:xfrm>
        </p:spPr>
        <p:txBody>
          <a:bodyPr>
            <a:normAutofit/>
          </a:bodyPr>
          <a:lstStyle/>
          <a:p>
            <a:r>
              <a:rPr lang="en-US" sz="1600" dirty="0"/>
              <a:t>According to research conducted by </a:t>
            </a:r>
            <a:r>
              <a:rPr lang="en-US" sz="1600" dirty="0" err="1"/>
              <a:t>Capterra</a:t>
            </a:r>
            <a:r>
              <a:rPr lang="en-US" sz="1600" dirty="0"/>
              <a:t>, an independent software analysis firm, approximately 40 percent of businesses now use a cloud-based accounting package. Reasons for the move to cloud computing include benefits applicable to both clients and employees:</a:t>
            </a:r>
          </a:p>
          <a:p>
            <a:pPr lvl="1"/>
            <a:r>
              <a:rPr lang="en-US" sz="1400" dirty="0"/>
              <a:t>Increased efficiency and productivity</a:t>
            </a:r>
          </a:p>
          <a:p>
            <a:pPr lvl="1"/>
            <a:r>
              <a:rPr lang="en-US" sz="1400" dirty="0"/>
              <a:t>Accessibility via mobile devices for remote users</a:t>
            </a:r>
          </a:p>
          <a:p>
            <a:pPr lvl="1"/>
            <a:r>
              <a:rPr lang="en-US" sz="1400" dirty="0"/>
              <a:t>Integration across different platforms and applications</a:t>
            </a:r>
          </a:p>
          <a:p>
            <a:pPr lvl="1"/>
            <a:r>
              <a:rPr lang="en-US" sz="1400" dirty="0"/>
              <a:t>Ease of collaboration across multiple locations and departments</a:t>
            </a:r>
          </a:p>
          <a:p>
            <a:pPr lvl="1"/>
            <a:r>
              <a:rPr lang="en-US" sz="1400" dirty="0"/>
              <a:t>Availability of modular add-ons for specific accounting challenges</a:t>
            </a:r>
          </a:p>
          <a:p>
            <a:pPr lvl="1"/>
            <a:r>
              <a:rPr lang="en-US" sz="1400" dirty="0"/>
              <a:t>Improved data protection offered by off-premises storage and security</a:t>
            </a:r>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30</a:t>
            </a:fld>
            <a:endParaRPr lang="en-US"/>
          </a:p>
        </p:txBody>
      </p:sp>
    </p:spTree>
    <p:extLst>
      <p:ext uri="{BB962C8B-B14F-4D97-AF65-F5344CB8AC3E}">
        <p14:creationId xmlns:p14="http://schemas.microsoft.com/office/powerpoint/2010/main" val="3326117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b="1" dirty="0"/>
              <a:t>Conclusions</a:t>
            </a:r>
            <a:endParaRPr lang="en-US" dirty="0"/>
          </a:p>
        </p:txBody>
      </p:sp>
      <p:sp>
        <p:nvSpPr>
          <p:cNvPr id="3" name="Content Placeholder 2"/>
          <p:cNvSpPr>
            <a:spLocks noGrp="1"/>
          </p:cNvSpPr>
          <p:nvPr>
            <p:ph idx="1"/>
          </p:nvPr>
        </p:nvSpPr>
        <p:spPr>
          <a:xfrm>
            <a:off x="457200" y="2209800"/>
            <a:ext cx="8229600" cy="3867912"/>
          </a:xfrm>
        </p:spPr>
        <p:txBody>
          <a:bodyPr>
            <a:normAutofit/>
          </a:bodyPr>
          <a:lstStyle/>
          <a:p>
            <a:r>
              <a:rPr lang="en-US" dirty="0"/>
              <a:t>Cloud-based solutions can also offer better user access and control mechanisms, helping to mitigate risk by putting a digital fingerprint and timestamp on every entry. Using this type of accounting information technology can achieve a more detailed audit of activities in a given system, at a particular point in time.</a:t>
            </a:r>
          </a:p>
          <a:p>
            <a:endParaRPr lang="en-US" dirty="0"/>
          </a:p>
          <a:p>
            <a:r>
              <a:rPr lang="en-US" dirty="0"/>
              <a:t>As data is made more available, opportunities and reasons to use cloud-based accounting systems will continue to grow. Accountants and firms that invest in technology improvements like cloud computing systems now will help to further modernize the industry to keep up with the rest of the world.</a:t>
            </a:r>
          </a:p>
        </p:txBody>
      </p:sp>
      <p:sp>
        <p:nvSpPr>
          <p:cNvPr id="4" name="Slide Number Placeholder 4"/>
          <p:cNvSpPr>
            <a:spLocks noGrp="1"/>
          </p:cNvSpPr>
          <p:nvPr>
            <p:ph type="sldNum" sz="quarter" idx="4"/>
          </p:nvPr>
        </p:nvSpPr>
        <p:spPr>
          <a:xfrm>
            <a:off x="8248288" y="6248400"/>
            <a:ext cx="762000" cy="365760"/>
          </a:xfrm>
        </p:spPr>
        <p:txBody>
          <a:bodyPr/>
          <a:lstStyle/>
          <a:p>
            <a:endParaRPr lang="en-US"/>
          </a:p>
          <a:p>
            <a:r>
              <a:rPr lang="en-US"/>
              <a:t>2-</a:t>
            </a:r>
            <a:fld id="{D5150FDB-5C9A-4B86-97CC-8CA138DC124E}" type="slidenum">
              <a:rPr lang="en-US" smtClean="0"/>
              <a:pPr/>
              <a:t>31</a:t>
            </a:fld>
            <a:endParaRPr lang="en-US"/>
          </a:p>
        </p:txBody>
      </p:sp>
    </p:spTree>
    <p:extLst>
      <p:ext uri="{BB962C8B-B14F-4D97-AF65-F5344CB8AC3E}">
        <p14:creationId xmlns:p14="http://schemas.microsoft.com/office/powerpoint/2010/main" val="144727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3600" b="1" dirty="0"/>
              <a:t>Technology Answers</a:t>
            </a:r>
            <a:endParaRPr lang="en-US" sz="3600" dirty="0"/>
          </a:p>
        </p:txBody>
      </p:sp>
      <p:sp>
        <p:nvSpPr>
          <p:cNvPr id="3" name="Content Placeholder 2"/>
          <p:cNvSpPr>
            <a:spLocks noGrp="1"/>
          </p:cNvSpPr>
          <p:nvPr>
            <p:ph idx="1"/>
          </p:nvPr>
        </p:nvSpPr>
        <p:spPr>
          <a:xfrm>
            <a:off x="457200" y="2209800"/>
            <a:ext cx="8229600" cy="4020312"/>
          </a:xfrm>
        </p:spPr>
        <p:txBody>
          <a:bodyPr>
            <a:normAutofit/>
          </a:bodyPr>
          <a:lstStyle/>
          <a:p>
            <a:r>
              <a:rPr lang="en-US" sz="2400" dirty="0"/>
              <a:t>Both business and IT managers are in a puzzle on how to utilize technology and make it more compatible.</a:t>
            </a:r>
          </a:p>
          <a:p>
            <a:pPr lvl="1"/>
            <a:r>
              <a:rPr lang="en-US" sz="2200" dirty="0"/>
              <a:t>This task need a fresh perspective and superior IT skills to make it work</a:t>
            </a:r>
            <a:endParaRPr lang="en-US" sz="3000" dirty="0"/>
          </a:p>
        </p:txBody>
      </p:sp>
    </p:spTree>
    <p:extLst>
      <p:ext uri="{BB962C8B-B14F-4D97-AF65-F5344CB8AC3E}">
        <p14:creationId xmlns:p14="http://schemas.microsoft.com/office/powerpoint/2010/main" val="80806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3600" b="1" dirty="0"/>
              <a:t>Technology Answers</a:t>
            </a:r>
            <a:endParaRPr lang="en-US" sz="3600" dirty="0"/>
          </a:p>
        </p:txBody>
      </p:sp>
      <p:sp>
        <p:nvSpPr>
          <p:cNvPr id="3" name="Content Placeholder 2"/>
          <p:cNvSpPr>
            <a:spLocks noGrp="1"/>
          </p:cNvSpPr>
          <p:nvPr>
            <p:ph idx="1"/>
          </p:nvPr>
        </p:nvSpPr>
        <p:spPr>
          <a:xfrm>
            <a:off x="457200" y="2209800"/>
            <a:ext cx="8229600" cy="4364736"/>
          </a:xfrm>
        </p:spPr>
        <p:txBody>
          <a:bodyPr>
            <a:normAutofit/>
          </a:bodyPr>
          <a:lstStyle/>
          <a:p>
            <a:pPr marL="109728" indent="0">
              <a:buNone/>
            </a:pPr>
            <a:r>
              <a:rPr lang="en-US" sz="2000" dirty="0"/>
              <a:t>Current challenges around accountancy and finance field </a:t>
            </a:r>
            <a:endParaRPr lang="en-US" dirty="0"/>
          </a:p>
        </p:txBody>
      </p:sp>
      <p:sp>
        <p:nvSpPr>
          <p:cNvPr id="5" name="Slide Number Placeholder 4"/>
          <p:cNvSpPr>
            <a:spLocks noGrp="1"/>
          </p:cNvSpPr>
          <p:nvPr>
            <p:ph type="sldNum" sz="quarter" idx="4"/>
          </p:nvPr>
        </p:nvSpPr>
        <p:spPr>
          <a:xfrm>
            <a:off x="8229600" y="6400800"/>
            <a:ext cx="762000" cy="365760"/>
          </a:xfrm>
        </p:spPr>
        <p:txBody>
          <a:bodyPr/>
          <a:lstStyle/>
          <a:p>
            <a:r>
              <a:rPr lang="en-US"/>
              <a:t>1-</a:t>
            </a:r>
            <a:fld id="{D5150FDB-5C9A-4B86-97CC-8CA138DC124E}" type="slidenum">
              <a:rPr lang="en-US" smtClean="0"/>
              <a:pPr/>
              <a:t>5</a:t>
            </a:fld>
            <a:endParaRPr lang="en-US"/>
          </a:p>
        </p:txBody>
      </p:sp>
      <p:pic>
        <p:nvPicPr>
          <p:cNvPr id="4" name="Picture 3"/>
          <p:cNvPicPr>
            <a:picLocks noChangeAspect="1"/>
          </p:cNvPicPr>
          <p:nvPr/>
        </p:nvPicPr>
        <p:blipFill>
          <a:blip r:embed="rId3"/>
          <a:stretch>
            <a:fillRect/>
          </a:stretch>
        </p:blipFill>
        <p:spPr>
          <a:xfrm>
            <a:off x="934061" y="2600654"/>
            <a:ext cx="6832477" cy="4115372"/>
          </a:xfrm>
          <a:prstGeom prst="rect">
            <a:avLst/>
          </a:prstGeom>
        </p:spPr>
      </p:pic>
    </p:spTree>
    <p:extLst>
      <p:ext uri="{BB962C8B-B14F-4D97-AF65-F5344CB8AC3E}">
        <p14:creationId xmlns:p14="http://schemas.microsoft.com/office/powerpoint/2010/main" val="337782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pPr algn="ctr"/>
            <a:r>
              <a:rPr lang="en-US" sz="3600" dirty="0"/>
              <a:t>Web and Internet Services </a:t>
            </a:r>
          </a:p>
        </p:txBody>
      </p:sp>
      <p:sp>
        <p:nvSpPr>
          <p:cNvPr id="3" name="Content Placeholder 2"/>
          <p:cNvSpPr>
            <a:spLocks noGrp="1"/>
          </p:cNvSpPr>
          <p:nvPr>
            <p:ph idx="1"/>
          </p:nvPr>
        </p:nvSpPr>
        <p:spPr>
          <a:xfrm>
            <a:off x="457200" y="2209800"/>
            <a:ext cx="8229600" cy="3867912"/>
          </a:xfrm>
        </p:spPr>
        <p:txBody>
          <a:bodyPr>
            <a:noAutofit/>
          </a:bodyPr>
          <a:lstStyle/>
          <a:p>
            <a:r>
              <a:rPr lang="en-US" sz="1600" dirty="0"/>
              <a:t>Internet is considered the root for web based communication in the form of intranet or extranet. All the information flow which circulates in the organization in the top to bottom or bottom to top, is supported by Enterprise application Integration (EAI), meaning co-ordination between clients and suppliers. </a:t>
            </a:r>
          </a:p>
          <a:p>
            <a:endParaRPr lang="en-US" sz="1600" dirty="0"/>
          </a:p>
          <a:p>
            <a:r>
              <a:rPr lang="en-US" sz="1600" dirty="0"/>
              <a:t>Today, these services facilitate AIS, web applications and operational systems, and this extend real time reporting and external reporting to all the parties having stake with the company. </a:t>
            </a:r>
          </a:p>
          <a:p>
            <a:endParaRPr lang="en-US" sz="1600" dirty="0"/>
          </a:p>
          <a:p>
            <a:r>
              <a:rPr lang="en-US" sz="1600" dirty="0"/>
              <a:t>As a result of this automation, investors and creditors are now well informed stakeholders which results in lower chances of loss and high quality financial and accounting data</a:t>
            </a:r>
          </a:p>
        </p:txBody>
      </p:sp>
    </p:spTree>
    <p:extLst>
      <p:ext uri="{BB962C8B-B14F-4D97-AF65-F5344CB8AC3E}">
        <p14:creationId xmlns:p14="http://schemas.microsoft.com/office/powerpoint/2010/main" val="192338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dirty="0"/>
              <a:t>Web and Internet Services </a:t>
            </a:r>
          </a:p>
        </p:txBody>
      </p:sp>
      <p:sp>
        <p:nvSpPr>
          <p:cNvPr id="3" name="Content Placeholder 2"/>
          <p:cNvSpPr>
            <a:spLocks noGrp="1"/>
          </p:cNvSpPr>
          <p:nvPr>
            <p:ph idx="1"/>
          </p:nvPr>
        </p:nvSpPr>
        <p:spPr>
          <a:xfrm>
            <a:off x="457200" y="2209800"/>
            <a:ext cx="8229600" cy="4212336"/>
          </a:xfrm>
        </p:spPr>
        <p:txBody>
          <a:bodyPr>
            <a:normAutofit/>
          </a:bodyPr>
          <a:lstStyle/>
          <a:p>
            <a:r>
              <a:rPr lang="en-US" sz="2400" dirty="0"/>
              <a:t>Online data is the pre requisite of on line trading and organizations used their web sites to present their data publicly</a:t>
            </a:r>
          </a:p>
          <a:p>
            <a:endParaRPr lang="en-US" sz="2400" dirty="0"/>
          </a:p>
          <a:p>
            <a:r>
              <a:rPr lang="en-US" sz="2400" dirty="0"/>
              <a:t>Now, online billing and invoicing is significantly used by every type of business organization supported by Link Point, PayPal and Authorize.net. These provide are reliable, valid, secure, and fast gateways for business transactions. </a:t>
            </a:r>
          </a:p>
        </p:txBody>
      </p:sp>
    </p:spTree>
    <p:extLst>
      <p:ext uri="{BB962C8B-B14F-4D97-AF65-F5344CB8AC3E}">
        <p14:creationId xmlns:p14="http://schemas.microsoft.com/office/powerpoint/2010/main" val="289111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5" name="Rectangle 3"/>
          <p:cNvSpPr>
            <a:spLocks noGrp="1" noChangeArrowheads="1"/>
          </p:cNvSpPr>
          <p:nvPr>
            <p:ph type="title"/>
          </p:nvPr>
        </p:nvSpPr>
        <p:spPr>
          <a:xfrm>
            <a:off x="457200" y="762000"/>
            <a:ext cx="8229600" cy="1066800"/>
          </a:xfrm>
          <a:ln/>
        </p:spPr>
        <p:txBody>
          <a:bodyPr>
            <a:normAutofit/>
          </a:bodyPr>
          <a:lstStyle/>
          <a:p>
            <a:pPr algn="ctr"/>
            <a:r>
              <a:rPr lang="en-US" b="1" dirty="0"/>
              <a:t>Mobile Devices </a:t>
            </a:r>
            <a:endParaRPr lang="en-US" dirty="0"/>
          </a:p>
        </p:txBody>
      </p:sp>
      <p:sp>
        <p:nvSpPr>
          <p:cNvPr id="233474" name="Rectangle 2"/>
          <p:cNvSpPr>
            <a:spLocks noGrp="1" noChangeArrowheads="1"/>
          </p:cNvSpPr>
          <p:nvPr>
            <p:ph idx="1"/>
          </p:nvPr>
        </p:nvSpPr>
        <p:spPr>
          <a:xfrm>
            <a:off x="457200" y="2209800"/>
            <a:ext cx="8229600" cy="4020312"/>
          </a:xfrm>
          <a:ln/>
        </p:spPr>
        <p:txBody>
          <a:bodyPr>
            <a:normAutofit/>
          </a:bodyPr>
          <a:lstStyle/>
          <a:p>
            <a:pPr>
              <a:lnSpc>
                <a:spcPct val="90000"/>
              </a:lnSpc>
            </a:pPr>
            <a:r>
              <a:rPr lang="en-US" sz="2400" dirty="0"/>
              <a:t>Latest mobile technologies are now used for Mobile Banking, Mobile shopping, E-mails, VOIP and many other features. These applications have increased their usage in the communication system of most business organizations</a:t>
            </a:r>
          </a:p>
          <a:p>
            <a:pPr>
              <a:lnSpc>
                <a:spcPct val="90000"/>
              </a:lnSpc>
            </a:pPr>
            <a:endParaRPr lang="en-US" sz="2400" dirty="0"/>
          </a:p>
          <a:p>
            <a:pPr>
              <a:lnSpc>
                <a:spcPct val="90000"/>
              </a:lnSpc>
            </a:pPr>
            <a:r>
              <a:rPr lang="en-US" sz="2400" dirty="0"/>
              <a:t>Yet mobile industry is facing many challenges and hurdles regarding its mobile limitations, network problems, capacity and speed, and privacy issues and security issues like theft and fraud </a:t>
            </a:r>
          </a:p>
        </p:txBody>
      </p:sp>
    </p:spTree>
    <p:extLst>
      <p:ext uri="{BB962C8B-B14F-4D97-AF65-F5344CB8AC3E}">
        <p14:creationId xmlns:p14="http://schemas.microsoft.com/office/powerpoint/2010/main" val="2189034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3475"/>
                                        </p:tgtEl>
                                        <p:attrNameLst>
                                          <p:attrName>style.visibility</p:attrName>
                                        </p:attrNameLst>
                                      </p:cBhvr>
                                      <p:to>
                                        <p:strVal val="visible"/>
                                      </p:to>
                                    </p:set>
                                    <p:anim calcmode="lin" valueType="num">
                                      <p:cBhvr>
                                        <p:cTn id="7" dur="500" fill="hold"/>
                                        <p:tgtEl>
                                          <p:spTgt spid="233475"/>
                                        </p:tgtEl>
                                        <p:attrNameLst>
                                          <p:attrName>ppt_w</p:attrName>
                                        </p:attrNameLst>
                                      </p:cBhvr>
                                      <p:tavLst>
                                        <p:tav tm="0">
                                          <p:val>
                                            <p:fltVal val="0"/>
                                          </p:val>
                                        </p:tav>
                                        <p:tav tm="100000">
                                          <p:val>
                                            <p:strVal val="#ppt_w"/>
                                          </p:val>
                                        </p:tav>
                                      </p:tavLst>
                                    </p:anim>
                                    <p:anim calcmode="lin" valueType="num">
                                      <p:cBhvr>
                                        <p:cTn id="8" dur="500" fill="hold"/>
                                        <p:tgtEl>
                                          <p:spTgt spid="23347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33474">
                                            <p:txEl>
                                              <p:pRg st="0" end="0"/>
                                            </p:txEl>
                                          </p:spTgt>
                                        </p:tgtEl>
                                        <p:attrNameLst>
                                          <p:attrName>style.visibility</p:attrName>
                                        </p:attrNameLst>
                                      </p:cBhvr>
                                      <p:to>
                                        <p:strVal val="visible"/>
                                      </p:to>
                                    </p:set>
                                    <p:animEffect transition="in" filter="wipe(up)">
                                      <p:cBhvr>
                                        <p:cTn id="13" dur="500"/>
                                        <p:tgtEl>
                                          <p:spTgt spid="23347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33474">
                                            <p:txEl>
                                              <p:pRg st="2" end="2"/>
                                            </p:txEl>
                                          </p:spTgt>
                                        </p:tgtEl>
                                        <p:attrNameLst>
                                          <p:attrName>style.visibility</p:attrName>
                                        </p:attrNameLst>
                                      </p:cBhvr>
                                      <p:to>
                                        <p:strVal val="visible"/>
                                      </p:to>
                                    </p:set>
                                    <p:animEffect transition="in" filter="wipe(up)">
                                      <p:cBhvr>
                                        <p:cTn id="18" dur="500"/>
                                        <p:tgtEl>
                                          <p:spTgt spid="2334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animBg="1"/>
      <p:bldP spid="233474"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pPr algn="ctr"/>
            <a:r>
              <a:rPr lang="en-US" b="1" dirty="0"/>
              <a:t>Cloud Computing </a:t>
            </a:r>
            <a:endParaRPr lang="en-US" dirty="0"/>
          </a:p>
        </p:txBody>
      </p:sp>
      <p:sp>
        <p:nvSpPr>
          <p:cNvPr id="3" name="Content Placeholder 2"/>
          <p:cNvSpPr>
            <a:spLocks noGrp="1"/>
          </p:cNvSpPr>
          <p:nvPr>
            <p:ph idx="1"/>
          </p:nvPr>
        </p:nvSpPr>
        <p:spPr>
          <a:xfrm>
            <a:off x="457200" y="2209800"/>
            <a:ext cx="8229600" cy="4212336"/>
          </a:xfrm>
        </p:spPr>
        <p:txBody>
          <a:bodyPr>
            <a:noAutofit/>
          </a:bodyPr>
          <a:lstStyle/>
          <a:p>
            <a:r>
              <a:rPr lang="en-US" sz="2000" dirty="0"/>
              <a:t>Web and language based accounting software is at its full demand due to the dynamic growth in internet services</a:t>
            </a:r>
          </a:p>
          <a:p>
            <a:r>
              <a:rPr lang="en-US" sz="2000" dirty="0"/>
              <a:t>The use of cloud computing has emerged as one of the best solutions of recording of accounting information efficiently. </a:t>
            </a:r>
          </a:p>
          <a:p>
            <a:r>
              <a:rPr lang="en-US" sz="2000" dirty="0"/>
              <a:t>As the cloud computing gives the benefits like secure data handling, gives automated secure business transactions, elimination of duplication, time and cost saving, a system of high levels of security and accuracy with quality of customized services during 24/7 days in week </a:t>
            </a:r>
          </a:p>
        </p:txBody>
      </p:sp>
    </p:spTree>
    <p:extLst>
      <p:ext uri="{BB962C8B-B14F-4D97-AF65-F5344CB8AC3E}">
        <p14:creationId xmlns:p14="http://schemas.microsoft.com/office/powerpoint/2010/main" val="428222109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2494</Words>
  <Application>Microsoft Office PowerPoint</Application>
  <PresentationFormat>On-screen Show (4:3)</PresentationFormat>
  <Paragraphs>206</Paragraphs>
  <Slides>31</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Century Gothic</vt:lpstr>
      <vt:lpstr>Wingdings 3</vt:lpstr>
      <vt:lpstr>Office Theme</vt:lpstr>
      <vt:lpstr>Ion Boardroom</vt:lpstr>
      <vt:lpstr> Accounting Information Systems: Traditions and Future Directions </vt:lpstr>
      <vt:lpstr>PAPER 1</vt:lpstr>
      <vt:lpstr>Introduction </vt:lpstr>
      <vt:lpstr>Technology Answers</vt:lpstr>
      <vt:lpstr>Technology Answers</vt:lpstr>
      <vt:lpstr>Web and Internet Services </vt:lpstr>
      <vt:lpstr>Web and Internet Services </vt:lpstr>
      <vt:lpstr>Mobile Devices </vt:lpstr>
      <vt:lpstr>Cloud Computing </vt:lpstr>
      <vt:lpstr>Business Intelligence </vt:lpstr>
      <vt:lpstr>Enterprise Architecture and Enterprise Application Integration </vt:lpstr>
      <vt:lpstr>Computer Assisted Auditing Tools and Techniques (CAATTS) </vt:lpstr>
      <vt:lpstr>Global perspectives on accounting information systems: mobile and cloud approach</vt:lpstr>
      <vt:lpstr>PAPER 2</vt:lpstr>
      <vt:lpstr>Introduction</vt:lpstr>
      <vt:lpstr>Introduction</vt:lpstr>
      <vt:lpstr>Introduction</vt:lpstr>
      <vt:lpstr>Literature Review</vt:lpstr>
      <vt:lpstr>Literature Review</vt:lpstr>
      <vt:lpstr>Literature Review</vt:lpstr>
      <vt:lpstr>Literature Review</vt:lpstr>
      <vt:lpstr>Research Methodology</vt:lpstr>
      <vt:lpstr>  Findings and Discussions The impact and perspectives of using cloud computing and mobile technologies in AIS </vt:lpstr>
      <vt:lpstr>  Findings and Discussions The impact and perspectives of using cloud computing and mobile technologies in AIS </vt:lpstr>
      <vt:lpstr>  Findings and Discussions The impact and perspectives of using cloud computing and mobile technologies in AIS </vt:lpstr>
      <vt:lpstr>  Findings and Discussions The impact and perspectives of using cloud computing and mobile technologies in AIS </vt:lpstr>
      <vt:lpstr>  Findings and Discussions The impact and perspectives of using cloud computing and mobile technologies in AIS </vt:lpstr>
      <vt:lpstr>  Findings and Discussions SWOT Analysis of cloud computing and mobile technologies impact on AISs </vt:lpstr>
      <vt:lpstr>  Findings and Discussions SWOT Analysis of cloud computing and mobile technologies impact on AISs </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Information Systems: an overview</dc:title>
  <dc:creator>Robyn Raschke</dc:creator>
  <cp:lastModifiedBy>Abdullah Alawadhi</cp:lastModifiedBy>
  <cp:revision>23</cp:revision>
  <dcterms:created xsi:type="dcterms:W3CDTF">2014-03-26T17:14:59Z</dcterms:created>
  <dcterms:modified xsi:type="dcterms:W3CDTF">2019-09-22T13:27:00Z</dcterms:modified>
</cp:coreProperties>
</file>