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26"/>
  </p:notesMasterIdLst>
  <p:sldIdLst>
    <p:sldId id="257" r:id="rId3"/>
    <p:sldId id="278" r:id="rId4"/>
    <p:sldId id="259" r:id="rId5"/>
    <p:sldId id="293" r:id="rId6"/>
    <p:sldId id="261" r:id="rId7"/>
    <p:sldId id="279" r:id="rId8"/>
    <p:sldId id="263" r:id="rId9"/>
    <p:sldId id="273" r:id="rId10"/>
    <p:sldId id="265" r:id="rId11"/>
    <p:sldId id="280" r:id="rId12"/>
    <p:sldId id="266" r:id="rId13"/>
    <p:sldId id="281" r:id="rId14"/>
    <p:sldId id="274" r:id="rId15"/>
    <p:sldId id="267" r:id="rId16"/>
    <p:sldId id="284" r:id="rId17"/>
    <p:sldId id="289" r:id="rId18"/>
    <p:sldId id="290" r:id="rId19"/>
    <p:sldId id="291" r:id="rId20"/>
    <p:sldId id="268" r:id="rId21"/>
    <p:sldId id="292" r:id="rId22"/>
    <p:sldId id="269" r:id="rId23"/>
    <p:sldId id="283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9" autoAdjust="0"/>
    <p:restoredTop sz="81295" autoAdjust="0"/>
  </p:normalViewPr>
  <p:slideViewPr>
    <p:cSldViewPr>
      <p:cViewPr varScale="1">
        <p:scale>
          <a:sx n="65" d="100"/>
          <a:sy n="65" d="100"/>
        </p:scale>
        <p:origin x="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5F09A-0113-C443-8F90-340A16196EDD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#2" csCatId="accent1" phldr="1"/>
      <dgm:spPr/>
    </dgm:pt>
    <dgm:pt modelId="{D01A950A-56C1-E449-AFC9-45335B027DF5}">
      <dgm:prSet phldrT="[Text]"/>
      <dgm:spPr/>
      <dgm:t>
        <a:bodyPr/>
        <a:lstStyle/>
        <a:p>
          <a:r>
            <a:rPr lang="en-US" dirty="0" smtClean="0"/>
            <a:t>Transaction File</a:t>
          </a:r>
          <a:endParaRPr lang="en-US" dirty="0"/>
        </a:p>
      </dgm:t>
    </dgm:pt>
    <dgm:pt modelId="{62C0EC3E-1E46-E64C-91DA-479B2D5F3652}" type="parTrans" cxnId="{272CF609-889A-814B-8CE7-61C77E114CE4}">
      <dgm:prSet/>
      <dgm:spPr/>
      <dgm:t>
        <a:bodyPr/>
        <a:lstStyle/>
        <a:p>
          <a:endParaRPr lang="en-US"/>
        </a:p>
      </dgm:t>
    </dgm:pt>
    <dgm:pt modelId="{3DCAC958-1B4D-154F-A037-EFD7684630B4}" type="sibTrans" cxnId="{272CF609-889A-814B-8CE7-61C77E114CE4}">
      <dgm:prSet/>
      <dgm:spPr/>
      <dgm:t>
        <a:bodyPr/>
        <a:lstStyle/>
        <a:p>
          <a:endParaRPr lang="en-US"/>
        </a:p>
      </dgm:t>
    </dgm:pt>
    <dgm:pt modelId="{6840607D-7BB6-B440-AAB5-1647DB3B65C8}">
      <dgm:prSet phldrT="[Text]"/>
      <dgm:spPr/>
      <dgm:t>
        <a:bodyPr/>
        <a:lstStyle/>
        <a:p>
          <a:r>
            <a:rPr lang="en-US" dirty="0" smtClean="0"/>
            <a:t>Master before Update</a:t>
          </a:r>
          <a:endParaRPr lang="en-US" dirty="0"/>
        </a:p>
      </dgm:t>
    </dgm:pt>
    <dgm:pt modelId="{DB5E7DC1-6AA1-C64B-B2E4-251B5BA62607}" type="parTrans" cxnId="{C058E532-BBBC-054A-ADA3-F84E743502AA}">
      <dgm:prSet/>
      <dgm:spPr/>
      <dgm:t>
        <a:bodyPr/>
        <a:lstStyle/>
        <a:p>
          <a:endParaRPr lang="en-US"/>
        </a:p>
      </dgm:t>
    </dgm:pt>
    <dgm:pt modelId="{D45B3A95-8C40-0A4E-AFD4-DE3DE0902211}" type="sibTrans" cxnId="{C058E532-BBBC-054A-ADA3-F84E743502AA}">
      <dgm:prSet/>
      <dgm:spPr/>
      <dgm:t>
        <a:bodyPr/>
        <a:lstStyle/>
        <a:p>
          <a:endParaRPr lang="en-US"/>
        </a:p>
      </dgm:t>
    </dgm:pt>
    <dgm:pt modelId="{D79B8589-99E7-0F4B-931D-AA6ABD2D1991}">
      <dgm:prSet phldrT="[Text]"/>
      <dgm:spPr/>
      <dgm:t>
        <a:bodyPr/>
        <a:lstStyle/>
        <a:p>
          <a:r>
            <a:rPr lang="en-US" dirty="0" smtClean="0"/>
            <a:t>Updated Master File</a:t>
          </a:r>
          <a:endParaRPr lang="en-US" dirty="0"/>
        </a:p>
      </dgm:t>
    </dgm:pt>
    <dgm:pt modelId="{A9E303B0-05FF-D544-85CA-EE47D37BC6F4}" type="parTrans" cxnId="{599A9561-1279-F740-8740-E97D78AD89DA}">
      <dgm:prSet/>
      <dgm:spPr/>
      <dgm:t>
        <a:bodyPr/>
        <a:lstStyle/>
        <a:p>
          <a:endParaRPr lang="en-US"/>
        </a:p>
      </dgm:t>
    </dgm:pt>
    <dgm:pt modelId="{DFFF7C34-9CA8-8A49-A8B4-94C85F2E3C1D}" type="sibTrans" cxnId="{599A9561-1279-F740-8740-E97D78AD89DA}">
      <dgm:prSet/>
      <dgm:spPr/>
      <dgm:t>
        <a:bodyPr/>
        <a:lstStyle/>
        <a:p>
          <a:endParaRPr lang="en-US"/>
        </a:p>
      </dgm:t>
    </dgm:pt>
    <dgm:pt modelId="{3F048F49-4EA9-5B41-9EED-CF77CF9084B7}" type="pres">
      <dgm:prSet presAssocID="{FA55F09A-0113-C443-8F90-340A16196EDD}" presName="Name0" presStyleCnt="0">
        <dgm:presLayoutVars>
          <dgm:dir/>
          <dgm:resizeHandles val="exact"/>
        </dgm:presLayoutVars>
      </dgm:prSet>
      <dgm:spPr/>
    </dgm:pt>
    <dgm:pt modelId="{9B035F91-A43B-004B-A327-B01F47CC63D3}" type="pres">
      <dgm:prSet presAssocID="{FA55F09A-0113-C443-8F90-340A16196EDD}" presName="vNodes" presStyleCnt="0"/>
      <dgm:spPr/>
    </dgm:pt>
    <dgm:pt modelId="{0A537B86-BAEE-B844-BCA9-F56AB73E13DC}" type="pres">
      <dgm:prSet presAssocID="{D01A950A-56C1-E449-AFC9-45335B027D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9125D-C55D-FA43-A764-2FB92F1E1004}" type="pres">
      <dgm:prSet presAssocID="{3DCAC958-1B4D-154F-A037-EFD7684630B4}" presName="spacerT" presStyleCnt="0"/>
      <dgm:spPr/>
    </dgm:pt>
    <dgm:pt modelId="{44399214-5973-4F4E-B516-2991B001A862}" type="pres">
      <dgm:prSet presAssocID="{3DCAC958-1B4D-154F-A037-EFD7684630B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A5503B1-CBE4-8E4F-90EA-8B8A78F6A6A5}" type="pres">
      <dgm:prSet presAssocID="{3DCAC958-1B4D-154F-A037-EFD7684630B4}" presName="spacerB" presStyleCnt="0"/>
      <dgm:spPr/>
    </dgm:pt>
    <dgm:pt modelId="{5E588489-E038-E04F-887D-E4ECC9949D21}" type="pres">
      <dgm:prSet presAssocID="{6840607D-7BB6-B440-AAB5-1647DB3B65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4435-88D7-C94E-AED4-CE8163131DA8}" type="pres">
      <dgm:prSet presAssocID="{FA55F09A-0113-C443-8F90-340A16196EDD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D1B8CBE-D1BD-2A42-8121-0D65037D513F}" type="pres">
      <dgm:prSet presAssocID="{FA55F09A-0113-C443-8F90-340A16196ED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3DAF0E5-FB06-C64B-8D95-C40FFAE065E7}" type="pres">
      <dgm:prSet presAssocID="{FA55F09A-0113-C443-8F90-340A16196ED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17F628-327D-41CE-A7D2-6A2FF4D51B3E}" type="presOf" srcId="{D01A950A-56C1-E449-AFC9-45335B027DF5}" destId="{0A537B86-BAEE-B844-BCA9-F56AB73E13DC}" srcOrd="0" destOrd="0" presId="urn:microsoft.com/office/officeart/2005/8/layout/equation2"/>
    <dgm:cxn modelId="{7BC503D0-95EE-4E02-A29A-0F00556AFC65}" type="presOf" srcId="{FA55F09A-0113-C443-8F90-340A16196EDD}" destId="{3F048F49-4EA9-5B41-9EED-CF77CF9084B7}" srcOrd="0" destOrd="0" presId="urn:microsoft.com/office/officeart/2005/8/layout/equation2"/>
    <dgm:cxn modelId="{115793AC-3A78-4481-8487-B4D7C110DCB4}" type="presOf" srcId="{D45B3A95-8C40-0A4E-AFD4-DE3DE0902211}" destId="{88D84435-88D7-C94E-AED4-CE8163131DA8}" srcOrd="0" destOrd="0" presId="urn:microsoft.com/office/officeart/2005/8/layout/equation2"/>
    <dgm:cxn modelId="{B7B8EB02-DBCA-4167-A708-4E974525086F}" type="presOf" srcId="{6840607D-7BB6-B440-AAB5-1647DB3B65C8}" destId="{5E588489-E038-E04F-887D-E4ECC9949D21}" srcOrd="0" destOrd="0" presId="urn:microsoft.com/office/officeart/2005/8/layout/equation2"/>
    <dgm:cxn modelId="{14F4E702-88EB-4C4F-8181-A4E99E17FA1C}" type="presOf" srcId="{D79B8589-99E7-0F4B-931D-AA6ABD2D1991}" destId="{23DAF0E5-FB06-C64B-8D95-C40FFAE065E7}" srcOrd="0" destOrd="0" presId="urn:microsoft.com/office/officeart/2005/8/layout/equation2"/>
    <dgm:cxn modelId="{C058E532-BBBC-054A-ADA3-F84E743502AA}" srcId="{FA55F09A-0113-C443-8F90-340A16196EDD}" destId="{6840607D-7BB6-B440-AAB5-1647DB3B65C8}" srcOrd="1" destOrd="0" parTransId="{DB5E7DC1-6AA1-C64B-B2E4-251B5BA62607}" sibTransId="{D45B3A95-8C40-0A4E-AFD4-DE3DE0902211}"/>
    <dgm:cxn modelId="{37F03B58-8225-48FE-8861-108C17321C82}" type="presOf" srcId="{D45B3A95-8C40-0A4E-AFD4-DE3DE0902211}" destId="{2D1B8CBE-D1BD-2A42-8121-0D65037D513F}" srcOrd="1" destOrd="0" presId="urn:microsoft.com/office/officeart/2005/8/layout/equation2"/>
    <dgm:cxn modelId="{7BBF4CD4-6D23-4EF0-B73A-4597B0AE84A2}" type="presOf" srcId="{3DCAC958-1B4D-154F-A037-EFD7684630B4}" destId="{44399214-5973-4F4E-B516-2991B001A862}" srcOrd="0" destOrd="0" presId="urn:microsoft.com/office/officeart/2005/8/layout/equation2"/>
    <dgm:cxn modelId="{272CF609-889A-814B-8CE7-61C77E114CE4}" srcId="{FA55F09A-0113-C443-8F90-340A16196EDD}" destId="{D01A950A-56C1-E449-AFC9-45335B027DF5}" srcOrd="0" destOrd="0" parTransId="{62C0EC3E-1E46-E64C-91DA-479B2D5F3652}" sibTransId="{3DCAC958-1B4D-154F-A037-EFD7684630B4}"/>
    <dgm:cxn modelId="{599A9561-1279-F740-8740-E97D78AD89DA}" srcId="{FA55F09A-0113-C443-8F90-340A16196EDD}" destId="{D79B8589-99E7-0F4B-931D-AA6ABD2D1991}" srcOrd="2" destOrd="0" parTransId="{A9E303B0-05FF-D544-85CA-EE47D37BC6F4}" sibTransId="{DFFF7C34-9CA8-8A49-A8B4-94C85F2E3C1D}"/>
    <dgm:cxn modelId="{CFBB2E28-892C-44E6-98BF-F191CD831137}" type="presParOf" srcId="{3F048F49-4EA9-5B41-9EED-CF77CF9084B7}" destId="{9B035F91-A43B-004B-A327-B01F47CC63D3}" srcOrd="0" destOrd="0" presId="urn:microsoft.com/office/officeart/2005/8/layout/equation2"/>
    <dgm:cxn modelId="{1B75551F-B94F-4270-B599-39D80F167EA0}" type="presParOf" srcId="{9B035F91-A43B-004B-A327-B01F47CC63D3}" destId="{0A537B86-BAEE-B844-BCA9-F56AB73E13DC}" srcOrd="0" destOrd="0" presId="urn:microsoft.com/office/officeart/2005/8/layout/equation2"/>
    <dgm:cxn modelId="{34B098AF-AC08-42F8-9035-871C6A7E9A3B}" type="presParOf" srcId="{9B035F91-A43B-004B-A327-B01F47CC63D3}" destId="{CBD9125D-C55D-FA43-A764-2FB92F1E1004}" srcOrd="1" destOrd="0" presId="urn:microsoft.com/office/officeart/2005/8/layout/equation2"/>
    <dgm:cxn modelId="{03A4B5E1-4961-40ED-A6E5-5BC70E5BBC67}" type="presParOf" srcId="{9B035F91-A43B-004B-A327-B01F47CC63D3}" destId="{44399214-5973-4F4E-B516-2991B001A862}" srcOrd="2" destOrd="0" presId="urn:microsoft.com/office/officeart/2005/8/layout/equation2"/>
    <dgm:cxn modelId="{4C3F5280-F680-428D-B43D-FC0F3CF0C62F}" type="presParOf" srcId="{9B035F91-A43B-004B-A327-B01F47CC63D3}" destId="{8A5503B1-CBE4-8E4F-90EA-8B8A78F6A6A5}" srcOrd="3" destOrd="0" presId="urn:microsoft.com/office/officeart/2005/8/layout/equation2"/>
    <dgm:cxn modelId="{A9469D49-F0F3-4078-96F6-77E2E75513F5}" type="presParOf" srcId="{9B035F91-A43B-004B-A327-B01F47CC63D3}" destId="{5E588489-E038-E04F-887D-E4ECC9949D21}" srcOrd="4" destOrd="0" presId="urn:microsoft.com/office/officeart/2005/8/layout/equation2"/>
    <dgm:cxn modelId="{A7E735A2-0E64-4877-9369-B379A6547575}" type="presParOf" srcId="{3F048F49-4EA9-5B41-9EED-CF77CF9084B7}" destId="{88D84435-88D7-C94E-AED4-CE8163131DA8}" srcOrd="1" destOrd="0" presId="urn:microsoft.com/office/officeart/2005/8/layout/equation2"/>
    <dgm:cxn modelId="{DA7643D2-94E0-4815-BB51-732317FB3CD9}" type="presParOf" srcId="{88D84435-88D7-C94E-AED4-CE8163131DA8}" destId="{2D1B8CBE-D1BD-2A42-8121-0D65037D513F}" srcOrd="0" destOrd="0" presId="urn:microsoft.com/office/officeart/2005/8/layout/equation2"/>
    <dgm:cxn modelId="{9123C8F9-3C30-4F65-BA0F-8C5936767B72}" type="presParOf" srcId="{3F048F49-4EA9-5B41-9EED-CF77CF9084B7}" destId="{23DAF0E5-FB06-C64B-8D95-C40FFAE065E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37B86-BAEE-B844-BCA9-F56AB73E13DC}">
      <dsp:nvSpPr>
        <dsp:cNvPr id="0" name=""/>
        <dsp:cNvSpPr/>
      </dsp:nvSpPr>
      <dsp:spPr>
        <a:xfrm>
          <a:off x="1905" y="119282"/>
          <a:ext cx="676274" cy="6762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Transaction File</a:t>
          </a:r>
          <a:endParaRPr lang="en-US" sz="600" kern="1200" dirty="0"/>
        </a:p>
      </dsp:txBody>
      <dsp:txXfrm>
        <a:off x="100943" y="218320"/>
        <a:ext cx="478198" cy="478198"/>
      </dsp:txXfrm>
    </dsp:sp>
    <dsp:sp modelId="{44399214-5973-4F4E-B516-2991B001A862}">
      <dsp:nvSpPr>
        <dsp:cNvPr id="0" name=""/>
        <dsp:cNvSpPr/>
      </dsp:nvSpPr>
      <dsp:spPr>
        <a:xfrm>
          <a:off x="143922" y="850471"/>
          <a:ext cx="392239" cy="39223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5913" y="1000463"/>
        <a:ext cx="288257" cy="92255"/>
      </dsp:txXfrm>
    </dsp:sp>
    <dsp:sp modelId="{5E588489-E038-E04F-887D-E4ECC9949D21}">
      <dsp:nvSpPr>
        <dsp:cNvPr id="0" name=""/>
        <dsp:cNvSpPr/>
      </dsp:nvSpPr>
      <dsp:spPr>
        <a:xfrm>
          <a:off x="1905" y="1297624"/>
          <a:ext cx="676274" cy="6762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Master before Update</a:t>
          </a:r>
          <a:endParaRPr lang="en-US" sz="600" kern="1200" dirty="0"/>
        </a:p>
      </dsp:txBody>
      <dsp:txXfrm>
        <a:off x="100943" y="1396662"/>
        <a:ext cx="478198" cy="478198"/>
      </dsp:txXfrm>
    </dsp:sp>
    <dsp:sp modelId="{88D84435-88D7-C94E-AED4-CE8163131DA8}">
      <dsp:nvSpPr>
        <dsp:cNvPr id="0" name=""/>
        <dsp:cNvSpPr/>
      </dsp:nvSpPr>
      <dsp:spPr>
        <a:xfrm>
          <a:off x="779621" y="920803"/>
          <a:ext cx="215055" cy="251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9621" y="971118"/>
        <a:ext cx="150539" cy="150944"/>
      </dsp:txXfrm>
    </dsp:sp>
    <dsp:sp modelId="{23DAF0E5-FB06-C64B-8D95-C40FFAE065E7}">
      <dsp:nvSpPr>
        <dsp:cNvPr id="0" name=""/>
        <dsp:cNvSpPr/>
      </dsp:nvSpPr>
      <dsp:spPr>
        <a:xfrm>
          <a:off x="1083945" y="370316"/>
          <a:ext cx="1352549" cy="1352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Updated Master File</a:t>
          </a:r>
          <a:endParaRPr lang="en-US" sz="1600" kern="1200" dirty="0"/>
        </a:p>
      </dsp:txBody>
      <dsp:txXfrm>
        <a:off x="1282021" y="568392"/>
        <a:ext cx="956397" cy="956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BDC8E-05E1-490A-A2B1-4AC32E3E4AF0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70EF2-77AA-4114-B899-F5B9CF3B27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5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8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7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1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5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4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0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0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9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2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2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0EF2-77AA-4114-B899-F5B9CF3B27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9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F1FBDC0-4BE5-4ABF-88BA-A9438028EED5}" type="datetimeFigureOut">
              <a:rPr lang="ar-KW" smtClean="0"/>
              <a:t>08/10/1440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ar-KW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6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DC0-4BE5-4ABF-88BA-A9438028EED5}" type="datetimeFigureOut">
              <a:rPr lang="ar-KW" smtClean="0"/>
              <a:t>08/10/1440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ar-K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DC0-4BE5-4ABF-88BA-A9438028EED5}" type="datetimeFigureOut">
              <a:rPr lang="ar-KW" smtClean="0"/>
              <a:t>08/10/1440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3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DC0-4BE5-4ABF-88BA-A9438028EED5}" type="datetimeFigureOut">
              <a:rPr lang="ar-KW" smtClean="0"/>
              <a:t>08/10/1440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ar-K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DC0-4BE5-4ABF-88BA-A9438028EED5}" type="datetimeFigureOut">
              <a:rPr lang="ar-KW" smtClean="0"/>
              <a:t>08/10/1440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ar-K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DC0-4BE5-4ABF-88BA-A9438028EED5}" type="datetimeFigureOut">
              <a:rPr lang="ar-KW" smtClean="0"/>
              <a:t>08/10/1440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84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DC0-4BE5-4ABF-88BA-A9438028EED5}" type="datetimeFigureOut">
              <a:rPr lang="ar-KW" smtClean="0"/>
              <a:t>08/10/1440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ar-KW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DC0-4BE5-4ABF-88BA-A9438028EED5}" type="datetimeFigureOut">
              <a:rPr lang="ar-KW" smtClean="0"/>
              <a:t>08/10/1440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8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9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96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57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87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31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0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4885-EBC9-46FB-8AE6-9D1DF8A5B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6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C79772C0-405C-4DD9-8479-CAB01F025FA8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09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Overview of Transaction Processing and Enterprise Resource Planning Systems</a:t>
            </a:r>
            <a:endParaRPr lang="en-US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6441" y="5181600"/>
            <a:ext cx="49530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Chapter 2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3276600" cy="457200"/>
          </a:xfrm>
          <a:prstGeom prst="rect">
            <a:avLst/>
          </a:prstGeom>
        </p:spPr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53400" y="6324600"/>
            <a:ext cx="747712" cy="36576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>
                <a:solidFill>
                  <a:schemeClr val="accent1"/>
                </a:solidFill>
              </a:rPr>
              <a:t>-1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Computer-Based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229600" cy="409651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Data is stored in master files or transaction files.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855353"/>
            <a:ext cx="7162801" cy="322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altLang="en-US" dirty="0"/>
              <a:t>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679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Two main types: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b="1" dirty="0" smtClean="0"/>
              <a:t>Transaction</a:t>
            </a:r>
            <a:endParaRPr lang="en-US" b="1" dirty="0"/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Contains </a:t>
            </a:r>
            <a:r>
              <a:rPr lang="en-US" sz="1900" dirty="0" smtClean="0"/>
              <a:t>business records for a </a:t>
            </a:r>
            <a:r>
              <a:rPr lang="en-US" sz="1900" dirty="0"/>
              <a:t>specific period of </a:t>
            </a:r>
            <a:r>
              <a:rPr lang="en-US" sz="1900" dirty="0" smtClean="0"/>
              <a:t>time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The files are temporary.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b="1" dirty="0" smtClean="0"/>
              <a:t>Master</a:t>
            </a:r>
            <a:endParaRPr lang="en-US" b="1" dirty="0"/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a Permanent </a:t>
            </a:r>
            <a:r>
              <a:rPr lang="en-US" sz="1900" dirty="0" smtClean="0"/>
              <a:t>file that </a:t>
            </a:r>
            <a:r>
              <a:rPr lang="en-US" sz="1900" dirty="0"/>
              <a:t>stores cumulative information about an organization’s </a:t>
            </a:r>
            <a:r>
              <a:rPr lang="en-US" sz="1900" dirty="0" smtClean="0"/>
              <a:t>entities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900" dirty="0" smtClean="0"/>
              <a:t>Updated </a:t>
            </a:r>
            <a:r>
              <a:rPr lang="en-US" sz="1900" dirty="0"/>
              <a:t>by transaction with the transaction file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Database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sz="1900" dirty="0"/>
              <a:t>Set of interrelated files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521210"/>
              </p:ext>
            </p:extLst>
          </p:nvPr>
        </p:nvGraphicFramePr>
        <p:xfrm>
          <a:off x="6096000" y="4800600"/>
          <a:ext cx="2438400" cy="209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7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679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Once data about a business activity has been collected and entered into a system, it must be processed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Four types of processing (CRUD):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reating new records (e.g., adding a customer)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eading existing data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pdating previous record or data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eleting data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Data processing can be batch processed (e.g., post records at the end of the business day) or in real-time (process as it occurs).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4" t="5286" r="4338" b="69877"/>
          <a:stretch/>
        </p:blipFill>
        <p:spPr>
          <a:xfrm>
            <a:off x="1760008" y="2682679"/>
            <a:ext cx="6054949" cy="3048000"/>
          </a:xfrm>
        </p:spPr>
      </p:pic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t="29980" r="316" b="43970"/>
          <a:stretch/>
        </p:blipFill>
        <p:spPr>
          <a:xfrm>
            <a:off x="1760008" y="2557208"/>
            <a:ext cx="6248400" cy="329894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2" t="56031" r="-210" b="17919"/>
          <a:stretch/>
        </p:blipFill>
        <p:spPr>
          <a:xfrm>
            <a:off x="2057400" y="2688541"/>
            <a:ext cx="6771022" cy="35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Information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dirty="0"/>
              <a:t>The data stored in the database files can be viewed</a:t>
            </a:r>
          </a:p>
          <a:p>
            <a:pPr marL="392113" indent="-255588"/>
            <a:r>
              <a:rPr lang="en-US" sz="2800" dirty="0"/>
              <a:t>Online (soft copy)</a:t>
            </a:r>
          </a:p>
          <a:p>
            <a:pPr marL="392113" indent="-255588"/>
            <a:r>
              <a:rPr lang="en-US" sz="2800" dirty="0"/>
              <a:t>Printed out (hard copy)</a:t>
            </a:r>
          </a:p>
          <a:p>
            <a:pPr lvl="1"/>
            <a:r>
              <a:rPr lang="en-US" sz="2400" dirty="0"/>
              <a:t>Document (e.g., sales invoice)</a:t>
            </a:r>
          </a:p>
          <a:p>
            <a:pPr lvl="1"/>
            <a:r>
              <a:rPr lang="en-US" sz="2400" dirty="0"/>
              <a:t>Report (e.g., monthly sales report)</a:t>
            </a:r>
          </a:p>
          <a:p>
            <a:pPr lvl="1"/>
            <a:r>
              <a:rPr lang="en-US" sz="2400" dirty="0"/>
              <a:t>Query (question for specific information in a database, e.g., Which division had the most sales for the month?)</a:t>
            </a:r>
          </a:p>
          <a:p>
            <a:endParaRPr lang="en-US" sz="36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Information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rmAutofit/>
          </a:bodyPr>
          <a:lstStyle/>
          <a:p>
            <a:r>
              <a:rPr lang="en-US" dirty="0"/>
              <a:t>Output can serve a variety of purposes:</a:t>
            </a:r>
          </a:p>
          <a:p>
            <a:pPr lvl="1"/>
            <a:r>
              <a:rPr lang="en-US" dirty="0"/>
              <a:t>Financial statements can be provided to both external and internal parties.</a:t>
            </a:r>
          </a:p>
          <a:p>
            <a:pPr lvl="1"/>
            <a:r>
              <a:rPr lang="en-US" dirty="0"/>
              <a:t>Some outputs are specifically for internal use:</a:t>
            </a:r>
          </a:p>
          <a:p>
            <a:pPr lvl="2"/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planning purposes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4191000"/>
            <a:ext cx="6248400" cy="2057400"/>
          </a:xfrm>
          <a:prstGeom prst="rect">
            <a:avLst/>
          </a:prstGeom>
          <a:solidFill>
            <a:schemeClr val="bg1"/>
          </a:solidFill>
          <a:ln w="57150">
            <a:solidFill>
              <a:srgbClr val="1672C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Examples of outputs for planning purposes include: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Budgets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Budgets are an entity’s formal expression of goals in financial terms.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Sales forecasts</a:t>
            </a:r>
          </a:p>
        </p:txBody>
      </p:sp>
    </p:spTree>
    <p:extLst>
      <p:ext uri="{BB962C8B-B14F-4D97-AF65-F5344CB8AC3E}">
        <p14:creationId xmlns:p14="http://schemas.microsoft.com/office/powerpoint/2010/main" val="24513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Information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rmAutofit/>
          </a:bodyPr>
          <a:lstStyle/>
          <a:p>
            <a:r>
              <a:rPr lang="en-US" dirty="0"/>
              <a:t>Output can serve a variety of purposes:</a:t>
            </a:r>
          </a:p>
          <a:p>
            <a:pPr lvl="1"/>
            <a:r>
              <a:rPr lang="en-US" dirty="0"/>
              <a:t>Financial statements can be provided to both external and internal parties.</a:t>
            </a:r>
          </a:p>
          <a:p>
            <a:pPr lvl="1"/>
            <a:r>
              <a:rPr lang="en-US" dirty="0"/>
              <a:t>Some outputs are specifically for internal use:</a:t>
            </a:r>
          </a:p>
          <a:p>
            <a:pPr lvl="2"/>
            <a:r>
              <a:rPr lang="en-US" dirty="0"/>
              <a:t>For planning purposes</a:t>
            </a:r>
          </a:p>
          <a:p>
            <a:pPr lvl="2"/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management of day-to-day operations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4572000"/>
            <a:ext cx="5105400" cy="533400"/>
          </a:xfrm>
          <a:prstGeom prst="rect">
            <a:avLst/>
          </a:prstGeom>
          <a:solidFill>
            <a:schemeClr val="bg1"/>
          </a:solidFill>
          <a:ln w="57150">
            <a:solidFill>
              <a:srgbClr val="1672C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Example: Delivery schedules</a:t>
            </a:r>
          </a:p>
        </p:txBody>
      </p:sp>
    </p:spTree>
    <p:extLst>
      <p:ext uri="{BB962C8B-B14F-4D97-AF65-F5344CB8AC3E}">
        <p14:creationId xmlns:p14="http://schemas.microsoft.com/office/powerpoint/2010/main" val="11919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Information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rmAutofit/>
          </a:bodyPr>
          <a:lstStyle/>
          <a:p>
            <a:r>
              <a:rPr lang="en-US" dirty="0"/>
              <a:t>Output can serve a variety of purposes:</a:t>
            </a:r>
          </a:p>
          <a:p>
            <a:pPr lvl="1"/>
            <a:r>
              <a:rPr lang="en-US" dirty="0"/>
              <a:t>Financial statements can be provided to both external and internal parties.</a:t>
            </a:r>
          </a:p>
          <a:p>
            <a:pPr lvl="1"/>
            <a:r>
              <a:rPr lang="en-US" dirty="0"/>
              <a:t>Some outputs are specifically for internal use:</a:t>
            </a:r>
          </a:p>
          <a:p>
            <a:pPr lvl="2"/>
            <a:r>
              <a:rPr lang="en-US" dirty="0"/>
              <a:t>For planning purposes</a:t>
            </a:r>
          </a:p>
          <a:p>
            <a:pPr lvl="2"/>
            <a:r>
              <a:rPr lang="en-US" dirty="0"/>
              <a:t>For management of day-to-day operations</a:t>
            </a:r>
          </a:p>
          <a:p>
            <a:pPr lvl="2"/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control purposes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4600" y="4953000"/>
            <a:ext cx="6553200" cy="1828800"/>
          </a:xfrm>
          <a:prstGeom prst="rect">
            <a:avLst/>
          </a:prstGeom>
          <a:solidFill>
            <a:schemeClr val="bg1"/>
          </a:solidFill>
          <a:ln w="57150">
            <a:solidFill>
              <a:srgbClr val="1672C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Performance reports are outputs that are used for control purposes.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These reports compare an organization’s standard or expected performance with its actual outcomes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Information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rmAutofit/>
          </a:bodyPr>
          <a:lstStyle/>
          <a:p>
            <a:r>
              <a:rPr lang="en-US" dirty="0"/>
              <a:t>Output can serve a variety of purposes:</a:t>
            </a:r>
          </a:p>
          <a:p>
            <a:pPr lvl="1"/>
            <a:r>
              <a:rPr lang="en-US" dirty="0"/>
              <a:t>Financial statements can be provided to both external and internal parties.</a:t>
            </a:r>
          </a:p>
          <a:p>
            <a:pPr lvl="1"/>
            <a:r>
              <a:rPr lang="en-US" dirty="0"/>
              <a:t>Some outputs are specifically for internal use:</a:t>
            </a:r>
          </a:p>
          <a:p>
            <a:pPr lvl="2"/>
            <a:r>
              <a:rPr lang="en-US" dirty="0"/>
              <a:t>For planning purposes</a:t>
            </a:r>
          </a:p>
          <a:p>
            <a:pPr lvl="2"/>
            <a:r>
              <a:rPr lang="en-US" dirty="0"/>
              <a:t>For management of day-to-day operations</a:t>
            </a:r>
          </a:p>
          <a:p>
            <a:pPr lvl="2"/>
            <a:r>
              <a:rPr lang="en-US" dirty="0"/>
              <a:t>For control purposes</a:t>
            </a:r>
          </a:p>
          <a:p>
            <a:pPr lvl="2"/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evaluation purposes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57088" y="5394960"/>
            <a:ext cx="6553200" cy="1219200"/>
          </a:xfrm>
          <a:prstGeom prst="rect">
            <a:avLst/>
          </a:prstGeom>
          <a:solidFill>
            <a:schemeClr val="bg1"/>
          </a:solidFill>
          <a:ln w="57150">
            <a:solidFill>
              <a:srgbClr val="1672C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These outputs might include: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Surveys of customer satisfaction.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Reports on employee error rates.</a:t>
            </a:r>
          </a:p>
        </p:txBody>
      </p:sp>
    </p:spTree>
    <p:extLst>
      <p:ext uri="{BB962C8B-B14F-4D97-AF65-F5344CB8AC3E}">
        <p14:creationId xmlns:p14="http://schemas.microsoft.com/office/powerpoint/2010/main" val="34631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Enterprise Resource Planning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ERP)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6512"/>
          </a:xfrm>
        </p:spPr>
        <p:txBody>
          <a:bodyPr/>
          <a:lstStyle/>
          <a:p>
            <a:r>
              <a:rPr lang="en-US" sz="2800" dirty="0"/>
              <a:t>The traditional AIS </a:t>
            </a:r>
            <a:r>
              <a:rPr lang="en-US" sz="2800" dirty="0" smtClean="0"/>
              <a:t>capture </a:t>
            </a:r>
            <a:r>
              <a:rPr lang="en-US" sz="2800" dirty="0"/>
              <a:t>financial data.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sz="2400" dirty="0">
                <a:solidFill>
                  <a:srgbClr val="CC0000"/>
                </a:solidFill>
              </a:rPr>
              <a:t>Enterprise resource planning</a:t>
            </a:r>
            <a:r>
              <a:rPr lang="en-US" sz="2400" dirty="0"/>
              <a:t> (ERP) systems are designed to integrate all aspects of a company’s operations (including both financial and non-financial information) with the traditional functions of an AIS.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THE DATA PROCESSING CYCLE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651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An important function of the AIS is to efficiently and effectively process the data about a company’s transactions.</a:t>
            </a:r>
          </a:p>
          <a:p>
            <a:pPr lvl="1" algn="l" rtl="0"/>
            <a:r>
              <a:rPr lang="en-US" sz="2000" dirty="0"/>
              <a:t>In </a:t>
            </a:r>
            <a:r>
              <a:rPr lang="en-US" sz="2000" b="1" i="1" dirty="0"/>
              <a:t>manual</a:t>
            </a:r>
            <a:r>
              <a:rPr lang="en-US" sz="2000" dirty="0"/>
              <a:t> systems, data is entered into paper journals and ledgers.</a:t>
            </a:r>
          </a:p>
          <a:p>
            <a:pPr lvl="1" algn="l" rtl="0"/>
            <a:r>
              <a:rPr lang="en-US" sz="2000" dirty="0"/>
              <a:t>In </a:t>
            </a:r>
            <a:r>
              <a:rPr lang="en-US" sz="2000" b="1" i="1" dirty="0"/>
              <a:t>computer-based</a:t>
            </a:r>
            <a:r>
              <a:rPr lang="en-US" sz="2000" dirty="0"/>
              <a:t> systems, the series of operations performed on data is referred to as the data processing cycle.</a:t>
            </a:r>
            <a:endParaRPr lang="en-US" sz="2000" dirty="0" smtClean="0"/>
          </a:p>
          <a:p>
            <a:pPr algn="l" rtl="0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Enterprise Resource Planning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ERP)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6512"/>
          </a:xfrm>
        </p:spPr>
        <p:txBody>
          <a:bodyPr>
            <a:normAutofit/>
          </a:bodyPr>
          <a:lstStyle/>
          <a:p>
            <a:pPr marL="338138" indent="-255588"/>
            <a:r>
              <a:rPr lang="en-US" sz="2800" dirty="0"/>
              <a:t>Integrates activities from the entire organization </a:t>
            </a:r>
          </a:p>
          <a:p>
            <a:pPr lvl="1"/>
            <a:r>
              <a:rPr lang="en-US" sz="2400" dirty="0"/>
              <a:t>Revenue Cycle</a:t>
            </a:r>
          </a:p>
          <a:p>
            <a:pPr lvl="1"/>
            <a:r>
              <a:rPr lang="en-US" sz="2400" dirty="0"/>
              <a:t>Expenditure Cycle</a:t>
            </a:r>
          </a:p>
          <a:p>
            <a:pPr lvl="1"/>
            <a:r>
              <a:rPr lang="en-US" sz="2400" dirty="0"/>
              <a:t>Production Cycle</a:t>
            </a:r>
          </a:p>
          <a:p>
            <a:pPr lvl="1"/>
            <a:r>
              <a:rPr lang="en-US" sz="2400" dirty="0"/>
              <a:t>H/R Payroll Cycle</a:t>
            </a:r>
          </a:p>
          <a:p>
            <a:pPr lvl="1"/>
            <a:r>
              <a:rPr lang="en-US" sz="2400" dirty="0"/>
              <a:t>General Ledger and Reporting System</a:t>
            </a:r>
          </a:p>
          <a:p>
            <a:pPr marL="41148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Enterprise Resource Planning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ERP)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Integrate an organization’s information into one overall AIS</a:t>
            </a:r>
          </a:p>
          <a:p>
            <a:r>
              <a:rPr lang="en-US" altLang="en-US" dirty="0"/>
              <a:t>ERP modules:</a:t>
            </a:r>
          </a:p>
          <a:p>
            <a:pPr lvl="1"/>
            <a:r>
              <a:rPr lang="en-US" altLang="en-US" sz="2000" dirty="0"/>
              <a:t>Financial</a:t>
            </a:r>
          </a:p>
          <a:p>
            <a:pPr lvl="1"/>
            <a:r>
              <a:rPr lang="en-US" altLang="en-US" sz="2000" dirty="0"/>
              <a:t>Human resources and payroll</a:t>
            </a:r>
          </a:p>
          <a:p>
            <a:pPr lvl="1"/>
            <a:r>
              <a:rPr lang="en-US" altLang="en-US" sz="2000" dirty="0"/>
              <a:t>Order to cash</a:t>
            </a:r>
          </a:p>
          <a:p>
            <a:pPr lvl="1"/>
            <a:r>
              <a:rPr lang="en-US" altLang="en-US" sz="2000" dirty="0"/>
              <a:t>Purchase to pay</a:t>
            </a:r>
          </a:p>
          <a:p>
            <a:pPr lvl="1"/>
            <a:r>
              <a:rPr lang="en-US" altLang="en-US" sz="2000" dirty="0"/>
              <a:t>Manufacturing</a:t>
            </a:r>
          </a:p>
          <a:p>
            <a:pPr lvl="1"/>
            <a:r>
              <a:rPr lang="en-US" altLang="en-US" sz="2000" dirty="0"/>
              <a:t>Project management</a:t>
            </a:r>
          </a:p>
          <a:p>
            <a:pPr lvl="1"/>
            <a:r>
              <a:rPr lang="en-US" altLang="en-US" sz="2000" dirty="0"/>
              <a:t>Customer relationship management</a:t>
            </a:r>
          </a:p>
          <a:p>
            <a:pPr lvl="1"/>
            <a:r>
              <a:rPr lang="en-US" altLang="en-US" sz="2000" dirty="0"/>
              <a:t>System tools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Advantages of ERP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Integration of  an organization’s data and financial information</a:t>
            </a:r>
          </a:p>
          <a:p>
            <a:r>
              <a:rPr lang="en-US" altLang="en-US" sz="2400" dirty="0"/>
              <a:t>Data is captured once</a:t>
            </a:r>
          </a:p>
          <a:p>
            <a:r>
              <a:rPr lang="en-US" altLang="en-US" sz="2400" dirty="0"/>
              <a:t>Greater management visibility, increased monitoring</a:t>
            </a:r>
          </a:p>
          <a:p>
            <a:r>
              <a:rPr lang="en-US" altLang="en-US" sz="2400" dirty="0"/>
              <a:t>Better access controls</a:t>
            </a:r>
          </a:p>
          <a:p>
            <a:r>
              <a:rPr lang="en-US" altLang="en-US" sz="2400" dirty="0"/>
              <a:t>Standardizes business operating procedures</a:t>
            </a:r>
          </a:p>
          <a:p>
            <a:r>
              <a:rPr lang="en-US" altLang="en-US" sz="2400" dirty="0"/>
              <a:t>Improved customer service</a:t>
            </a:r>
          </a:p>
          <a:p>
            <a:r>
              <a:rPr lang="en-US" altLang="en-US" sz="2400" dirty="0"/>
              <a:t>More efficient manufacturing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Disadvantages of ERP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020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Costly</a:t>
            </a:r>
          </a:p>
          <a:p>
            <a:r>
              <a:rPr lang="en-US" sz="2800" dirty="0" smtClean="0"/>
              <a:t>Significant amount of time to implement</a:t>
            </a:r>
          </a:p>
          <a:p>
            <a:r>
              <a:rPr lang="en-US" sz="2800" dirty="0" smtClean="0"/>
              <a:t>Complex</a:t>
            </a:r>
          </a:p>
          <a:p>
            <a:r>
              <a:rPr lang="en-US" sz="2800" dirty="0" smtClean="0"/>
              <a:t>User resistance (learning new things is sometimes hard for employees)</a:t>
            </a:r>
          </a:p>
          <a:p>
            <a:r>
              <a:rPr lang="en-US" altLang="en-US" sz="2800" dirty="0"/>
              <a:t>Changes to an organization’s existing business processes can be disruptive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 Processing Cycle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63246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981200"/>
            <a:ext cx="9045575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4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 Input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65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The first step in data processing is to capture the </a:t>
            </a:r>
            <a:r>
              <a:rPr lang="en-US" sz="2400" dirty="0" smtClean="0"/>
              <a:t>data</a:t>
            </a:r>
          </a:p>
          <a:p>
            <a:r>
              <a:rPr lang="en-US" sz="2400" dirty="0" smtClean="0"/>
              <a:t>Capture transaction data triggered by a business activity (event).</a:t>
            </a:r>
          </a:p>
          <a:p>
            <a:r>
              <a:rPr lang="en-US" sz="2400" dirty="0"/>
              <a:t>Data collected for an activity includes:</a:t>
            </a:r>
          </a:p>
          <a:p>
            <a:pPr lvl="1"/>
            <a:r>
              <a:rPr lang="en-US" sz="2000" dirty="0"/>
              <a:t>Activity of interest (e.g., sale)</a:t>
            </a:r>
          </a:p>
          <a:p>
            <a:pPr lvl="1"/>
            <a:r>
              <a:rPr lang="en-US" sz="2000" dirty="0"/>
              <a:t>Resources affected (e.g., inventory and cash)</a:t>
            </a:r>
          </a:p>
          <a:p>
            <a:pPr lvl="1"/>
            <a:r>
              <a:rPr lang="en-US" sz="2000" dirty="0"/>
              <a:t>People who participated (e.g., customer and employee)</a:t>
            </a:r>
          </a:p>
          <a:p>
            <a:r>
              <a:rPr lang="en-US" sz="2400" dirty="0"/>
              <a:t>Information comes from source documents.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Source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020312"/>
          </a:xfrm>
        </p:spPr>
        <p:txBody>
          <a:bodyPr>
            <a:noAutofit/>
          </a:bodyPr>
          <a:lstStyle/>
          <a:p>
            <a:r>
              <a:rPr lang="en-US" sz="2000" dirty="0" smtClean="0"/>
              <a:t>Captures data at the source when the transaction takes place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aper source documents</a:t>
            </a:r>
          </a:p>
          <a:p>
            <a:pPr lvl="2"/>
            <a:r>
              <a:rPr lang="en-US" sz="1600" dirty="0" smtClean="0"/>
              <a:t>The </a:t>
            </a:r>
            <a:r>
              <a:rPr lang="en-US" sz="1600" dirty="0"/>
              <a:t>data from paper-based will eventually need to be transferred to the </a:t>
            </a:r>
            <a:r>
              <a:rPr lang="en-US" sz="1600" dirty="0" smtClean="0"/>
              <a:t>AIS - </a:t>
            </a:r>
            <a:r>
              <a:rPr lang="en-US" sz="1600" dirty="0"/>
              <a:t>e.g., a sales-order </a:t>
            </a:r>
            <a:r>
              <a:rPr lang="en-US" sz="1600" dirty="0" smtClean="0"/>
              <a:t>form</a:t>
            </a:r>
            <a:endParaRPr lang="en-US" sz="1600" dirty="0"/>
          </a:p>
          <a:p>
            <a:pPr lvl="1"/>
            <a:r>
              <a:rPr lang="en-US" sz="1800" dirty="0" smtClean="0"/>
              <a:t>Turnaround </a:t>
            </a:r>
            <a:r>
              <a:rPr lang="en-US" sz="1800" dirty="0" smtClean="0"/>
              <a:t>documents</a:t>
            </a:r>
          </a:p>
          <a:p>
            <a:pPr lvl="2"/>
            <a:r>
              <a:rPr lang="en-US" sz="1600" dirty="0"/>
              <a:t>Usually paper-based</a:t>
            </a:r>
          </a:p>
          <a:p>
            <a:pPr lvl="2"/>
            <a:r>
              <a:rPr lang="en-US" sz="1600" dirty="0"/>
              <a:t>Are sent from organization to </a:t>
            </a:r>
            <a:r>
              <a:rPr lang="en-US" sz="1600" dirty="0" smtClean="0"/>
              <a:t>customer and same </a:t>
            </a:r>
            <a:r>
              <a:rPr lang="en-US" sz="1600" dirty="0"/>
              <a:t>document is returned by customer to organization</a:t>
            </a:r>
          </a:p>
          <a:p>
            <a:pPr lvl="1"/>
            <a:r>
              <a:rPr lang="en-US" sz="1800" dirty="0" smtClean="0"/>
              <a:t>Source </a:t>
            </a:r>
            <a:r>
              <a:rPr lang="en-US" sz="1800" dirty="0" smtClean="0"/>
              <a:t>data automation (captured data from machines, e.g., Point of Sale scanners at grocery store)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Source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02031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Well-designed source documents can ensure that data captured is</a:t>
            </a:r>
          </a:p>
          <a:p>
            <a:pPr lvl="1"/>
            <a:r>
              <a:rPr lang="en-US" altLang="en-US" sz="2800" dirty="0"/>
              <a:t>Accurate</a:t>
            </a:r>
          </a:p>
          <a:p>
            <a:pPr lvl="2"/>
            <a:r>
              <a:rPr lang="en-US" altLang="en-US" dirty="0"/>
              <a:t>Provide instructions and prompts</a:t>
            </a:r>
          </a:p>
          <a:p>
            <a:pPr lvl="2"/>
            <a:r>
              <a:rPr lang="en-US" altLang="en-US" dirty="0" smtClean="0"/>
              <a:t>Drop-down </a:t>
            </a:r>
            <a:r>
              <a:rPr lang="en-US" altLang="en-US" dirty="0" smtClean="0"/>
              <a:t>boxes</a:t>
            </a:r>
            <a:endParaRPr lang="en-US" altLang="en-US" sz="2000" dirty="0"/>
          </a:p>
          <a:p>
            <a:pPr lvl="1"/>
            <a:r>
              <a:rPr lang="en-US" altLang="en-US" sz="2800" dirty="0"/>
              <a:t>Complete</a:t>
            </a:r>
          </a:p>
          <a:p>
            <a:pPr lvl="2"/>
            <a:r>
              <a:rPr lang="en-US" altLang="en-US" dirty="0"/>
              <a:t>Internal control support</a:t>
            </a:r>
          </a:p>
          <a:p>
            <a:pPr lvl="2"/>
            <a:endParaRPr lang="en-US" altLang="en-US" dirty="0"/>
          </a:p>
          <a:p>
            <a:pPr lvl="1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679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Important to understand how data is organized </a:t>
            </a:r>
          </a:p>
          <a:p>
            <a:pPr lvl="1"/>
            <a:r>
              <a:rPr lang="en-US" sz="2000" dirty="0" smtClean="0"/>
              <a:t>Paper Based</a:t>
            </a:r>
          </a:p>
          <a:p>
            <a:pPr lvl="2"/>
            <a:r>
              <a:rPr lang="en-US" sz="1800" dirty="0" smtClean="0"/>
              <a:t>General ledger (Summary level accounts)</a:t>
            </a:r>
            <a:endParaRPr lang="en-US" sz="1800" dirty="0"/>
          </a:p>
          <a:p>
            <a:pPr lvl="2"/>
            <a:r>
              <a:rPr lang="en-US" sz="1800" dirty="0"/>
              <a:t>Subsidiary ledgers </a:t>
            </a:r>
            <a:r>
              <a:rPr lang="en-US" sz="1800" dirty="0" smtClean="0"/>
              <a:t>(Specific A/R Accounts)</a:t>
            </a:r>
          </a:p>
          <a:p>
            <a:pPr lvl="2"/>
            <a:r>
              <a:rPr lang="en-US" sz="1800" dirty="0"/>
              <a:t>Chart of </a:t>
            </a:r>
            <a:r>
              <a:rPr lang="en-US" sz="1800" dirty="0" smtClean="0"/>
              <a:t>accounts (List of all GL Accounts)</a:t>
            </a:r>
            <a:endParaRPr lang="en-US" sz="1800" dirty="0"/>
          </a:p>
          <a:p>
            <a:pPr lvl="2"/>
            <a:r>
              <a:rPr lang="en-US" sz="1800" dirty="0" smtClean="0"/>
              <a:t>Transaction journals (Sales)</a:t>
            </a:r>
          </a:p>
          <a:p>
            <a:pPr lvl="1"/>
            <a:r>
              <a:rPr lang="en-US" sz="2000" dirty="0" smtClean="0"/>
              <a:t>Audit Trial</a:t>
            </a:r>
            <a:r>
              <a:rPr lang="en-US" sz="2000" dirty="0"/>
              <a:t>: </a:t>
            </a:r>
            <a:r>
              <a:rPr lang="en-US" sz="2000" dirty="0" smtClean="0"/>
              <a:t>With sufficient documentation </a:t>
            </a:r>
            <a:r>
              <a:rPr lang="en-US" sz="2000" dirty="0" smtClean="0"/>
              <a:t>(above) one </a:t>
            </a:r>
            <a:r>
              <a:rPr lang="en-US" sz="2000" dirty="0" smtClean="0"/>
              <a:t>can trace the path of the  transaction </a:t>
            </a:r>
            <a:r>
              <a:rPr lang="en-US" sz="2000" dirty="0"/>
              <a:t>from beginning to end </a:t>
            </a:r>
            <a:r>
              <a:rPr lang="en-US" sz="2000" dirty="0" smtClean="0"/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Tracing</a:t>
            </a:r>
            <a:r>
              <a:rPr lang="en-US" sz="2000" dirty="0" smtClean="0"/>
              <a:t>) or </a:t>
            </a:r>
            <a:r>
              <a:rPr lang="en-US" sz="2000" dirty="0"/>
              <a:t>from the end back to the beginning </a:t>
            </a:r>
            <a:r>
              <a:rPr lang="en-US" sz="2000" dirty="0" smtClean="0"/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vouching</a:t>
            </a:r>
            <a:r>
              <a:rPr lang="en-US" sz="2000" dirty="0" smtClean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Coding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67912"/>
          </a:xfrm>
        </p:spPr>
        <p:txBody>
          <a:bodyPr>
            <a:noAutofit/>
          </a:bodyPr>
          <a:lstStyle/>
          <a:p>
            <a:r>
              <a:rPr lang="en-US" sz="2400" b="1" dirty="0"/>
              <a:t>Coding</a:t>
            </a:r>
            <a:r>
              <a:rPr lang="en-US" sz="2400" dirty="0"/>
              <a:t> is the systematic assignment of numbers or letters to items to classify and organize them.</a:t>
            </a:r>
          </a:p>
          <a:p>
            <a:pPr lvl="1"/>
            <a:r>
              <a:rPr lang="en-US" sz="1800" dirty="0" smtClean="0"/>
              <a:t>With</a:t>
            </a:r>
            <a:r>
              <a:rPr lang="en-US" sz="1800" b="1" dirty="0" smtClean="0"/>
              <a:t> </a:t>
            </a:r>
            <a:r>
              <a:rPr lang="en-US" sz="1800" b="1" dirty="0"/>
              <a:t>sequence codes, </a:t>
            </a:r>
            <a:r>
              <a:rPr lang="en-US" sz="1800" dirty="0"/>
              <a:t>items are numbered consecutively to ensure that there will be no gaps in the sequence.</a:t>
            </a:r>
          </a:p>
          <a:p>
            <a:pPr lvl="1"/>
            <a:r>
              <a:rPr lang="en-US" sz="1800" dirty="0" smtClean="0"/>
              <a:t>With </a:t>
            </a:r>
            <a:r>
              <a:rPr lang="en-US" sz="1800" dirty="0"/>
              <a:t>a</a:t>
            </a:r>
            <a:r>
              <a:rPr lang="en-US" sz="1800" b="1" dirty="0"/>
              <a:t> block code, </a:t>
            </a:r>
            <a:r>
              <a:rPr lang="en-US" sz="1800" dirty="0"/>
              <a:t>blocks of numbers within a numerical sequence are reserved for categories having meaning to the </a:t>
            </a:r>
            <a:r>
              <a:rPr lang="en-US" sz="1800" dirty="0" smtClean="0"/>
              <a:t>user</a:t>
            </a:r>
          </a:p>
          <a:p>
            <a:pPr lvl="1"/>
            <a:r>
              <a:rPr lang="en-US" sz="1800" b="1" dirty="0" smtClean="0"/>
              <a:t>Group </a:t>
            </a:r>
            <a:r>
              <a:rPr lang="en-US" sz="1800" b="1" dirty="0"/>
              <a:t>codes </a:t>
            </a:r>
            <a:r>
              <a:rPr lang="en-US" sz="1800" dirty="0"/>
              <a:t>are often used in conjunction with the block </a:t>
            </a:r>
            <a:r>
              <a:rPr lang="en-US" sz="1800" dirty="0" smtClean="0"/>
              <a:t>code</a:t>
            </a:r>
          </a:p>
          <a:p>
            <a:pPr lvl="1"/>
            <a:endParaRPr lang="en-US" sz="1800" dirty="0"/>
          </a:p>
          <a:p>
            <a:r>
              <a:rPr lang="en-US" sz="2400" b="1" dirty="0" smtClean="0"/>
              <a:t>Guidelines</a:t>
            </a:r>
            <a:r>
              <a:rPr lang="en-US" sz="2400" dirty="0" smtClean="0"/>
              <a:t> for a </a:t>
            </a:r>
            <a:r>
              <a:rPr lang="en-US" sz="2400" dirty="0"/>
              <a:t>better coding </a:t>
            </a:r>
            <a:r>
              <a:rPr lang="en-US" sz="2400" dirty="0" smtClean="0"/>
              <a:t>system</a:t>
            </a:r>
          </a:p>
          <a:p>
            <a:pPr lvl="1"/>
            <a:r>
              <a:rPr lang="en-US" sz="2400" dirty="0" smtClean="0"/>
              <a:t>Consistency – Growth - Simplicity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Computer-Based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229600" cy="4096512"/>
          </a:xfrm>
        </p:spPr>
        <p:txBody>
          <a:bodyPr>
            <a:normAutofit fontScale="55000" lnSpcReduction="20000"/>
          </a:bodyPr>
          <a:lstStyle/>
          <a:p>
            <a:pPr lvl="1">
              <a:defRPr/>
            </a:pPr>
            <a:r>
              <a:rPr lang="en-US" sz="2800" b="1" dirty="0"/>
              <a:t>Entity</a:t>
            </a:r>
          </a:p>
          <a:p>
            <a:pPr lvl="2">
              <a:defRPr/>
            </a:pPr>
            <a:r>
              <a:rPr lang="en-US" sz="2800" dirty="0"/>
              <a:t>Person, place, or thing (Noun)</a:t>
            </a:r>
          </a:p>
          <a:p>
            <a:pPr lvl="2">
              <a:defRPr/>
            </a:pPr>
            <a:r>
              <a:rPr lang="en-US" sz="2800" dirty="0"/>
              <a:t>Something an organization wishes to store data about</a:t>
            </a:r>
          </a:p>
          <a:p>
            <a:pPr lvl="1">
              <a:defRPr/>
            </a:pPr>
            <a:r>
              <a:rPr lang="en-US" sz="2800" b="1" dirty="0"/>
              <a:t>Attributes</a:t>
            </a:r>
          </a:p>
          <a:p>
            <a:pPr lvl="2">
              <a:defRPr/>
            </a:pPr>
            <a:r>
              <a:rPr lang="en-US" sz="2800" dirty="0" smtClean="0"/>
              <a:t>Characteristics of interest about </a:t>
            </a:r>
            <a:r>
              <a:rPr lang="en-US" sz="2800" dirty="0"/>
              <a:t>the entity</a:t>
            </a:r>
          </a:p>
          <a:p>
            <a:pPr lvl="1">
              <a:defRPr/>
            </a:pPr>
            <a:r>
              <a:rPr lang="en-US" sz="2800" b="1" dirty="0"/>
              <a:t>Fields</a:t>
            </a:r>
          </a:p>
          <a:p>
            <a:pPr lvl="2">
              <a:defRPr/>
            </a:pPr>
            <a:r>
              <a:rPr lang="en-US" sz="2800" dirty="0"/>
              <a:t>Where attributes are stored</a:t>
            </a:r>
          </a:p>
          <a:p>
            <a:pPr lvl="1">
              <a:defRPr/>
            </a:pPr>
            <a:r>
              <a:rPr lang="en-US" sz="2800" b="1" dirty="0"/>
              <a:t>Records</a:t>
            </a:r>
          </a:p>
          <a:p>
            <a:pPr lvl="2">
              <a:defRPr/>
            </a:pPr>
            <a:r>
              <a:rPr lang="en-US" sz="2800" dirty="0"/>
              <a:t>Group of related  </a:t>
            </a:r>
            <a:r>
              <a:rPr lang="en-US" sz="2800" dirty="0" smtClean="0"/>
              <a:t>attributes </a:t>
            </a:r>
            <a:r>
              <a:rPr lang="en-US" sz="2800" dirty="0"/>
              <a:t>about an </a:t>
            </a:r>
            <a:r>
              <a:rPr lang="en-US" sz="2800" dirty="0" smtClean="0"/>
              <a:t>entity</a:t>
            </a:r>
          </a:p>
          <a:p>
            <a:pPr lvl="1">
              <a:defRPr/>
            </a:pPr>
            <a:r>
              <a:rPr lang="en-US" sz="2800" b="1" dirty="0" smtClean="0"/>
              <a:t>Data Value</a:t>
            </a:r>
          </a:p>
          <a:p>
            <a:pPr lvl="2">
              <a:defRPr/>
            </a:pPr>
            <a:r>
              <a:rPr lang="en-US" sz="2800" dirty="0"/>
              <a:t>the intersection of the row and column</a:t>
            </a:r>
            <a:r>
              <a:rPr lang="en-US" sz="2800" dirty="0" smtClean="0"/>
              <a:t>.</a:t>
            </a:r>
          </a:p>
          <a:p>
            <a:pPr lvl="1">
              <a:defRPr/>
            </a:pPr>
            <a:r>
              <a:rPr lang="en-US" sz="2800" b="1" dirty="0" smtClean="0"/>
              <a:t>File</a:t>
            </a:r>
            <a:endParaRPr lang="en-US" sz="2800" b="1" dirty="0"/>
          </a:p>
          <a:p>
            <a:pPr lvl="2">
              <a:defRPr/>
            </a:pPr>
            <a:r>
              <a:rPr lang="en-US" sz="2800" dirty="0"/>
              <a:t>Group of related records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88" y="6248400"/>
            <a:ext cx="762000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-</a:t>
            </a:r>
            <a:fld id="{D5150FDB-5C9A-4B86-97CC-8CA138DC12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1077</Words>
  <Application>Microsoft Office PowerPoint</Application>
  <PresentationFormat>On-screen Show (4:3)</PresentationFormat>
  <Paragraphs>230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Office Theme</vt:lpstr>
      <vt:lpstr>Ion Boardroom</vt:lpstr>
      <vt:lpstr>Overview of Transaction Processing and Enterprise Resource Planning Systems</vt:lpstr>
      <vt:lpstr>THE DATA PROCESSING CYCLE</vt:lpstr>
      <vt:lpstr>Data Processing Cycle</vt:lpstr>
      <vt:lpstr>Data Input</vt:lpstr>
      <vt:lpstr>Source Documents</vt:lpstr>
      <vt:lpstr>Source Documents</vt:lpstr>
      <vt:lpstr>Data Storage</vt:lpstr>
      <vt:lpstr>Coding Techniques</vt:lpstr>
      <vt:lpstr>Computer-Based Storage</vt:lpstr>
      <vt:lpstr>Computer-Based Storage</vt:lpstr>
      <vt:lpstr>File Types</vt:lpstr>
      <vt:lpstr>Data Processing</vt:lpstr>
      <vt:lpstr>Data Processing</vt:lpstr>
      <vt:lpstr>Information Output</vt:lpstr>
      <vt:lpstr>Information Output</vt:lpstr>
      <vt:lpstr>Information Output</vt:lpstr>
      <vt:lpstr>Information Output</vt:lpstr>
      <vt:lpstr>Information Output</vt:lpstr>
      <vt:lpstr>Enterprise Resource Planning  (ERP) Systems</vt:lpstr>
      <vt:lpstr>Enterprise Resource Planning  (ERP) Systems</vt:lpstr>
      <vt:lpstr>Enterprise Resource Planning  (ERP) Systems</vt:lpstr>
      <vt:lpstr>Advantages of ERP System</vt:lpstr>
      <vt:lpstr>Disadvantages of ERP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Information Systems: an overview</dc:title>
  <dc:creator>Robyn Raschke</dc:creator>
  <cp:lastModifiedBy>FUJITSU</cp:lastModifiedBy>
  <cp:revision>59</cp:revision>
  <dcterms:created xsi:type="dcterms:W3CDTF">2014-03-26T17:14:59Z</dcterms:created>
  <dcterms:modified xsi:type="dcterms:W3CDTF">2019-06-11T08:24:52Z</dcterms:modified>
</cp:coreProperties>
</file>