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67" r:id="rId3"/>
    <p:sldId id="258" r:id="rId4"/>
    <p:sldId id="259" r:id="rId5"/>
    <p:sldId id="268" r:id="rId6"/>
    <p:sldId id="280" r:id="rId7"/>
    <p:sldId id="269" r:id="rId8"/>
    <p:sldId id="281" r:id="rId9"/>
    <p:sldId id="270" r:id="rId10"/>
    <p:sldId id="271" r:id="rId11"/>
    <p:sldId id="272" r:id="rId12"/>
    <p:sldId id="282" r:id="rId13"/>
    <p:sldId id="261" r:id="rId14"/>
    <p:sldId id="273" r:id="rId15"/>
    <p:sldId id="275" r:id="rId16"/>
    <p:sldId id="276" r:id="rId17"/>
    <p:sldId id="283" r:id="rId18"/>
    <p:sldId id="277" r:id="rId19"/>
    <p:sldId id="263" r:id="rId20"/>
    <p:sldId id="278" r:id="rId21"/>
    <p:sldId id="279" r:id="rId22"/>
    <p:sldId id="303" r:id="rId23"/>
    <p:sldId id="265" r:id="rId24"/>
    <p:sldId id="304" r:id="rId25"/>
    <p:sldId id="284" r:id="rId26"/>
    <p:sldId id="296" r:id="rId27"/>
    <p:sldId id="297" r:id="rId28"/>
    <p:sldId id="298" r:id="rId29"/>
    <p:sldId id="286" r:id="rId30"/>
    <p:sldId id="288" r:id="rId31"/>
    <p:sldId id="287" r:id="rId32"/>
    <p:sldId id="289" r:id="rId33"/>
    <p:sldId id="301" r:id="rId34"/>
    <p:sldId id="290" r:id="rId35"/>
    <p:sldId id="302" r:id="rId36"/>
    <p:sldId id="291" r:id="rId37"/>
    <p:sldId id="292" r:id="rId38"/>
    <p:sldId id="293" r:id="rId39"/>
    <p:sldId id="295" r:id="rId40"/>
    <p:sldId id="305" r:id="rId41"/>
    <p:sldId id="29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3" autoAdjust="0"/>
    <p:restoredTop sz="85185" autoAdjust="0"/>
  </p:normalViewPr>
  <p:slideViewPr>
    <p:cSldViewPr snapToGrid="0">
      <p:cViewPr varScale="1">
        <p:scale>
          <a:sx n="143" d="100"/>
          <a:sy n="143" d="100"/>
        </p:scale>
        <p:origin x="77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608E1-8A6D-414C-AC16-07F1F86F2EBC}" type="datetimeFigureOut">
              <a:rPr lang="en-US" smtClean="0"/>
              <a:pPr/>
              <a:t>6/25/2016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EBF93-AF0A-41B0-8692-A46C73AE59B7}" type="slidenum">
              <a:rPr lang="en-US" smtClean="0"/>
              <a:pPr/>
              <a:t>‹#›</a:t>
            </a:fld>
            <a:endParaRPr lang="en-US"/>
          </a:p>
        </p:txBody>
      </p:sp>
    </p:spTree>
    <p:extLst>
      <p:ext uri="{BB962C8B-B14F-4D97-AF65-F5344CB8AC3E}">
        <p14:creationId xmlns:p14="http://schemas.microsoft.com/office/powerpoint/2010/main" val="2701863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AEBF93-AF0A-41B0-8692-A46C73AE59B7}" type="slidenum">
              <a:rPr lang="en-US" smtClean="0"/>
              <a:pPr/>
              <a:t>1</a:t>
            </a:fld>
            <a:endParaRPr lang="en-US"/>
          </a:p>
        </p:txBody>
      </p:sp>
    </p:spTree>
    <p:extLst>
      <p:ext uri="{BB962C8B-B14F-4D97-AF65-F5344CB8AC3E}">
        <p14:creationId xmlns:p14="http://schemas.microsoft.com/office/powerpoint/2010/main" val="828388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11</a:t>
            </a:fld>
            <a:endParaRPr lang="en-US"/>
          </a:p>
        </p:txBody>
      </p:sp>
    </p:spTree>
    <p:extLst>
      <p:ext uri="{BB962C8B-B14F-4D97-AF65-F5344CB8AC3E}">
        <p14:creationId xmlns:p14="http://schemas.microsoft.com/office/powerpoint/2010/main" val="3574751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12</a:t>
            </a:fld>
            <a:endParaRPr lang="en-US"/>
          </a:p>
        </p:txBody>
      </p:sp>
    </p:spTree>
    <p:extLst>
      <p:ext uri="{BB962C8B-B14F-4D97-AF65-F5344CB8AC3E}">
        <p14:creationId xmlns:p14="http://schemas.microsoft.com/office/powerpoint/2010/main" val="2922127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13</a:t>
            </a:fld>
            <a:endParaRPr lang="en-US"/>
          </a:p>
        </p:txBody>
      </p:sp>
    </p:spTree>
    <p:extLst>
      <p:ext uri="{BB962C8B-B14F-4D97-AF65-F5344CB8AC3E}">
        <p14:creationId xmlns:p14="http://schemas.microsoft.com/office/powerpoint/2010/main" val="89788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14</a:t>
            </a:fld>
            <a:endParaRPr lang="en-US"/>
          </a:p>
        </p:txBody>
      </p:sp>
    </p:spTree>
    <p:extLst>
      <p:ext uri="{BB962C8B-B14F-4D97-AF65-F5344CB8AC3E}">
        <p14:creationId xmlns:p14="http://schemas.microsoft.com/office/powerpoint/2010/main" val="3963393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15</a:t>
            </a:fld>
            <a:endParaRPr lang="en-US"/>
          </a:p>
        </p:txBody>
      </p:sp>
    </p:spTree>
    <p:extLst>
      <p:ext uri="{BB962C8B-B14F-4D97-AF65-F5344CB8AC3E}">
        <p14:creationId xmlns:p14="http://schemas.microsoft.com/office/powerpoint/2010/main" val="1622075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16</a:t>
            </a:fld>
            <a:endParaRPr lang="en-US"/>
          </a:p>
        </p:txBody>
      </p:sp>
    </p:spTree>
    <p:extLst>
      <p:ext uri="{BB962C8B-B14F-4D97-AF65-F5344CB8AC3E}">
        <p14:creationId xmlns:p14="http://schemas.microsoft.com/office/powerpoint/2010/main" val="3740270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17</a:t>
            </a:fld>
            <a:endParaRPr lang="en-US"/>
          </a:p>
        </p:txBody>
      </p:sp>
    </p:spTree>
    <p:extLst>
      <p:ext uri="{BB962C8B-B14F-4D97-AF65-F5344CB8AC3E}">
        <p14:creationId xmlns:p14="http://schemas.microsoft.com/office/powerpoint/2010/main" val="2919067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18</a:t>
            </a:fld>
            <a:endParaRPr lang="en-US"/>
          </a:p>
        </p:txBody>
      </p:sp>
    </p:spTree>
    <p:extLst>
      <p:ext uri="{BB962C8B-B14F-4D97-AF65-F5344CB8AC3E}">
        <p14:creationId xmlns:p14="http://schemas.microsoft.com/office/powerpoint/2010/main" val="2649088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19</a:t>
            </a:fld>
            <a:endParaRPr lang="en-US"/>
          </a:p>
        </p:txBody>
      </p:sp>
    </p:spTree>
    <p:extLst>
      <p:ext uri="{BB962C8B-B14F-4D97-AF65-F5344CB8AC3E}">
        <p14:creationId xmlns:p14="http://schemas.microsoft.com/office/powerpoint/2010/main" val="3293234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20</a:t>
            </a:fld>
            <a:endParaRPr lang="en-US"/>
          </a:p>
        </p:txBody>
      </p:sp>
    </p:spTree>
    <p:extLst>
      <p:ext uri="{BB962C8B-B14F-4D97-AF65-F5344CB8AC3E}">
        <p14:creationId xmlns:p14="http://schemas.microsoft.com/office/powerpoint/2010/main" val="361621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a:t>
            </a:fld>
            <a:endParaRPr lang="en-US"/>
          </a:p>
        </p:txBody>
      </p:sp>
    </p:spTree>
    <p:extLst>
      <p:ext uri="{BB962C8B-B14F-4D97-AF65-F5344CB8AC3E}">
        <p14:creationId xmlns:p14="http://schemas.microsoft.com/office/powerpoint/2010/main" val="2548650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21</a:t>
            </a:fld>
            <a:endParaRPr lang="en-US"/>
          </a:p>
        </p:txBody>
      </p:sp>
    </p:spTree>
    <p:extLst>
      <p:ext uri="{BB962C8B-B14F-4D97-AF65-F5344CB8AC3E}">
        <p14:creationId xmlns:p14="http://schemas.microsoft.com/office/powerpoint/2010/main" val="2853607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22</a:t>
            </a:fld>
            <a:endParaRPr lang="en-US"/>
          </a:p>
        </p:txBody>
      </p:sp>
    </p:spTree>
    <p:extLst>
      <p:ext uri="{BB962C8B-B14F-4D97-AF65-F5344CB8AC3E}">
        <p14:creationId xmlns:p14="http://schemas.microsoft.com/office/powerpoint/2010/main" val="3525819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23</a:t>
            </a:fld>
            <a:endParaRPr lang="en-US"/>
          </a:p>
        </p:txBody>
      </p:sp>
    </p:spTree>
    <p:extLst>
      <p:ext uri="{BB962C8B-B14F-4D97-AF65-F5344CB8AC3E}">
        <p14:creationId xmlns:p14="http://schemas.microsoft.com/office/powerpoint/2010/main" val="4132321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24</a:t>
            </a:fld>
            <a:endParaRPr lang="en-US"/>
          </a:p>
        </p:txBody>
      </p:sp>
    </p:spTree>
    <p:extLst>
      <p:ext uri="{BB962C8B-B14F-4D97-AF65-F5344CB8AC3E}">
        <p14:creationId xmlns:p14="http://schemas.microsoft.com/office/powerpoint/2010/main" val="1528290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25</a:t>
            </a:fld>
            <a:endParaRPr lang="en-US"/>
          </a:p>
        </p:txBody>
      </p:sp>
    </p:spTree>
    <p:extLst>
      <p:ext uri="{BB962C8B-B14F-4D97-AF65-F5344CB8AC3E}">
        <p14:creationId xmlns:p14="http://schemas.microsoft.com/office/powerpoint/2010/main" val="3080434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26</a:t>
            </a:fld>
            <a:endParaRPr lang="en-US"/>
          </a:p>
        </p:txBody>
      </p:sp>
    </p:spTree>
    <p:extLst>
      <p:ext uri="{BB962C8B-B14F-4D97-AF65-F5344CB8AC3E}">
        <p14:creationId xmlns:p14="http://schemas.microsoft.com/office/powerpoint/2010/main" val="29617178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27</a:t>
            </a:fld>
            <a:endParaRPr lang="en-US"/>
          </a:p>
        </p:txBody>
      </p:sp>
    </p:spTree>
    <p:extLst>
      <p:ext uri="{BB962C8B-B14F-4D97-AF65-F5344CB8AC3E}">
        <p14:creationId xmlns:p14="http://schemas.microsoft.com/office/powerpoint/2010/main" val="3328589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28</a:t>
            </a:fld>
            <a:endParaRPr lang="en-US"/>
          </a:p>
        </p:txBody>
      </p:sp>
    </p:spTree>
    <p:extLst>
      <p:ext uri="{BB962C8B-B14F-4D97-AF65-F5344CB8AC3E}">
        <p14:creationId xmlns:p14="http://schemas.microsoft.com/office/powerpoint/2010/main" val="6420671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29</a:t>
            </a:fld>
            <a:endParaRPr lang="en-US"/>
          </a:p>
        </p:txBody>
      </p:sp>
    </p:spTree>
    <p:extLst>
      <p:ext uri="{BB962C8B-B14F-4D97-AF65-F5344CB8AC3E}">
        <p14:creationId xmlns:p14="http://schemas.microsoft.com/office/powerpoint/2010/main" val="3979063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30</a:t>
            </a:fld>
            <a:endParaRPr lang="en-US"/>
          </a:p>
        </p:txBody>
      </p:sp>
    </p:spTree>
    <p:extLst>
      <p:ext uri="{BB962C8B-B14F-4D97-AF65-F5344CB8AC3E}">
        <p14:creationId xmlns:p14="http://schemas.microsoft.com/office/powerpoint/2010/main" val="31830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4</a:t>
            </a:fld>
            <a:endParaRPr lang="en-US"/>
          </a:p>
        </p:txBody>
      </p:sp>
    </p:spTree>
    <p:extLst>
      <p:ext uri="{BB962C8B-B14F-4D97-AF65-F5344CB8AC3E}">
        <p14:creationId xmlns:p14="http://schemas.microsoft.com/office/powerpoint/2010/main" val="1808384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31</a:t>
            </a:fld>
            <a:endParaRPr lang="en-US"/>
          </a:p>
        </p:txBody>
      </p:sp>
    </p:spTree>
    <p:extLst>
      <p:ext uri="{BB962C8B-B14F-4D97-AF65-F5344CB8AC3E}">
        <p14:creationId xmlns:p14="http://schemas.microsoft.com/office/powerpoint/2010/main" val="29851583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32</a:t>
            </a:fld>
            <a:endParaRPr lang="en-US"/>
          </a:p>
        </p:txBody>
      </p:sp>
    </p:spTree>
    <p:extLst>
      <p:ext uri="{BB962C8B-B14F-4D97-AF65-F5344CB8AC3E}">
        <p14:creationId xmlns:p14="http://schemas.microsoft.com/office/powerpoint/2010/main" val="2647204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33</a:t>
            </a:fld>
            <a:endParaRPr lang="en-US"/>
          </a:p>
        </p:txBody>
      </p:sp>
    </p:spTree>
    <p:extLst>
      <p:ext uri="{BB962C8B-B14F-4D97-AF65-F5344CB8AC3E}">
        <p14:creationId xmlns:p14="http://schemas.microsoft.com/office/powerpoint/2010/main" val="600218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34</a:t>
            </a:fld>
            <a:endParaRPr lang="en-US"/>
          </a:p>
        </p:txBody>
      </p:sp>
    </p:spTree>
    <p:extLst>
      <p:ext uri="{BB962C8B-B14F-4D97-AF65-F5344CB8AC3E}">
        <p14:creationId xmlns:p14="http://schemas.microsoft.com/office/powerpoint/2010/main" val="21506818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35</a:t>
            </a:fld>
            <a:endParaRPr lang="en-US"/>
          </a:p>
        </p:txBody>
      </p:sp>
    </p:spTree>
    <p:extLst>
      <p:ext uri="{BB962C8B-B14F-4D97-AF65-F5344CB8AC3E}">
        <p14:creationId xmlns:p14="http://schemas.microsoft.com/office/powerpoint/2010/main" val="1511198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36</a:t>
            </a:fld>
            <a:endParaRPr lang="en-US"/>
          </a:p>
        </p:txBody>
      </p:sp>
    </p:spTree>
    <p:extLst>
      <p:ext uri="{BB962C8B-B14F-4D97-AF65-F5344CB8AC3E}">
        <p14:creationId xmlns:p14="http://schemas.microsoft.com/office/powerpoint/2010/main" val="2362902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37</a:t>
            </a:fld>
            <a:endParaRPr lang="en-US"/>
          </a:p>
        </p:txBody>
      </p:sp>
    </p:spTree>
    <p:extLst>
      <p:ext uri="{BB962C8B-B14F-4D97-AF65-F5344CB8AC3E}">
        <p14:creationId xmlns:p14="http://schemas.microsoft.com/office/powerpoint/2010/main" val="37107848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38</a:t>
            </a:fld>
            <a:endParaRPr lang="en-US"/>
          </a:p>
        </p:txBody>
      </p:sp>
    </p:spTree>
    <p:extLst>
      <p:ext uri="{BB962C8B-B14F-4D97-AF65-F5344CB8AC3E}">
        <p14:creationId xmlns:p14="http://schemas.microsoft.com/office/powerpoint/2010/main" val="462196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39</a:t>
            </a:fld>
            <a:endParaRPr lang="en-US"/>
          </a:p>
        </p:txBody>
      </p:sp>
    </p:spTree>
    <p:extLst>
      <p:ext uri="{BB962C8B-B14F-4D97-AF65-F5344CB8AC3E}">
        <p14:creationId xmlns:p14="http://schemas.microsoft.com/office/powerpoint/2010/main" val="14074506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40</a:t>
            </a:fld>
            <a:endParaRPr lang="en-US"/>
          </a:p>
        </p:txBody>
      </p:sp>
    </p:spTree>
    <p:extLst>
      <p:ext uri="{BB962C8B-B14F-4D97-AF65-F5344CB8AC3E}">
        <p14:creationId xmlns:p14="http://schemas.microsoft.com/office/powerpoint/2010/main" val="276651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5</a:t>
            </a:fld>
            <a:endParaRPr lang="en-US"/>
          </a:p>
        </p:txBody>
      </p:sp>
    </p:spTree>
    <p:extLst>
      <p:ext uri="{BB962C8B-B14F-4D97-AF65-F5344CB8AC3E}">
        <p14:creationId xmlns:p14="http://schemas.microsoft.com/office/powerpoint/2010/main" val="9522153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41</a:t>
            </a:fld>
            <a:endParaRPr lang="en-US"/>
          </a:p>
        </p:txBody>
      </p:sp>
    </p:spTree>
    <p:extLst>
      <p:ext uri="{BB962C8B-B14F-4D97-AF65-F5344CB8AC3E}">
        <p14:creationId xmlns:p14="http://schemas.microsoft.com/office/powerpoint/2010/main" val="2196663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6</a:t>
            </a:fld>
            <a:endParaRPr lang="en-US"/>
          </a:p>
        </p:txBody>
      </p:sp>
    </p:spTree>
    <p:extLst>
      <p:ext uri="{BB962C8B-B14F-4D97-AF65-F5344CB8AC3E}">
        <p14:creationId xmlns:p14="http://schemas.microsoft.com/office/powerpoint/2010/main" val="10181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7</a:t>
            </a:fld>
            <a:endParaRPr lang="en-US"/>
          </a:p>
        </p:txBody>
      </p:sp>
    </p:spTree>
    <p:extLst>
      <p:ext uri="{BB962C8B-B14F-4D97-AF65-F5344CB8AC3E}">
        <p14:creationId xmlns:p14="http://schemas.microsoft.com/office/powerpoint/2010/main" val="230040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8</a:t>
            </a:fld>
            <a:endParaRPr lang="en-US"/>
          </a:p>
        </p:txBody>
      </p:sp>
    </p:spTree>
    <p:extLst>
      <p:ext uri="{BB962C8B-B14F-4D97-AF65-F5344CB8AC3E}">
        <p14:creationId xmlns:p14="http://schemas.microsoft.com/office/powerpoint/2010/main" val="4000351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9</a:t>
            </a:fld>
            <a:endParaRPr lang="en-US"/>
          </a:p>
        </p:txBody>
      </p:sp>
    </p:spTree>
    <p:extLst>
      <p:ext uri="{BB962C8B-B14F-4D97-AF65-F5344CB8AC3E}">
        <p14:creationId xmlns:p14="http://schemas.microsoft.com/office/powerpoint/2010/main" val="136843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EBF93-AF0A-41B0-8692-A46C73AE59B7}" type="slidenum">
              <a:rPr lang="en-US" smtClean="0"/>
              <a:pPr/>
              <a:t>10</a:t>
            </a:fld>
            <a:endParaRPr lang="en-US"/>
          </a:p>
        </p:txBody>
      </p:sp>
    </p:spTree>
    <p:extLst>
      <p:ext uri="{BB962C8B-B14F-4D97-AF65-F5344CB8AC3E}">
        <p14:creationId xmlns:p14="http://schemas.microsoft.com/office/powerpoint/2010/main" val="322771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10977074" y="6248400"/>
            <a:ext cx="996949" cy="365760"/>
          </a:xfrm>
        </p:spPr>
        <p:txBody>
          <a:bodyPr/>
          <a:lstStyle>
            <a:lvl1pPr algn="r">
              <a:defRPr sz="1800">
                <a:solidFill>
                  <a:schemeClr val="accent1"/>
                </a:solidFill>
              </a:defRPr>
            </a:lvl1pPr>
          </a:lstStyle>
          <a:p>
            <a:fld id="{903918D3-6963-488A-A002-415DC02264BE}" type="slidenum">
              <a:rPr lang="en-US" smtClean="0"/>
              <a:pPr/>
              <a:t>‹#›</a:t>
            </a:fld>
            <a:endParaRPr lang="en-US"/>
          </a:p>
        </p:txBody>
      </p:sp>
      <p:sp>
        <p:nvSpPr>
          <p:cNvPr id="18" name="Footer Placeholder 4"/>
          <p:cNvSpPr txBox="1">
            <a:spLocks/>
          </p:cNvSpPr>
          <p:nvPr/>
        </p:nvSpPr>
        <p:spPr>
          <a:xfrm>
            <a:off x="203200" y="6248400"/>
            <a:ext cx="4470400" cy="457200"/>
          </a:xfrm>
          <a:prstGeom prst="rect">
            <a:avLst/>
          </a:prstGeom>
        </p:spPr>
        <p:txBody>
          <a:bodyPr vert="horz"/>
          <a:lstStyle>
            <a:defPPr>
              <a:defRPr lang="en-US"/>
            </a:defPPr>
            <a:lvl1pPr marL="0" algn="l" defTabSz="914400" rtl="0" eaLnBrk="1" latinLnBrk="0" hangingPunct="1">
              <a:defRPr kumimoji="0" sz="12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Copyright © Pearson Education Limited 2015.</a:t>
            </a:r>
          </a:p>
        </p:txBody>
      </p:sp>
    </p:spTree>
    <p:extLst>
      <p:ext uri="{BB962C8B-B14F-4D97-AF65-F5344CB8AC3E}">
        <p14:creationId xmlns:p14="http://schemas.microsoft.com/office/powerpoint/2010/main" val="184313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03200" y="5759116"/>
            <a:ext cx="176784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267642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03200" y="5759116"/>
            <a:ext cx="176784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374890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10972800" y="6324600"/>
            <a:ext cx="1016000" cy="365760"/>
          </a:xfrm>
        </p:spPr>
        <p:txBody>
          <a:bodyPr/>
          <a:lstStyle>
            <a:lvl1pPr>
              <a:defRPr>
                <a:solidFill>
                  <a:schemeClr val="accent1"/>
                </a:solidFill>
              </a:defRPr>
            </a:lvl1pPr>
          </a:lstStyle>
          <a:p>
            <a:fld id="{903918D3-6963-488A-A002-415DC02264BE}" type="slidenum">
              <a:rPr lang="en-US" smtClean="0"/>
              <a:pPr/>
              <a:t>‹#›</a:t>
            </a:fld>
            <a:endParaRPr lang="en-US"/>
          </a:p>
        </p:txBody>
      </p:sp>
    </p:spTree>
    <p:extLst>
      <p:ext uri="{BB962C8B-B14F-4D97-AF65-F5344CB8AC3E}">
        <p14:creationId xmlns:p14="http://schemas.microsoft.com/office/powerpoint/2010/main" val="15193330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5" name="Footer Placeholder 4"/>
          <p:cNvSpPr>
            <a:spLocks noGrp="1"/>
          </p:cNvSpPr>
          <p:nvPr>
            <p:ph type="ftr" sz="quarter" idx="11"/>
          </p:nvPr>
        </p:nvSpPr>
        <p:spPr>
          <a:xfrm>
            <a:off x="203200" y="6248400"/>
            <a:ext cx="4470400" cy="457200"/>
          </a:xfrm>
          <a:prstGeom prst="rect">
            <a:avLst/>
          </a:prstGeom>
        </p:spPr>
        <p:txBody>
          <a:bodyPr/>
          <a:lstStyle>
            <a:lvl1pPr algn="l">
              <a:defRPr sz="1200"/>
            </a:lvl1pPr>
          </a:lstStyle>
          <a:p>
            <a:endParaRPr lang="en-US"/>
          </a:p>
        </p:txBody>
      </p:sp>
      <p:sp>
        <p:nvSpPr>
          <p:cNvPr id="6" name="Slide Number Placeholder 5"/>
          <p:cNvSpPr>
            <a:spLocks noGrp="1"/>
          </p:cNvSpPr>
          <p:nvPr>
            <p:ph type="sldNum" sz="quarter" idx="12"/>
          </p:nvPr>
        </p:nvSpPr>
        <p:spPr>
          <a:xfrm>
            <a:off x="10972800" y="6248400"/>
            <a:ext cx="1016000" cy="365760"/>
          </a:xfrm>
        </p:spPr>
        <p:txBody>
          <a:bodyPr/>
          <a:lstStyle>
            <a:lvl1pPr>
              <a:defRPr>
                <a:solidFill>
                  <a:schemeClr val="accent1"/>
                </a:solidFill>
              </a:defRPr>
            </a:lvl1pPr>
          </a:lstStyle>
          <a:p>
            <a:fld id="{903918D3-6963-488A-A002-415DC02264BE}" type="slidenum">
              <a:rPr lang="en-US" smtClean="0"/>
              <a:pPr/>
              <a:t>‹#›</a:t>
            </a:fld>
            <a:endParaRPr lang="en-US"/>
          </a:p>
        </p:txBody>
      </p:sp>
    </p:spTree>
    <p:extLst>
      <p:ext uri="{BB962C8B-B14F-4D97-AF65-F5344CB8AC3E}">
        <p14:creationId xmlns:p14="http://schemas.microsoft.com/office/powerpoint/2010/main" val="407202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51076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7" name="Slide Number Placeholder 26"/>
          <p:cNvSpPr>
            <a:spLocks noGrp="1"/>
          </p:cNvSpPr>
          <p:nvPr>
            <p:ph type="sldNum" sz="quarter" idx="11"/>
          </p:nvPr>
        </p:nvSpPr>
        <p:spPr/>
        <p:txBody>
          <a:bodyPr rtlCol="0"/>
          <a:lstStyle/>
          <a:p>
            <a:fld id="{903918D3-6963-488A-A002-415DC02264BE}" type="slidenum">
              <a:rPr lang="en-US" smtClean="0"/>
              <a:pPr/>
              <a:t>‹#›</a:t>
            </a:fld>
            <a:endParaRPr lang="en-US"/>
          </a:p>
        </p:txBody>
      </p:sp>
    </p:spTree>
    <p:extLst>
      <p:ext uri="{BB962C8B-B14F-4D97-AF65-F5344CB8AC3E}">
        <p14:creationId xmlns:p14="http://schemas.microsoft.com/office/powerpoint/2010/main" val="96727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a:xfrm>
            <a:off x="10899648" y="2272"/>
            <a:ext cx="1016000" cy="365760"/>
          </a:xfrm>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356826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190116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a:xfrm>
            <a:off x="203200" y="5759116"/>
            <a:ext cx="1767840" cy="4572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251810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203200" y="5759116"/>
            <a:ext cx="1767840" cy="4572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03918D3-6963-488A-A002-415DC02264BE}" type="slidenum">
              <a:rPr lang="en-US" smtClean="0"/>
              <a:pPr/>
              <a:t>‹#›</a:t>
            </a:fld>
            <a:endParaRPr lang="en-US"/>
          </a:p>
        </p:txBody>
      </p:sp>
    </p:spTree>
    <p:extLst>
      <p:ext uri="{BB962C8B-B14F-4D97-AF65-F5344CB8AC3E}">
        <p14:creationId xmlns:p14="http://schemas.microsoft.com/office/powerpoint/2010/main" val="285434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58684" y="-15654"/>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997717" y="6248400"/>
            <a:ext cx="1016000" cy="365760"/>
          </a:xfrm>
          <a:prstGeom prst="rect">
            <a:avLst/>
          </a:prstGeom>
        </p:spPr>
        <p:txBody>
          <a:bodyPr vert="horz" anchor="b"/>
          <a:lstStyle>
            <a:lvl1pPr algn="r" eaLnBrk="1" latinLnBrk="0" hangingPunct="1">
              <a:defRPr kumimoji="0" sz="1800">
                <a:solidFill>
                  <a:schemeClr val="accent1"/>
                </a:solidFill>
              </a:defRPr>
            </a:lvl1pPr>
          </a:lstStyle>
          <a:p>
            <a:fld id="{903918D3-6963-488A-A002-415DC02264BE}" type="slidenum">
              <a:rPr lang="en-US" smtClean="0"/>
              <a:pPr/>
              <a:t>‹#›</a:t>
            </a:fld>
            <a:endParaRPr lang="en-US"/>
          </a:p>
        </p:txBody>
      </p:sp>
    </p:spTree>
    <p:extLst>
      <p:ext uri="{BB962C8B-B14F-4D97-AF65-F5344CB8AC3E}">
        <p14:creationId xmlns:p14="http://schemas.microsoft.com/office/powerpoint/2010/main" val="163481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Free_On_Boar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Revenue Cycle: Sales to Cash Collections</a:t>
            </a:r>
            <a:endParaRPr lang="en-US" dirty="0"/>
          </a:p>
        </p:txBody>
      </p:sp>
      <p:sp>
        <p:nvSpPr>
          <p:cNvPr id="3" name="Subtitle 2"/>
          <p:cNvSpPr>
            <a:spLocks noGrp="1"/>
          </p:cNvSpPr>
          <p:nvPr>
            <p:ph type="subTitle" idx="1"/>
          </p:nvPr>
        </p:nvSpPr>
        <p:spPr/>
        <p:txBody>
          <a:bodyPr/>
          <a:lstStyle/>
          <a:p>
            <a:r>
              <a:rPr lang="en-US" dirty="0" smtClean="0"/>
              <a:t>Chapter 12</a:t>
            </a:r>
            <a:endParaRPr lang="en-US"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1</a:t>
            </a:fld>
            <a:endParaRPr lang="en-US" dirty="0"/>
          </a:p>
        </p:txBody>
      </p:sp>
    </p:spTree>
    <p:extLst>
      <p:ext uri="{BB962C8B-B14F-4D97-AF65-F5344CB8AC3E}">
        <p14:creationId xmlns:p14="http://schemas.microsoft.com/office/powerpoint/2010/main" val="1840558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Check Inventory Availability</a:t>
            </a:r>
          </a:p>
        </p:txBody>
      </p:sp>
      <p:sp>
        <p:nvSpPr>
          <p:cNvPr id="3" name="Content Placeholder 2"/>
          <p:cNvSpPr>
            <a:spLocks noGrp="1"/>
          </p:cNvSpPr>
          <p:nvPr>
            <p:ph idx="1"/>
          </p:nvPr>
        </p:nvSpPr>
        <p:spPr>
          <a:xfrm>
            <a:off x="609600" y="2037392"/>
            <a:ext cx="10972800" cy="4325112"/>
          </a:xfrm>
        </p:spPr>
        <p:txBody>
          <a:bodyPr>
            <a:normAutofit/>
          </a:bodyPr>
          <a:lstStyle/>
          <a:p>
            <a:pPr>
              <a:lnSpc>
                <a:spcPct val="80000"/>
              </a:lnSpc>
            </a:pPr>
            <a:r>
              <a:rPr lang="en-US" sz="3200" dirty="0"/>
              <a:t>This step involves ensuring there is sufficient inventory to fill the order and advising the customer of the delivery date.</a:t>
            </a:r>
          </a:p>
          <a:p>
            <a:pPr>
              <a:lnSpc>
                <a:spcPct val="80000"/>
              </a:lnSpc>
            </a:pPr>
            <a:r>
              <a:rPr lang="en-US" sz="3200" dirty="0"/>
              <a:t>If there are enough units to fill the </a:t>
            </a:r>
            <a:r>
              <a:rPr lang="en-US" sz="3200" dirty="0" smtClean="0"/>
              <a:t>order:</a:t>
            </a:r>
          </a:p>
          <a:p>
            <a:pPr lvl="1">
              <a:lnSpc>
                <a:spcPct val="80000"/>
              </a:lnSpc>
            </a:pPr>
            <a:r>
              <a:rPr lang="en-US" sz="2800" dirty="0" smtClean="0"/>
              <a:t>The </a:t>
            </a:r>
            <a:r>
              <a:rPr lang="en-US" sz="2800" dirty="0"/>
              <a:t>sales order is completed</a:t>
            </a:r>
          </a:p>
          <a:p>
            <a:pPr lvl="1">
              <a:lnSpc>
                <a:spcPct val="80000"/>
              </a:lnSpc>
            </a:pPr>
            <a:r>
              <a:rPr lang="en-US" sz="2800" dirty="0" smtClean="0"/>
              <a:t>The </a:t>
            </a:r>
            <a:r>
              <a:rPr lang="en-US" sz="2800" i="1" dirty="0"/>
              <a:t>quantity available</a:t>
            </a:r>
            <a:r>
              <a:rPr lang="en-US" sz="2800" dirty="0"/>
              <a:t> field is updated in the inventory file</a:t>
            </a:r>
          </a:p>
          <a:p>
            <a:pPr lvl="1">
              <a:lnSpc>
                <a:spcPct val="80000"/>
              </a:lnSpc>
            </a:pPr>
            <a:r>
              <a:rPr lang="en-US" sz="2800" dirty="0"/>
              <a:t>The following departments </a:t>
            </a:r>
            <a:r>
              <a:rPr lang="en-US" sz="2800" dirty="0" smtClean="0"/>
              <a:t>are notified </a:t>
            </a:r>
            <a:r>
              <a:rPr lang="en-US" sz="2800" dirty="0"/>
              <a:t>of the sale</a:t>
            </a:r>
          </a:p>
          <a:p>
            <a:pPr lvl="2">
              <a:lnSpc>
                <a:spcPct val="80000"/>
              </a:lnSpc>
            </a:pPr>
            <a:r>
              <a:rPr lang="en-US" dirty="0"/>
              <a:t>Shipping</a:t>
            </a:r>
          </a:p>
          <a:p>
            <a:pPr lvl="2">
              <a:lnSpc>
                <a:spcPct val="80000"/>
              </a:lnSpc>
            </a:pPr>
            <a:r>
              <a:rPr lang="en-US" dirty="0" smtClean="0"/>
              <a:t>inventory</a:t>
            </a:r>
            <a:endParaRPr lang="en-US" dirty="0"/>
          </a:p>
          <a:p>
            <a:pPr lvl="2">
              <a:lnSpc>
                <a:spcPct val="80000"/>
              </a:lnSpc>
            </a:pPr>
            <a:r>
              <a:rPr lang="en-US" dirty="0"/>
              <a:t>billing</a:t>
            </a:r>
          </a:p>
          <a:p>
            <a:pPr lvl="1">
              <a:lnSpc>
                <a:spcPct val="80000"/>
              </a:lnSpc>
            </a:pPr>
            <a:r>
              <a:rPr lang="en-US" sz="2800" dirty="0"/>
              <a:t>An acknowledgment is also sent to the </a:t>
            </a:r>
            <a:r>
              <a:rPr lang="en-US" sz="2800" dirty="0" smtClean="0"/>
              <a:t>customer</a:t>
            </a:r>
          </a:p>
          <a:p>
            <a:pPr lvl="1">
              <a:lnSpc>
                <a:spcPct val="80000"/>
              </a:lnSpc>
            </a:pPr>
            <a:endParaRPr lang="en-US" sz="2400"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10</a:t>
            </a:fld>
            <a:endParaRPr lang="en-US" dirty="0"/>
          </a:p>
        </p:txBody>
      </p:sp>
    </p:spTree>
    <p:extLst>
      <p:ext uri="{BB962C8B-B14F-4D97-AF65-F5344CB8AC3E}">
        <p14:creationId xmlns:p14="http://schemas.microsoft.com/office/powerpoint/2010/main" val="3534597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Respond to Customers Inquiries</a:t>
            </a:r>
          </a:p>
        </p:txBody>
      </p:sp>
      <p:sp>
        <p:nvSpPr>
          <p:cNvPr id="3" name="Content Placeholder 2"/>
          <p:cNvSpPr>
            <a:spLocks noGrp="1"/>
          </p:cNvSpPr>
          <p:nvPr>
            <p:ph idx="1"/>
          </p:nvPr>
        </p:nvSpPr>
        <p:spPr>
          <a:xfrm>
            <a:off x="609600" y="2037392"/>
            <a:ext cx="10972800" cy="4325112"/>
          </a:xfrm>
        </p:spPr>
        <p:txBody>
          <a:bodyPr/>
          <a:lstStyle/>
          <a:p>
            <a:r>
              <a:rPr lang="en-US" dirty="0"/>
              <a:t>This activity may occur before or after the order is placed </a:t>
            </a:r>
          </a:p>
          <a:p>
            <a:r>
              <a:rPr lang="en-US" dirty="0"/>
              <a:t>The quality of this customer service can be critical to company success</a:t>
            </a:r>
          </a:p>
          <a:p>
            <a:r>
              <a:rPr lang="en-US" dirty="0"/>
              <a:t>Many companies use Customer Relationship Management (CRM) systems to support this process</a:t>
            </a:r>
          </a:p>
          <a:p>
            <a:pPr lvl="1"/>
            <a:r>
              <a:rPr lang="en-US" sz="2400" dirty="0"/>
              <a:t>CRMs should be seen as tools to improve the level of customer service, encourage loyalty, and retain customers </a:t>
            </a:r>
          </a:p>
          <a:p>
            <a:pPr lvl="1">
              <a:lnSpc>
                <a:spcPct val="80000"/>
              </a:lnSpc>
            </a:pPr>
            <a:endParaRPr lang="en-US" sz="2400"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11</a:t>
            </a:fld>
            <a:endParaRPr lang="en-US" dirty="0"/>
          </a:p>
        </p:txBody>
      </p:sp>
    </p:spTree>
    <p:extLst>
      <p:ext uri="{BB962C8B-B14F-4D97-AF65-F5344CB8AC3E}">
        <p14:creationId xmlns:p14="http://schemas.microsoft.com/office/powerpoint/2010/main" val="1473559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Respond to Customers Inquiries</a:t>
            </a:r>
          </a:p>
        </p:txBody>
      </p:sp>
      <p:sp>
        <p:nvSpPr>
          <p:cNvPr id="3" name="Content Placeholder 2"/>
          <p:cNvSpPr>
            <a:spLocks noGrp="1"/>
          </p:cNvSpPr>
          <p:nvPr>
            <p:ph idx="1"/>
          </p:nvPr>
        </p:nvSpPr>
        <p:spPr>
          <a:xfrm>
            <a:off x="609600" y="2037392"/>
            <a:ext cx="10972800" cy="4325112"/>
          </a:xfrm>
        </p:spPr>
        <p:txBody>
          <a:bodyPr/>
          <a:lstStyle/>
          <a:p>
            <a:pPr>
              <a:lnSpc>
                <a:spcPct val="90000"/>
              </a:lnSpc>
            </a:pPr>
            <a:r>
              <a:rPr lang="en-US" dirty="0"/>
              <a:t>IT should be used to automate responses to routine customer requests.</a:t>
            </a:r>
          </a:p>
          <a:p>
            <a:pPr>
              <a:lnSpc>
                <a:spcPct val="90000"/>
              </a:lnSpc>
            </a:pPr>
            <a:r>
              <a:rPr lang="en-US" dirty="0"/>
              <a:t>Examples:</a:t>
            </a:r>
          </a:p>
          <a:p>
            <a:pPr lvl="1">
              <a:lnSpc>
                <a:spcPct val="90000"/>
              </a:lnSpc>
            </a:pPr>
            <a:r>
              <a:rPr lang="en-US" sz="2400" dirty="0"/>
              <a:t>Providing telephone menus or Websites that lead customers to answers about:</a:t>
            </a:r>
          </a:p>
          <a:p>
            <a:pPr lvl="2">
              <a:lnSpc>
                <a:spcPct val="90000"/>
              </a:lnSpc>
            </a:pPr>
            <a:r>
              <a:rPr lang="en-US" sz="2000" dirty="0"/>
              <a:t>Account balances</a:t>
            </a:r>
          </a:p>
          <a:p>
            <a:pPr lvl="2">
              <a:lnSpc>
                <a:spcPct val="90000"/>
              </a:lnSpc>
            </a:pPr>
            <a:r>
              <a:rPr lang="en-US" sz="2000" dirty="0"/>
              <a:t>Order status</a:t>
            </a:r>
          </a:p>
          <a:p>
            <a:pPr lvl="2">
              <a:lnSpc>
                <a:spcPct val="90000"/>
              </a:lnSpc>
            </a:pPr>
            <a:r>
              <a:rPr lang="en-US" sz="2000" dirty="0"/>
              <a:t>Frequently asked questions (FAQs)</a:t>
            </a:r>
          </a:p>
          <a:p>
            <a:pPr lvl="1">
              <a:lnSpc>
                <a:spcPct val="90000"/>
              </a:lnSpc>
            </a:pPr>
            <a:r>
              <a:rPr lang="en-US" sz="2400" dirty="0"/>
              <a:t>Online chat or instant messaging</a:t>
            </a:r>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12</a:t>
            </a:fld>
            <a:endParaRPr lang="en-US" dirty="0"/>
          </a:p>
        </p:txBody>
      </p:sp>
    </p:spTree>
    <p:extLst>
      <p:ext uri="{BB962C8B-B14F-4D97-AF65-F5344CB8AC3E}">
        <p14:creationId xmlns:p14="http://schemas.microsoft.com/office/powerpoint/2010/main" val="2256381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smtClean="0"/>
              <a:t>Shipping Process</a:t>
            </a:r>
            <a:endParaRPr lang="en-US" dirty="0"/>
          </a:p>
        </p:txBody>
      </p:sp>
      <p:sp>
        <p:nvSpPr>
          <p:cNvPr id="9" name="Content Placeholder 8"/>
          <p:cNvSpPr>
            <a:spLocks noGrp="1"/>
          </p:cNvSpPr>
          <p:nvPr>
            <p:ph idx="1"/>
          </p:nvPr>
        </p:nvSpPr>
        <p:spPr/>
        <p:txBody>
          <a:bodyPr/>
          <a:lstStyle/>
          <a:p>
            <a:r>
              <a:rPr lang="en-US" dirty="0"/>
              <a:t>The second basic activity in the revenue cycle is filling customer orders and shipping the desired merchandise.</a:t>
            </a:r>
          </a:p>
          <a:p>
            <a:r>
              <a:rPr lang="en-US" dirty="0" smtClean="0"/>
              <a:t>Consists </a:t>
            </a:r>
            <a:r>
              <a:rPr lang="en-US" dirty="0"/>
              <a:t>of two steps:  </a:t>
            </a:r>
          </a:p>
          <a:p>
            <a:pPr lvl="1"/>
            <a:r>
              <a:rPr lang="en-US" dirty="0" smtClean="0"/>
              <a:t>Pick and pack the order</a:t>
            </a:r>
          </a:p>
          <a:p>
            <a:pPr lvl="2"/>
            <a:r>
              <a:rPr lang="en-US" dirty="0" smtClean="0"/>
              <a:t>Source documents: picking ticket</a:t>
            </a:r>
          </a:p>
          <a:p>
            <a:pPr lvl="1"/>
            <a:r>
              <a:rPr lang="en-US" dirty="0" smtClean="0"/>
              <a:t>Ship the order</a:t>
            </a:r>
          </a:p>
          <a:p>
            <a:pPr lvl="2"/>
            <a:r>
              <a:rPr lang="en-US" dirty="0" smtClean="0"/>
              <a:t>Source documents: Packing slip, Bill of lading</a:t>
            </a:r>
          </a:p>
          <a:p>
            <a:pPr lvl="2"/>
            <a:endParaRPr lang="en-US" dirty="0"/>
          </a:p>
          <a:p>
            <a:pPr>
              <a:lnSpc>
                <a:spcPct val="90000"/>
              </a:lnSpc>
            </a:pPr>
            <a:r>
              <a:rPr lang="en-US" sz="2600" dirty="0"/>
              <a:t>The warehouse department typically picks the order</a:t>
            </a:r>
          </a:p>
          <a:p>
            <a:pPr>
              <a:lnSpc>
                <a:spcPct val="90000"/>
              </a:lnSpc>
            </a:pPr>
            <a:r>
              <a:rPr lang="en-US" sz="2600" dirty="0"/>
              <a:t>The shipping departments packs and ships the order</a:t>
            </a:r>
          </a:p>
          <a:p>
            <a:pPr lvl="2"/>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13</a:t>
            </a:fld>
            <a:endParaRPr lang="en-US" dirty="0"/>
          </a:p>
        </p:txBody>
      </p:sp>
    </p:spTree>
    <p:extLst>
      <p:ext uri="{BB962C8B-B14F-4D97-AF65-F5344CB8AC3E}">
        <p14:creationId xmlns:p14="http://schemas.microsoft.com/office/powerpoint/2010/main" val="610659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a:t>Picking and Packing</a:t>
            </a:r>
          </a:p>
        </p:txBody>
      </p:sp>
      <p:sp>
        <p:nvSpPr>
          <p:cNvPr id="9" name="Content Placeholder 8"/>
          <p:cNvSpPr>
            <a:spLocks noGrp="1"/>
          </p:cNvSpPr>
          <p:nvPr>
            <p:ph idx="1"/>
          </p:nvPr>
        </p:nvSpPr>
        <p:spPr/>
        <p:txBody>
          <a:bodyPr/>
          <a:lstStyle/>
          <a:p>
            <a:pPr>
              <a:lnSpc>
                <a:spcPct val="90000"/>
              </a:lnSpc>
            </a:pPr>
            <a:r>
              <a:rPr lang="en-US" dirty="0"/>
              <a:t>A picking ticket is printed by sales order entry and triggers the pick-and-pack process</a:t>
            </a:r>
          </a:p>
          <a:p>
            <a:pPr>
              <a:lnSpc>
                <a:spcPct val="90000"/>
              </a:lnSpc>
            </a:pPr>
            <a:r>
              <a:rPr lang="en-US" dirty="0"/>
              <a:t>The picking ticket identifies:</a:t>
            </a:r>
          </a:p>
          <a:p>
            <a:pPr lvl="1">
              <a:lnSpc>
                <a:spcPct val="90000"/>
              </a:lnSpc>
            </a:pPr>
            <a:r>
              <a:rPr lang="en-US" sz="2400" dirty="0"/>
              <a:t>which products to pick</a:t>
            </a:r>
          </a:p>
          <a:p>
            <a:pPr lvl="1">
              <a:lnSpc>
                <a:spcPct val="90000"/>
              </a:lnSpc>
            </a:pPr>
            <a:r>
              <a:rPr lang="en-US" sz="2400" dirty="0"/>
              <a:t>and how many of each</a:t>
            </a:r>
          </a:p>
          <a:p>
            <a:pPr>
              <a:lnSpc>
                <a:spcPct val="90000"/>
              </a:lnSpc>
            </a:pPr>
            <a:r>
              <a:rPr lang="en-US" dirty="0"/>
              <a:t>Warehouse workers record the quantities picked on the picking ticket, which may be a paper or electronic document</a:t>
            </a:r>
          </a:p>
          <a:p>
            <a:pPr>
              <a:lnSpc>
                <a:spcPct val="90000"/>
              </a:lnSpc>
            </a:pPr>
            <a:r>
              <a:rPr lang="en-US" dirty="0"/>
              <a:t>The picked inventory is then transferred to the shipping department</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14</a:t>
            </a:fld>
            <a:endParaRPr lang="en-US" dirty="0"/>
          </a:p>
        </p:txBody>
      </p:sp>
    </p:spTree>
    <p:extLst>
      <p:ext uri="{BB962C8B-B14F-4D97-AF65-F5344CB8AC3E}">
        <p14:creationId xmlns:p14="http://schemas.microsoft.com/office/powerpoint/2010/main" val="2734707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a:t>Picking and Packing</a:t>
            </a:r>
          </a:p>
        </p:txBody>
      </p:sp>
      <p:sp>
        <p:nvSpPr>
          <p:cNvPr id="9" name="Content Placeholder 8"/>
          <p:cNvSpPr>
            <a:spLocks noGrp="1"/>
          </p:cNvSpPr>
          <p:nvPr>
            <p:ph idx="1"/>
          </p:nvPr>
        </p:nvSpPr>
        <p:spPr/>
        <p:txBody>
          <a:bodyPr/>
          <a:lstStyle/>
          <a:p>
            <a:pPr>
              <a:lnSpc>
                <a:spcPct val="90000"/>
              </a:lnSpc>
            </a:pPr>
            <a:r>
              <a:rPr lang="en-US" dirty="0"/>
              <a:t>Technology can speed the movement of inventory and improve the accuracy of </a:t>
            </a:r>
            <a:r>
              <a:rPr lang="en-US" dirty="0" smtClean="0"/>
              <a:t>inventory </a:t>
            </a:r>
            <a:r>
              <a:rPr lang="en-US" dirty="0"/>
              <a:t>records:</a:t>
            </a:r>
          </a:p>
          <a:p>
            <a:pPr lvl="1">
              <a:lnSpc>
                <a:spcPct val="90000"/>
              </a:lnSpc>
            </a:pPr>
            <a:r>
              <a:rPr lang="en-US" sz="2400" dirty="0"/>
              <a:t>Bar code scanners</a:t>
            </a:r>
          </a:p>
          <a:p>
            <a:pPr lvl="1">
              <a:lnSpc>
                <a:spcPct val="90000"/>
              </a:lnSpc>
            </a:pPr>
            <a:r>
              <a:rPr lang="en-US" sz="2400" dirty="0"/>
              <a:t>Conveyer belts</a:t>
            </a:r>
          </a:p>
          <a:p>
            <a:pPr lvl="1">
              <a:lnSpc>
                <a:spcPct val="90000"/>
              </a:lnSpc>
            </a:pPr>
            <a:r>
              <a:rPr lang="en-US" sz="2400" dirty="0"/>
              <a:t>Wireless technology so workers can receive instructions without returning to dispatch</a:t>
            </a:r>
          </a:p>
          <a:p>
            <a:pPr lvl="1">
              <a:lnSpc>
                <a:spcPct val="90000"/>
              </a:lnSpc>
            </a:pPr>
            <a:r>
              <a:rPr lang="en-US" sz="2400" dirty="0"/>
              <a:t>Radio frequency identification (RFID) tags:</a:t>
            </a:r>
          </a:p>
          <a:p>
            <a:pPr lvl="2">
              <a:lnSpc>
                <a:spcPct val="90000"/>
              </a:lnSpc>
            </a:pPr>
            <a:r>
              <a:rPr lang="en-US" sz="2000" dirty="0"/>
              <a:t>Eliminate the need to align goods with scanner</a:t>
            </a:r>
          </a:p>
          <a:p>
            <a:pPr lvl="2">
              <a:lnSpc>
                <a:spcPct val="90000"/>
              </a:lnSpc>
            </a:pPr>
            <a:r>
              <a:rPr lang="en-US" sz="2000" dirty="0"/>
              <a:t>Allow inventory to be tracked as it moves through warehouse</a:t>
            </a:r>
          </a:p>
          <a:p>
            <a:pPr lvl="2">
              <a:lnSpc>
                <a:spcPct val="90000"/>
              </a:lnSpc>
            </a:pPr>
            <a:r>
              <a:rPr lang="en-US" sz="2000" dirty="0"/>
              <a:t>Can store up to 128 bytes of data</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15</a:t>
            </a:fld>
            <a:endParaRPr lang="en-US" dirty="0"/>
          </a:p>
        </p:txBody>
      </p:sp>
    </p:spTree>
    <p:extLst>
      <p:ext uri="{BB962C8B-B14F-4D97-AF65-F5344CB8AC3E}">
        <p14:creationId xmlns:p14="http://schemas.microsoft.com/office/powerpoint/2010/main" val="2673683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a:t>Shipping The Order</a:t>
            </a:r>
          </a:p>
        </p:txBody>
      </p:sp>
      <p:sp>
        <p:nvSpPr>
          <p:cNvPr id="9" name="Content Placeholder 8"/>
          <p:cNvSpPr>
            <a:spLocks noGrp="1"/>
          </p:cNvSpPr>
          <p:nvPr>
            <p:ph idx="1"/>
          </p:nvPr>
        </p:nvSpPr>
        <p:spPr/>
        <p:txBody>
          <a:bodyPr/>
          <a:lstStyle/>
          <a:p>
            <a:pPr>
              <a:lnSpc>
                <a:spcPct val="90000"/>
              </a:lnSpc>
            </a:pPr>
            <a:r>
              <a:rPr lang="en-US" dirty="0"/>
              <a:t>The shipping department compares the following quantities:</a:t>
            </a:r>
          </a:p>
          <a:p>
            <a:pPr lvl="1">
              <a:lnSpc>
                <a:spcPct val="90000"/>
              </a:lnSpc>
            </a:pPr>
            <a:r>
              <a:rPr lang="en-US" dirty="0"/>
              <a:t>physical count of inventory</a:t>
            </a:r>
          </a:p>
          <a:p>
            <a:pPr lvl="1">
              <a:lnSpc>
                <a:spcPct val="90000"/>
              </a:lnSpc>
            </a:pPr>
            <a:r>
              <a:rPr lang="en-US" dirty="0"/>
              <a:t>quantities indicated on picking ticket; and </a:t>
            </a:r>
          </a:p>
          <a:p>
            <a:pPr lvl="1">
              <a:lnSpc>
                <a:spcPct val="90000"/>
              </a:lnSpc>
            </a:pPr>
            <a:r>
              <a:rPr lang="en-US" dirty="0"/>
              <a:t>quantities on sales order</a:t>
            </a:r>
          </a:p>
          <a:p>
            <a:pPr>
              <a:lnSpc>
                <a:spcPct val="90000"/>
              </a:lnSpc>
            </a:pPr>
            <a:r>
              <a:rPr lang="en-US" dirty="0"/>
              <a:t>Discrepancies can arise if:</a:t>
            </a:r>
          </a:p>
          <a:p>
            <a:pPr lvl="1">
              <a:lnSpc>
                <a:spcPct val="90000"/>
              </a:lnSpc>
            </a:pPr>
            <a:r>
              <a:rPr lang="en-US" dirty="0"/>
              <a:t>items weren’t stored in the location indicated or</a:t>
            </a:r>
          </a:p>
          <a:p>
            <a:pPr lvl="1">
              <a:lnSpc>
                <a:spcPct val="90000"/>
              </a:lnSpc>
            </a:pPr>
            <a:r>
              <a:rPr lang="en-US" dirty="0" smtClean="0"/>
              <a:t>inventory </a:t>
            </a:r>
            <a:r>
              <a:rPr lang="en-US" dirty="0"/>
              <a:t>records were inaccurate</a:t>
            </a:r>
          </a:p>
          <a:p>
            <a:pPr>
              <a:lnSpc>
                <a:spcPct val="90000"/>
              </a:lnSpc>
            </a:pPr>
            <a:r>
              <a:rPr lang="en-US" dirty="0"/>
              <a:t>If there are discrepancies, a back order is initiated </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16</a:t>
            </a:fld>
            <a:endParaRPr lang="en-US" dirty="0"/>
          </a:p>
        </p:txBody>
      </p:sp>
    </p:spTree>
    <p:extLst>
      <p:ext uri="{BB962C8B-B14F-4D97-AF65-F5344CB8AC3E}">
        <p14:creationId xmlns:p14="http://schemas.microsoft.com/office/powerpoint/2010/main" val="2788836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a:t>Shipping The Order</a:t>
            </a:r>
          </a:p>
        </p:txBody>
      </p:sp>
      <p:sp>
        <p:nvSpPr>
          <p:cNvPr id="9" name="Content Placeholder 8"/>
          <p:cNvSpPr>
            <a:spLocks noGrp="1"/>
          </p:cNvSpPr>
          <p:nvPr>
            <p:ph idx="1"/>
          </p:nvPr>
        </p:nvSpPr>
        <p:spPr/>
        <p:txBody>
          <a:bodyPr/>
          <a:lstStyle/>
          <a:p>
            <a:r>
              <a:rPr lang="en-US" dirty="0"/>
              <a:t>The shipment is accompanied by:</a:t>
            </a:r>
          </a:p>
          <a:p>
            <a:pPr lvl="1"/>
            <a:r>
              <a:rPr lang="en-US" sz="2400" dirty="0"/>
              <a:t>The packing slip.</a:t>
            </a:r>
          </a:p>
          <a:p>
            <a:pPr lvl="1"/>
            <a:r>
              <a:rPr lang="en-US" sz="2400" dirty="0"/>
              <a:t>A copy of the bill of lading.</a:t>
            </a:r>
          </a:p>
          <a:p>
            <a:pPr lvl="1"/>
            <a:r>
              <a:rPr lang="en-US" sz="2400" dirty="0"/>
              <a:t>The freight bill.</a:t>
            </a:r>
          </a:p>
          <a:p>
            <a:pPr lvl="2"/>
            <a:r>
              <a:rPr lang="en-US" sz="2000" dirty="0"/>
              <a:t>(Sometimes bill of lading doubles as freight bill).</a:t>
            </a:r>
          </a:p>
          <a:p>
            <a:r>
              <a:rPr lang="en-US" dirty="0"/>
              <a:t>What happens to other copies of the bill of lading?</a:t>
            </a:r>
          </a:p>
          <a:p>
            <a:pPr lvl="1"/>
            <a:r>
              <a:rPr lang="en-US" sz="2400" dirty="0"/>
              <a:t>One is kept in shipping to track and confirm delivery.</a:t>
            </a:r>
          </a:p>
          <a:p>
            <a:pPr lvl="1"/>
            <a:r>
              <a:rPr lang="en-US" sz="2400" dirty="0"/>
              <a:t>One is sent to billing to trigger an invoice.</a:t>
            </a:r>
          </a:p>
          <a:p>
            <a:pPr lvl="1"/>
            <a:r>
              <a:rPr lang="en-US" sz="2400" dirty="0"/>
              <a:t>One is retained by the freight carrier.</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17</a:t>
            </a:fld>
            <a:endParaRPr lang="en-US" dirty="0"/>
          </a:p>
        </p:txBody>
      </p:sp>
      <p:sp>
        <p:nvSpPr>
          <p:cNvPr id="5" name="Rectangle 4"/>
          <p:cNvSpPr>
            <a:spLocks noChangeArrowheads="1"/>
          </p:cNvSpPr>
          <p:nvPr/>
        </p:nvSpPr>
        <p:spPr bwMode="auto">
          <a:xfrm>
            <a:off x="5588000" y="3124200"/>
            <a:ext cx="6400800" cy="3200400"/>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FFFF99"/>
                </a:solidFill>
                <a:latin typeface="Arial" panose="020B0604020202020204" pitchFamily="34" charset="0"/>
              </a:defRPr>
            </a:lvl1pPr>
            <a:lvl2pPr marL="742950" indent="-285750">
              <a:spcBef>
                <a:spcPct val="20000"/>
              </a:spcBef>
              <a:buChar char="–"/>
              <a:defRPr sz="2800">
                <a:solidFill>
                  <a:srgbClr val="FFFF99"/>
                </a:solidFill>
                <a:latin typeface="Arial" panose="020B0604020202020204" pitchFamily="34" charset="0"/>
              </a:defRPr>
            </a:lvl2pPr>
            <a:lvl3pPr marL="1143000" indent="-228600">
              <a:spcBef>
                <a:spcPct val="20000"/>
              </a:spcBef>
              <a:buChar char="•"/>
              <a:defRPr sz="2400">
                <a:solidFill>
                  <a:srgbClr val="FFFF99"/>
                </a:solidFill>
                <a:latin typeface="Arial" panose="020B0604020202020204" pitchFamily="34" charset="0"/>
              </a:defRPr>
            </a:lvl3pPr>
            <a:lvl4pPr marL="1600200" indent="-228600">
              <a:spcBef>
                <a:spcPct val="20000"/>
              </a:spcBef>
              <a:buChar char="–"/>
              <a:defRPr sz="2000">
                <a:solidFill>
                  <a:srgbClr val="FFFF99"/>
                </a:solidFill>
                <a:latin typeface="Arial" panose="020B0604020202020204" pitchFamily="34" charset="0"/>
              </a:defRPr>
            </a:lvl4pPr>
            <a:lvl5pPr marL="2057400" indent="-228600">
              <a:spcBef>
                <a:spcPct val="20000"/>
              </a:spcBef>
              <a:buChar char="»"/>
              <a:defRPr sz="2000">
                <a:solidFill>
                  <a:srgbClr val="FFFF99"/>
                </a:solidFill>
                <a:latin typeface="Arial" panose="020B0604020202020204" pitchFamily="34" charset="0"/>
              </a:defRPr>
            </a:lvl5pPr>
            <a:lvl6pPr marL="2514600" indent="-228600" fontAlgn="base">
              <a:spcBef>
                <a:spcPct val="20000"/>
              </a:spcBef>
              <a:spcAft>
                <a:spcPct val="0"/>
              </a:spcAft>
              <a:buChar char="»"/>
              <a:defRPr sz="2000">
                <a:solidFill>
                  <a:srgbClr val="FFFF99"/>
                </a:solidFill>
                <a:latin typeface="Arial" panose="020B0604020202020204" pitchFamily="34" charset="0"/>
              </a:defRPr>
            </a:lvl6pPr>
            <a:lvl7pPr marL="2971800" indent="-228600" fontAlgn="base">
              <a:spcBef>
                <a:spcPct val="20000"/>
              </a:spcBef>
              <a:spcAft>
                <a:spcPct val="0"/>
              </a:spcAft>
              <a:buChar char="»"/>
              <a:defRPr sz="2000">
                <a:solidFill>
                  <a:srgbClr val="FFFF99"/>
                </a:solidFill>
                <a:latin typeface="Arial" panose="020B0604020202020204" pitchFamily="34" charset="0"/>
              </a:defRPr>
            </a:lvl7pPr>
            <a:lvl8pPr marL="3429000" indent="-228600" fontAlgn="base">
              <a:spcBef>
                <a:spcPct val="20000"/>
              </a:spcBef>
              <a:spcAft>
                <a:spcPct val="0"/>
              </a:spcAft>
              <a:buChar char="»"/>
              <a:defRPr sz="2000">
                <a:solidFill>
                  <a:srgbClr val="FFFF99"/>
                </a:solidFill>
                <a:latin typeface="Arial" panose="020B0604020202020204" pitchFamily="34" charset="0"/>
              </a:defRPr>
            </a:lvl8pPr>
            <a:lvl9pPr marL="3886200" indent="-228600" fontAlgn="base">
              <a:spcBef>
                <a:spcPct val="20000"/>
              </a:spcBef>
              <a:spcAft>
                <a:spcPct val="0"/>
              </a:spcAft>
              <a:buChar char="»"/>
              <a:defRPr sz="2000">
                <a:solidFill>
                  <a:srgbClr val="FFFF99"/>
                </a:solidFill>
                <a:latin typeface="Arial" panose="020B0604020202020204" pitchFamily="34" charset="0"/>
              </a:defRPr>
            </a:lvl9pPr>
          </a:lstStyle>
          <a:p>
            <a:r>
              <a:rPr lang="en-US" sz="2000" dirty="0">
                <a:solidFill>
                  <a:schemeClr val="tx1"/>
                </a:solidFill>
              </a:rPr>
              <a:t>The bill of lading is a legal contract that defines responsibility for goods in transit</a:t>
            </a:r>
          </a:p>
          <a:p>
            <a:r>
              <a:rPr lang="en-US" sz="2000" dirty="0">
                <a:solidFill>
                  <a:schemeClr val="tx1"/>
                </a:solidFill>
              </a:rPr>
              <a:t>It identifies:</a:t>
            </a:r>
          </a:p>
          <a:p>
            <a:pPr lvl="1"/>
            <a:r>
              <a:rPr lang="en-US" sz="1800" dirty="0">
                <a:solidFill>
                  <a:schemeClr val="tx1"/>
                </a:solidFill>
              </a:rPr>
              <a:t>The carrier</a:t>
            </a:r>
          </a:p>
          <a:p>
            <a:pPr lvl="1"/>
            <a:r>
              <a:rPr lang="en-US" sz="1800" dirty="0">
                <a:solidFill>
                  <a:schemeClr val="tx1"/>
                </a:solidFill>
              </a:rPr>
              <a:t>The source</a:t>
            </a:r>
          </a:p>
          <a:p>
            <a:pPr lvl="1"/>
            <a:r>
              <a:rPr lang="en-US" sz="1800" dirty="0">
                <a:solidFill>
                  <a:schemeClr val="tx1"/>
                </a:solidFill>
              </a:rPr>
              <a:t>The destination</a:t>
            </a:r>
          </a:p>
          <a:p>
            <a:pPr lvl="1"/>
            <a:r>
              <a:rPr lang="en-US" sz="1800" dirty="0">
                <a:solidFill>
                  <a:schemeClr val="tx1"/>
                </a:solidFill>
              </a:rPr>
              <a:t>Special shipping instructions</a:t>
            </a:r>
          </a:p>
          <a:p>
            <a:pPr lvl="1"/>
            <a:r>
              <a:rPr lang="en-US" sz="1800" dirty="0">
                <a:solidFill>
                  <a:schemeClr val="tx1"/>
                </a:solidFill>
              </a:rPr>
              <a:t>Who pays for the shipping</a:t>
            </a:r>
          </a:p>
          <a:p>
            <a:pPr lvl="1"/>
            <a:r>
              <a:rPr lang="en-US" sz="1800" dirty="0">
                <a:solidFill>
                  <a:schemeClr val="tx1"/>
                </a:solidFill>
                <a:hlinkClick r:id="rId3"/>
              </a:rPr>
              <a:t>FOB shipping, FOB destination</a:t>
            </a:r>
            <a:endParaRPr lang="en-US" sz="1800" dirty="0">
              <a:solidFill>
                <a:schemeClr val="tx1"/>
              </a:solidFill>
            </a:endParaRPr>
          </a:p>
        </p:txBody>
      </p:sp>
      <p:sp>
        <p:nvSpPr>
          <p:cNvPr id="6" name="Rectangle 4"/>
          <p:cNvSpPr>
            <a:spLocks noChangeArrowheads="1"/>
          </p:cNvSpPr>
          <p:nvPr/>
        </p:nvSpPr>
        <p:spPr bwMode="auto">
          <a:xfrm>
            <a:off x="4902200" y="2874264"/>
            <a:ext cx="7086600" cy="762000"/>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FFFF99"/>
                </a:solidFill>
                <a:latin typeface="Arial" panose="020B0604020202020204" pitchFamily="34" charset="0"/>
              </a:defRPr>
            </a:lvl1pPr>
            <a:lvl2pPr marL="742950" indent="-285750">
              <a:spcBef>
                <a:spcPct val="20000"/>
              </a:spcBef>
              <a:buChar char="–"/>
              <a:defRPr sz="2800">
                <a:solidFill>
                  <a:srgbClr val="FFFF99"/>
                </a:solidFill>
                <a:latin typeface="Arial" panose="020B0604020202020204" pitchFamily="34" charset="0"/>
              </a:defRPr>
            </a:lvl2pPr>
            <a:lvl3pPr marL="1143000" indent="-228600">
              <a:spcBef>
                <a:spcPct val="20000"/>
              </a:spcBef>
              <a:buChar char="•"/>
              <a:defRPr sz="2400">
                <a:solidFill>
                  <a:srgbClr val="FFFF99"/>
                </a:solidFill>
                <a:latin typeface="Arial" panose="020B0604020202020204" pitchFamily="34" charset="0"/>
              </a:defRPr>
            </a:lvl3pPr>
            <a:lvl4pPr marL="1600200" indent="-228600">
              <a:spcBef>
                <a:spcPct val="20000"/>
              </a:spcBef>
              <a:buChar char="–"/>
              <a:defRPr sz="2000">
                <a:solidFill>
                  <a:srgbClr val="FFFF99"/>
                </a:solidFill>
                <a:latin typeface="Arial" panose="020B0604020202020204" pitchFamily="34" charset="0"/>
              </a:defRPr>
            </a:lvl4pPr>
            <a:lvl5pPr marL="2057400" indent="-228600">
              <a:spcBef>
                <a:spcPct val="20000"/>
              </a:spcBef>
              <a:buChar char="»"/>
              <a:defRPr sz="2000">
                <a:solidFill>
                  <a:srgbClr val="FFFF99"/>
                </a:solidFill>
                <a:latin typeface="Arial" panose="020B0604020202020204" pitchFamily="34" charset="0"/>
              </a:defRPr>
            </a:lvl5pPr>
            <a:lvl6pPr marL="2514600" indent="-228600" fontAlgn="base">
              <a:spcBef>
                <a:spcPct val="20000"/>
              </a:spcBef>
              <a:spcAft>
                <a:spcPct val="0"/>
              </a:spcAft>
              <a:buChar char="»"/>
              <a:defRPr sz="2000">
                <a:solidFill>
                  <a:srgbClr val="FFFF99"/>
                </a:solidFill>
                <a:latin typeface="Arial" panose="020B0604020202020204" pitchFamily="34" charset="0"/>
              </a:defRPr>
            </a:lvl6pPr>
            <a:lvl7pPr marL="2971800" indent="-228600" fontAlgn="base">
              <a:spcBef>
                <a:spcPct val="20000"/>
              </a:spcBef>
              <a:spcAft>
                <a:spcPct val="0"/>
              </a:spcAft>
              <a:buChar char="»"/>
              <a:defRPr sz="2000">
                <a:solidFill>
                  <a:srgbClr val="FFFF99"/>
                </a:solidFill>
                <a:latin typeface="Arial" panose="020B0604020202020204" pitchFamily="34" charset="0"/>
              </a:defRPr>
            </a:lvl7pPr>
            <a:lvl8pPr marL="3429000" indent="-228600" fontAlgn="base">
              <a:spcBef>
                <a:spcPct val="20000"/>
              </a:spcBef>
              <a:spcAft>
                <a:spcPct val="0"/>
              </a:spcAft>
              <a:buChar char="»"/>
              <a:defRPr sz="2000">
                <a:solidFill>
                  <a:srgbClr val="FFFF99"/>
                </a:solidFill>
                <a:latin typeface="Arial" panose="020B0604020202020204" pitchFamily="34" charset="0"/>
              </a:defRPr>
            </a:lvl8pPr>
            <a:lvl9pPr marL="3886200" indent="-228600" fontAlgn="base">
              <a:spcBef>
                <a:spcPct val="20000"/>
              </a:spcBef>
              <a:spcAft>
                <a:spcPct val="0"/>
              </a:spcAft>
              <a:buChar char="»"/>
              <a:defRPr sz="2000">
                <a:solidFill>
                  <a:srgbClr val="FFFF99"/>
                </a:solidFill>
                <a:latin typeface="Arial" panose="020B0604020202020204" pitchFamily="34" charset="0"/>
              </a:defRPr>
            </a:lvl9pPr>
          </a:lstStyle>
          <a:p>
            <a:r>
              <a:rPr lang="en-US" sz="2000">
                <a:solidFill>
                  <a:schemeClr val="tx1"/>
                </a:solidFill>
              </a:rPr>
              <a:t>The packing slip lists the quantity and description of each item in the shipment.</a:t>
            </a:r>
          </a:p>
        </p:txBody>
      </p:sp>
    </p:spTree>
    <p:extLst>
      <p:ext uri="{BB962C8B-B14F-4D97-AF65-F5344CB8AC3E}">
        <p14:creationId xmlns:p14="http://schemas.microsoft.com/office/powerpoint/2010/main" val="287174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8" y="610737"/>
            <a:ext cx="10972800" cy="1066800"/>
          </a:xfrm>
        </p:spPr>
        <p:txBody>
          <a:bodyPr/>
          <a:lstStyle/>
          <a:p>
            <a:r>
              <a:rPr lang="en-US" dirty="0"/>
              <a:t>Shipping The Order</a:t>
            </a:r>
          </a:p>
        </p:txBody>
      </p:sp>
      <p:sp>
        <p:nvSpPr>
          <p:cNvPr id="9" name="Content Placeholder 8"/>
          <p:cNvSpPr>
            <a:spLocks noGrp="1"/>
          </p:cNvSpPr>
          <p:nvPr>
            <p:ph idx="1"/>
          </p:nvPr>
        </p:nvSpPr>
        <p:spPr>
          <a:xfrm>
            <a:off x="609600" y="2143408"/>
            <a:ext cx="10972800" cy="4325112"/>
          </a:xfrm>
        </p:spPr>
        <p:txBody>
          <a:bodyPr>
            <a:normAutofit lnSpcReduction="10000"/>
          </a:bodyPr>
          <a:lstStyle/>
          <a:p>
            <a:pPr>
              <a:lnSpc>
                <a:spcPct val="90000"/>
              </a:lnSpc>
            </a:pPr>
            <a:r>
              <a:rPr lang="en-US" dirty="0"/>
              <a:t>A major shipping decision is the choice of delivery methods:</a:t>
            </a:r>
          </a:p>
          <a:p>
            <a:pPr lvl="1">
              <a:lnSpc>
                <a:spcPct val="90000"/>
              </a:lnSpc>
            </a:pPr>
            <a:r>
              <a:rPr lang="en-US" dirty="0"/>
              <a:t>Some companies maintain a fleet of trucks</a:t>
            </a:r>
          </a:p>
          <a:p>
            <a:pPr lvl="1">
              <a:lnSpc>
                <a:spcPct val="90000"/>
              </a:lnSpc>
            </a:pPr>
            <a:r>
              <a:rPr lang="en-US" dirty="0"/>
              <a:t>Companies increasingly outsource to commercial carriers</a:t>
            </a:r>
          </a:p>
          <a:p>
            <a:pPr lvl="2">
              <a:lnSpc>
                <a:spcPct val="90000"/>
              </a:lnSpc>
            </a:pPr>
            <a:r>
              <a:rPr lang="en-US" dirty="0"/>
              <a:t>Reduces costs</a:t>
            </a:r>
          </a:p>
          <a:p>
            <a:pPr lvl="2">
              <a:lnSpc>
                <a:spcPct val="90000"/>
              </a:lnSpc>
            </a:pPr>
            <a:r>
              <a:rPr lang="en-US" dirty="0"/>
              <a:t>Allows company to focus on core </a:t>
            </a:r>
            <a:r>
              <a:rPr lang="en-US" dirty="0" smtClean="0"/>
              <a:t>business</a:t>
            </a:r>
          </a:p>
          <a:p>
            <a:pPr lvl="2">
              <a:lnSpc>
                <a:spcPct val="90000"/>
              </a:lnSpc>
            </a:pPr>
            <a:endParaRPr lang="en-US" dirty="0"/>
          </a:p>
          <a:p>
            <a:r>
              <a:rPr lang="en-US" dirty="0"/>
              <a:t>Another decision relates to the location of distribution centers</a:t>
            </a:r>
          </a:p>
          <a:p>
            <a:pPr lvl="2">
              <a:lnSpc>
                <a:spcPct val="90000"/>
              </a:lnSpc>
            </a:pPr>
            <a:endParaRPr lang="en-US" dirty="0" smtClean="0"/>
          </a:p>
          <a:p>
            <a:pPr>
              <a:lnSpc>
                <a:spcPct val="90000"/>
              </a:lnSpc>
            </a:pPr>
            <a:r>
              <a:rPr lang="en-US" dirty="0"/>
              <a:t>Globalization makes outbound logistics more </a:t>
            </a:r>
            <a:r>
              <a:rPr lang="en-US" dirty="0" smtClean="0"/>
              <a:t>complex</a:t>
            </a:r>
          </a:p>
          <a:p>
            <a:pPr lvl="1">
              <a:lnSpc>
                <a:spcPct val="90000"/>
              </a:lnSpc>
            </a:pPr>
            <a:r>
              <a:rPr lang="en-US" sz="2400" dirty="0"/>
              <a:t>Distribution methods differ around the world </a:t>
            </a:r>
            <a:endParaRPr lang="en-US" sz="2400" dirty="0" smtClean="0"/>
          </a:p>
          <a:p>
            <a:pPr lvl="1">
              <a:lnSpc>
                <a:spcPct val="90000"/>
              </a:lnSpc>
            </a:pPr>
            <a:r>
              <a:rPr lang="en-US" sz="2400" dirty="0" smtClean="0"/>
              <a:t>Country-specific </a:t>
            </a:r>
            <a:r>
              <a:rPr lang="en-US" sz="2400" dirty="0"/>
              <a:t>taxes and regulations affect distribution choices.</a:t>
            </a:r>
          </a:p>
          <a:p>
            <a:pPr>
              <a:lnSpc>
                <a:spcPct val="90000"/>
              </a:lnSpc>
            </a:pPr>
            <a:endParaRPr lang="en-US" dirty="0"/>
          </a:p>
          <a:p>
            <a:pPr lvl="2">
              <a:lnSpc>
                <a:spcPct val="90000"/>
              </a:lnSpc>
            </a:pPr>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18</a:t>
            </a:fld>
            <a:endParaRPr lang="en-US" dirty="0"/>
          </a:p>
        </p:txBody>
      </p:sp>
    </p:spTree>
    <p:extLst>
      <p:ext uri="{BB962C8B-B14F-4D97-AF65-F5344CB8AC3E}">
        <p14:creationId xmlns:p14="http://schemas.microsoft.com/office/powerpoint/2010/main" val="259106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7" y="597089"/>
            <a:ext cx="10972800" cy="1066800"/>
          </a:xfrm>
        </p:spPr>
        <p:txBody>
          <a:bodyPr/>
          <a:lstStyle/>
          <a:p>
            <a:r>
              <a:rPr lang="en-US" dirty="0" smtClean="0"/>
              <a:t>Billing Process</a:t>
            </a:r>
            <a:endParaRPr lang="en-US" dirty="0"/>
          </a:p>
        </p:txBody>
      </p:sp>
      <p:sp>
        <p:nvSpPr>
          <p:cNvPr id="9" name="Content Placeholder 8"/>
          <p:cNvSpPr>
            <a:spLocks noGrp="1"/>
          </p:cNvSpPr>
          <p:nvPr>
            <p:ph idx="1"/>
          </p:nvPr>
        </p:nvSpPr>
        <p:spPr/>
        <p:txBody>
          <a:bodyPr/>
          <a:lstStyle/>
          <a:p>
            <a:r>
              <a:rPr lang="en-US" dirty="0"/>
              <a:t>The third revenue cycle activity is billing </a:t>
            </a:r>
            <a:r>
              <a:rPr lang="en-US" dirty="0" smtClean="0"/>
              <a:t>customers</a:t>
            </a:r>
          </a:p>
          <a:p>
            <a:r>
              <a:rPr lang="en-US" dirty="0" smtClean="0"/>
              <a:t>Involves two tasks:  </a:t>
            </a:r>
          </a:p>
          <a:p>
            <a:pPr lvl="1"/>
            <a:r>
              <a:rPr lang="en-US" dirty="0" smtClean="0"/>
              <a:t>Invoicing the customer</a:t>
            </a:r>
          </a:p>
          <a:p>
            <a:pPr lvl="2"/>
            <a:r>
              <a:rPr lang="en-US" dirty="0" smtClean="0"/>
              <a:t>Source document: sales invoice</a:t>
            </a:r>
          </a:p>
          <a:p>
            <a:pPr lvl="1"/>
            <a:r>
              <a:rPr lang="en-US" dirty="0" smtClean="0"/>
              <a:t>Updating accounts receivable</a:t>
            </a:r>
          </a:p>
          <a:p>
            <a:pPr lvl="2"/>
            <a:r>
              <a:rPr lang="en-US" dirty="0" smtClean="0"/>
              <a:t>Source document: credit memo and monthly statements</a:t>
            </a:r>
          </a:p>
          <a:p>
            <a:pPr marL="411480" lvl="1" indent="0">
              <a:buNone/>
            </a:pPr>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19</a:t>
            </a:fld>
            <a:endParaRPr lang="en-US" dirty="0"/>
          </a:p>
        </p:txBody>
      </p:sp>
    </p:spTree>
    <p:extLst>
      <p:ext uri="{BB962C8B-B14F-4D97-AF65-F5344CB8AC3E}">
        <p14:creationId xmlns:p14="http://schemas.microsoft.com/office/powerpoint/2010/main" val="70918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692426"/>
            <a:ext cx="10972800" cy="1066800"/>
          </a:xfrm>
        </p:spPr>
        <p:txBody>
          <a:bodyPr/>
          <a:lstStyle/>
          <a:p>
            <a:r>
              <a:rPr lang="en-US" b="1" dirty="0"/>
              <a:t>INTRODUCTION</a:t>
            </a:r>
          </a:p>
        </p:txBody>
      </p:sp>
      <p:sp>
        <p:nvSpPr>
          <p:cNvPr id="5123" name="Rectangle 3"/>
          <p:cNvSpPr>
            <a:spLocks noGrp="1" noChangeArrowheads="1"/>
          </p:cNvSpPr>
          <p:nvPr>
            <p:ph type="body" idx="1"/>
          </p:nvPr>
        </p:nvSpPr>
        <p:spPr/>
        <p:txBody>
          <a:bodyPr/>
          <a:lstStyle/>
          <a:p>
            <a:r>
              <a:rPr lang="en-US" dirty="0"/>
              <a:t>The revenue cycle is a recurring set of business activities and related information processing operations associated with:</a:t>
            </a:r>
          </a:p>
          <a:p>
            <a:pPr lvl="1"/>
            <a:r>
              <a:rPr lang="en-US" dirty="0"/>
              <a:t>Providing goods and services to customers</a:t>
            </a:r>
          </a:p>
          <a:p>
            <a:pPr lvl="1"/>
            <a:r>
              <a:rPr lang="en-US" dirty="0"/>
              <a:t>Collecting their cash payments</a:t>
            </a:r>
          </a:p>
          <a:p>
            <a:r>
              <a:rPr lang="en-US" dirty="0"/>
              <a:t>The primary external exchange of information is with customers</a:t>
            </a:r>
            <a:r>
              <a:rPr lang="en-US" dirty="0" smtClean="0"/>
              <a:t>.</a:t>
            </a:r>
          </a:p>
          <a:p>
            <a:endParaRPr lang="en-US" dirty="0"/>
          </a:p>
          <a:p>
            <a:r>
              <a:rPr lang="en-US" dirty="0"/>
              <a:t>The primary objective of the revenue cycle is to provide the right product in the right place at the right time for the right price. </a:t>
            </a:r>
          </a:p>
          <a:p>
            <a:endParaRPr lang="en-US" dirty="0"/>
          </a:p>
        </p:txBody>
      </p:sp>
    </p:spTree>
    <p:extLst>
      <p:ext uri="{BB962C8B-B14F-4D97-AF65-F5344CB8AC3E}">
        <p14:creationId xmlns:p14="http://schemas.microsoft.com/office/powerpoint/2010/main" val="2979165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up)">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up)">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up)">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up)">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wipe(up)">
                                      <p:cBhvr>
                                        <p:cTn id="2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7" y="597089"/>
            <a:ext cx="10972800" cy="1066800"/>
          </a:xfrm>
        </p:spPr>
        <p:txBody>
          <a:bodyPr/>
          <a:lstStyle/>
          <a:p>
            <a:r>
              <a:rPr lang="en-US" dirty="0"/>
              <a:t>Invoicing</a:t>
            </a:r>
          </a:p>
        </p:txBody>
      </p:sp>
      <p:sp>
        <p:nvSpPr>
          <p:cNvPr id="9" name="Content Placeholder 8"/>
          <p:cNvSpPr>
            <a:spLocks noGrp="1"/>
          </p:cNvSpPr>
          <p:nvPr>
            <p:ph idx="1"/>
          </p:nvPr>
        </p:nvSpPr>
        <p:spPr/>
        <p:txBody>
          <a:bodyPr>
            <a:normAutofit/>
          </a:bodyPr>
          <a:lstStyle/>
          <a:p>
            <a:r>
              <a:rPr lang="en-US" sz="3000" dirty="0" smtClean="0"/>
              <a:t>The </a:t>
            </a:r>
            <a:r>
              <a:rPr lang="en-US" sz="3000" dirty="0"/>
              <a:t>basic document created is the sales invoice.  The invoice notifies the customer of:</a:t>
            </a:r>
          </a:p>
          <a:p>
            <a:pPr lvl="1"/>
            <a:r>
              <a:rPr lang="en-US" dirty="0"/>
              <a:t>The amount to be paid</a:t>
            </a:r>
          </a:p>
          <a:p>
            <a:pPr lvl="1"/>
            <a:r>
              <a:rPr lang="en-US" dirty="0"/>
              <a:t>Where to send payment</a:t>
            </a:r>
          </a:p>
          <a:p>
            <a:r>
              <a:rPr lang="en-US" sz="3000" dirty="0"/>
              <a:t>Invoices may be sent/received:</a:t>
            </a:r>
          </a:p>
          <a:p>
            <a:pPr lvl="1"/>
            <a:r>
              <a:rPr lang="en-US" dirty="0"/>
              <a:t>In paper form</a:t>
            </a:r>
          </a:p>
          <a:p>
            <a:pPr lvl="1"/>
            <a:r>
              <a:rPr lang="en-US" dirty="0"/>
              <a:t>By EDI</a:t>
            </a:r>
          </a:p>
          <a:p>
            <a:pPr lvl="2"/>
            <a:r>
              <a:rPr lang="en-US" sz="2200" dirty="0"/>
              <a:t>Common for larger companies</a:t>
            </a:r>
          </a:p>
          <a:p>
            <a:pPr lvl="2"/>
            <a:r>
              <a:rPr lang="en-US" sz="2200" dirty="0"/>
              <a:t>Faster and cheaper than mail</a:t>
            </a:r>
          </a:p>
          <a:p>
            <a:pPr marL="411480" lvl="1" indent="0">
              <a:buNone/>
            </a:pPr>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20</a:t>
            </a:fld>
            <a:endParaRPr lang="en-US" dirty="0"/>
          </a:p>
        </p:txBody>
      </p:sp>
    </p:spTree>
    <p:extLst>
      <p:ext uri="{BB962C8B-B14F-4D97-AF65-F5344CB8AC3E}">
        <p14:creationId xmlns:p14="http://schemas.microsoft.com/office/powerpoint/2010/main" val="2675323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7" y="597089"/>
            <a:ext cx="10972800" cy="1066800"/>
          </a:xfrm>
        </p:spPr>
        <p:txBody>
          <a:bodyPr/>
          <a:lstStyle/>
          <a:p>
            <a:r>
              <a:rPr lang="en-US" dirty="0"/>
              <a:t>Updating Account Receivables</a:t>
            </a:r>
          </a:p>
        </p:txBody>
      </p:sp>
      <p:sp>
        <p:nvSpPr>
          <p:cNvPr id="9" name="Content Placeholder 8"/>
          <p:cNvSpPr>
            <a:spLocks noGrp="1"/>
          </p:cNvSpPr>
          <p:nvPr>
            <p:ph idx="1"/>
          </p:nvPr>
        </p:nvSpPr>
        <p:spPr/>
        <p:txBody>
          <a:bodyPr>
            <a:normAutofit lnSpcReduction="10000"/>
          </a:bodyPr>
          <a:lstStyle/>
          <a:p>
            <a:r>
              <a:rPr lang="en-US" dirty="0"/>
              <a:t>The accounts receivable function reports to the controller</a:t>
            </a:r>
          </a:p>
          <a:p>
            <a:r>
              <a:rPr lang="en-US" dirty="0"/>
              <a:t>This function performs two basic tasks:</a:t>
            </a:r>
          </a:p>
          <a:p>
            <a:pPr lvl="1"/>
            <a:r>
              <a:rPr lang="en-US" dirty="0"/>
              <a:t>debits customer accounts for the amount the customer is invoiced; </a:t>
            </a:r>
          </a:p>
          <a:p>
            <a:pPr lvl="1"/>
            <a:r>
              <a:rPr lang="en-US" dirty="0" smtClean="0"/>
              <a:t>credits </a:t>
            </a:r>
            <a:r>
              <a:rPr lang="en-US" dirty="0"/>
              <a:t>customer accounts for the amount of customer payments </a:t>
            </a:r>
            <a:endParaRPr lang="en-US" dirty="0" smtClean="0"/>
          </a:p>
          <a:p>
            <a:pPr lvl="1"/>
            <a:endParaRPr lang="en-US" dirty="0"/>
          </a:p>
          <a:p>
            <a:r>
              <a:rPr lang="en-US" dirty="0" smtClean="0"/>
              <a:t>Two </a:t>
            </a:r>
            <a:r>
              <a:rPr lang="en-US" dirty="0"/>
              <a:t>basic ways to maintain accounts receivable </a:t>
            </a:r>
            <a:r>
              <a:rPr lang="en-US" dirty="0" smtClean="0"/>
              <a:t>are:</a:t>
            </a:r>
          </a:p>
          <a:p>
            <a:pPr lvl="1"/>
            <a:r>
              <a:rPr lang="en-US" dirty="0" smtClean="0"/>
              <a:t>The </a:t>
            </a:r>
            <a:r>
              <a:rPr lang="en-US" dirty="0"/>
              <a:t>open-invoice </a:t>
            </a:r>
            <a:r>
              <a:rPr lang="en-US" dirty="0" smtClean="0"/>
              <a:t>method </a:t>
            </a:r>
          </a:p>
          <a:p>
            <a:pPr lvl="2"/>
            <a:r>
              <a:rPr lang="en-US" dirty="0"/>
              <a:t>Customers pay according to each </a:t>
            </a:r>
            <a:r>
              <a:rPr lang="en-US" dirty="0" smtClean="0"/>
              <a:t>invoice (Use of Remittance advice)</a:t>
            </a:r>
          </a:p>
          <a:p>
            <a:pPr lvl="1"/>
            <a:r>
              <a:rPr lang="en-US" dirty="0" smtClean="0"/>
              <a:t>The </a:t>
            </a:r>
            <a:r>
              <a:rPr lang="en-US" dirty="0"/>
              <a:t>balance-forward </a:t>
            </a:r>
            <a:r>
              <a:rPr lang="en-US" dirty="0" smtClean="0"/>
              <a:t>method</a:t>
            </a:r>
          </a:p>
          <a:p>
            <a:pPr lvl="2"/>
            <a:r>
              <a:rPr lang="en-US" dirty="0"/>
              <a:t>Customers pay according to amount on their monthly statement</a:t>
            </a:r>
          </a:p>
          <a:p>
            <a:endParaRPr lang="en-US" dirty="0"/>
          </a:p>
          <a:p>
            <a:pPr marL="411480" lvl="1" indent="0">
              <a:buNone/>
            </a:pPr>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21</a:t>
            </a:fld>
            <a:endParaRPr lang="en-US" dirty="0"/>
          </a:p>
        </p:txBody>
      </p:sp>
    </p:spTree>
    <p:extLst>
      <p:ext uri="{BB962C8B-B14F-4D97-AF65-F5344CB8AC3E}">
        <p14:creationId xmlns:p14="http://schemas.microsoft.com/office/powerpoint/2010/main" val="2517367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3247" y="597089"/>
            <a:ext cx="10972800" cy="1066800"/>
          </a:xfrm>
        </p:spPr>
        <p:txBody>
          <a:bodyPr/>
          <a:lstStyle/>
          <a:p>
            <a:r>
              <a:rPr lang="en-US" dirty="0"/>
              <a:t>Updating Account Receivables</a:t>
            </a:r>
          </a:p>
        </p:txBody>
      </p:sp>
      <p:sp>
        <p:nvSpPr>
          <p:cNvPr id="9" name="Content Placeholder 8"/>
          <p:cNvSpPr>
            <a:spLocks noGrp="1"/>
          </p:cNvSpPr>
          <p:nvPr>
            <p:ph idx="1"/>
          </p:nvPr>
        </p:nvSpPr>
        <p:spPr/>
        <p:txBody>
          <a:bodyPr>
            <a:normAutofit fontScale="92500" lnSpcReduction="10000"/>
          </a:bodyPr>
          <a:lstStyle/>
          <a:p>
            <a:r>
              <a:rPr lang="en-US" dirty="0"/>
              <a:t>The </a:t>
            </a:r>
            <a:r>
              <a:rPr lang="en-US" dirty="0" smtClean="0"/>
              <a:t>Adjustments to customer accounts are sometimes necessary</a:t>
            </a:r>
          </a:p>
          <a:p>
            <a:r>
              <a:rPr lang="en-US" dirty="0" smtClean="0"/>
              <a:t>Example: Customer returns goods</a:t>
            </a:r>
          </a:p>
          <a:p>
            <a:pPr lvl="1"/>
            <a:r>
              <a:rPr lang="en-US" dirty="0" smtClean="0"/>
              <a:t>Credit manager needs to obtain confirmation that goods were returned</a:t>
            </a:r>
          </a:p>
          <a:p>
            <a:pPr lvl="1"/>
            <a:r>
              <a:rPr lang="en-US" dirty="0" smtClean="0"/>
              <a:t>Issues credit memo</a:t>
            </a:r>
          </a:p>
          <a:p>
            <a:pPr lvl="3"/>
            <a:r>
              <a:rPr lang="en-US" dirty="0" smtClean="0"/>
              <a:t>Documents authorizing the billing department to credit a customers account</a:t>
            </a:r>
          </a:p>
          <a:p>
            <a:pPr lvl="3"/>
            <a:endParaRPr lang="en-US" dirty="0" smtClean="0"/>
          </a:p>
          <a:p>
            <a:r>
              <a:rPr lang="en-US" dirty="0" smtClean="0"/>
              <a:t>Technology can be use to improve the efficiency and effectiveness of managing customer accounts</a:t>
            </a:r>
          </a:p>
          <a:p>
            <a:pPr lvl="1"/>
            <a:r>
              <a:rPr lang="en-US" dirty="0" smtClean="0"/>
              <a:t>Image processing </a:t>
            </a:r>
            <a:r>
              <a:rPr lang="en-US" dirty="0" smtClean="0"/>
              <a:t>technology</a:t>
            </a:r>
          </a:p>
          <a:p>
            <a:pPr lvl="2"/>
            <a:r>
              <a:rPr lang="en-US" dirty="0"/>
              <a:t>Digital images of customer remittances and accounts are stored </a:t>
            </a:r>
            <a:r>
              <a:rPr lang="en-US" dirty="0" smtClean="0"/>
              <a:t>electronically for faster and easier retrieval and to reduce document storage space</a:t>
            </a:r>
            <a:endParaRPr lang="en-US" dirty="0"/>
          </a:p>
          <a:p>
            <a:pPr lvl="3"/>
            <a:endParaRPr lang="en-US" dirty="0"/>
          </a:p>
          <a:p>
            <a:endParaRPr lang="en-US" dirty="0"/>
          </a:p>
          <a:p>
            <a:pPr marL="411480" lvl="1" indent="0">
              <a:buNone/>
            </a:pPr>
            <a:endParaRPr lang="en-US"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22</a:t>
            </a:fld>
            <a:endParaRPr lang="en-US" dirty="0"/>
          </a:p>
        </p:txBody>
      </p:sp>
    </p:spTree>
    <p:extLst>
      <p:ext uri="{BB962C8B-B14F-4D97-AF65-F5344CB8AC3E}">
        <p14:creationId xmlns:p14="http://schemas.microsoft.com/office/powerpoint/2010/main" val="3866892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lstStyle/>
          <a:p>
            <a:r>
              <a:rPr lang="en-US" dirty="0" smtClean="0"/>
              <a:t>Cash Collection Process</a:t>
            </a:r>
            <a:endParaRPr lang="en-US" dirty="0"/>
          </a:p>
        </p:txBody>
      </p:sp>
      <p:sp>
        <p:nvSpPr>
          <p:cNvPr id="9" name="Content Placeholder 8"/>
          <p:cNvSpPr>
            <a:spLocks noGrp="1"/>
          </p:cNvSpPr>
          <p:nvPr>
            <p:ph idx="1"/>
          </p:nvPr>
        </p:nvSpPr>
        <p:spPr/>
        <p:txBody>
          <a:bodyPr/>
          <a:lstStyle/>
          <a:p>
            <a:r>
              <a:rPr lang="en-US" dirty="0"/>
              <a:t>The final activity in the revenue cycle is collecting cash from customers</a:t>
            </a:r>
          </a:p>
          <a:p>
            <a:r>
              <a:rPr lang="en-US" dirty="0"/>
              <a:t>The cashier, who reports to the treasurer, handles customer remittances and deposits them in the bank</a:t>
            </a:r>
          </a:p>
          <a:p>
            <a:r>
              <a:rPr lang="en-US" dirty="0"/>
              <a:t>Because cash and checks are highly vulnerable, controls should be in place to discourage theft</a:t>
            </a:r>
          </a:p>
          <a:p>
            <a:pPr lvl="1"/>
            <a:r>
              <a:rPr lang="en-US" sz="2400" dirty="0"/>
              <a:t>Accounts receivable personnel should not have access to cash (including checks).</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23</a:t>
            </a:fld>
            <a:endParaRPr lang="en-US" dirty="0"/>
          </a:p>
        </p:txBody>
      </p:sp>
    </p:spTree>
    <p:extLst>
      <p:ext uri="{BB962C8B-B14F-4D97-AF65-F5344CB8AC3E}">
        <p14:creationId xmlns:p14="http://schemas.microsoft.com/office/powerpoint/2010/main" val="2957769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lstStyle/>
          <a:p>
            <a:r>
              <a:rPr lang="en-US" dirty="0" smtClean="0"/>
              <a:t>Cash Collection Process</a:t>
            </a:r>
            <a:endParaRPr lang="en-US" dirty="0"/>
          </a:p>
        </p:txBody>
      </p:sp>
      <p:sp>
        <p:nvSpPr>
          <p:cNvPr id="9" name="Content Placeholder 8"/>
          <p:cNvSpPr>
            <a:spLocks noGrp="1"/>
          </p:cNvSpPr>
          <p:nvPr>
            <p:ph idx="1"/>
          </p:nvPr>
        </p:nvSpPr>
        <p:spPr/>
        <p:txBody>
          <a:bodyPr>
            <a:normAutofit lnSpcReduction="10000"/>
          </a:bodyPr>
          <a:lstStyle/>
          <a:p>
            <a:r>
              <a:rPr lang="en-US" dirty="0" smtClean="0"/>
              <a:t>One way of speeding up customer payments involves the use of a Lockbox</a:t>
            </a:r>
          </a:p>
          <a:p>
            <a:pPr lvl="1"/>
            <a:r>
              <a:rPr lang="en-US" sz="2200" dirty="0" smtClean="0"/>
              <a:t>A postal address to which customers sent their remittances</a:t>
            </a:r>
          </a:p>
          <a:p>
            <a:pPr lvl="1"/>
            <a:endParaRPr lang="en-US" sz="2200" dirty="0"/>
          </a:p>
          <a:p>
            <a:r>
              <a:rPr lang="en-US" sz="2400" dirty="0" smtClean="0"/>
              <a:t>Use of IT can facilitate the cash collection process</a:t>
            </a:r>
          </a:p>
          <a:p>
            <a:pPr lvl="1"/>
            <a:r>
              <a:rPr lang="en-US" sz="2200" dirty="0" smtClean="0"/>
              <a:t>Electronic Lockbox</a:t>
            </a:r>
          </a:p>
          <a:p>
            <a:pPr lvl="2"/>
            <a:r>
              <a:rPr lang="en-US" sz="2000" dirty="0" smtClean="0"/>
              <a:t>Bank electronically sends the company information regarding payment</a:t>
            </a:r>
          </a:p>
          <a:p>
            <a:pPr lvl="1"/>
            <a:r>
              <a:rPr lang="en-US" sz="2200" dirty="0" smtClean="0"/>
              <a:t>Electronic funds transfer (EFT)</a:t>
            </a:r>
          </a:p>
          <a:p>
            <a:pPr lvl="2"/>
            <a:r>
              <a:rPr lang="en-US" sz="2000" dirty="0" smtClean="0"/>
              <a:t>The transfer is done directly through online banking software</a:t>
            </a:r>
          </a:p>
          <a:p>
            <a:pPr lvl="1"/>
            <a:r>
              <a:rPr lang="en-US" sz="2200" dirty="0" smtClean="0"/>
              <a:t>Financial Electronic Data Interchange (FEDI)</a:t>
            </a:r>
          </a:p>
          <a:p>
            <a:pPr lvl="2"/>
            <a:r>
              <a:rPr lang="en-US" sz="2000" dirty="0" smtClean="0"/>
              <a:t>The combination of EFT and EDI that sends both remittance data and fund transfer instructions in one package</a:t>
            </a:r>
            <a:endParaRPr lang="en-US" sz="20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24</a:t>
            </a:fld>
            <a:endParaRPr lang="en-US" dirty="0"/>
          </a:p>
        </p:txBody>
      </p:sp>
    </p:spTree>
    <p:extLst>
      <p:ext uri="{BB962C8B-B14F-4D97-AF65-F5344CB8AC3E}">
        <p14:creationId xmlns:p14="http://schemas.microsoft.com/office/powerpoint/2010/main" val="276227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Control Objectives, Threats, and Procedures</a:t>
            </a:r>
            <a:endParaRPr lang="en-US" dirty="0"/>
          </a:p>
        </p:txBody>
      </p:sp>
      <p:sp>
        <p:nvSpPr>
          <p:cNvPr id="9" name="Content Placeholder 8"/>
          <p:cNvSpPr>
            <a:spLocks noGrp="1"/>
          </p:cNvSpPr>
          <p:nvPr>
            <p:ph idx="1"/>
          </p:nvPr>
        </p:nvSpPr>
        <p:spPr/>
        <p:txBody>
          <a:bodyPr/>
          <a:lstStyle/>
          <a:p>
            <a:r>
              <a:rPr lang="en-US" sz="2400" dirty="0"/>
              <a:t>In the revenue cycle (or any cycle), a well-designed AIS should provide adequate controls to ensure that the following objectives are met:</a:t>
            </a:r>
          </a:p>
          <a:p>
            <a:pPr lvl="1"/>
            <a:r>
              <a:rPr lang="en-US" sz="2100" dirty="0"/>
              <a:t>All transactions are properly authorized.</a:t>
            </a:r>
          </a:p>
          <a:p>
            <a:pPr lvl="1"/>
            <a:r>
              <a:rPr lang="en-US" sz="2100" dirty="0"/>
              <a:t>All </a:t>
            </a:r>
            <a:r>
              <a:rPr lang="en-US" sz="2100" dirty="0" smtClean="0"/>
              <a:t>transactions </a:t>
            </a:r>
            <a:r>
              <a:rPr lang="en-US" sz="2100" dirty="0"/>
              <a:t>are valid.</a:t>
            </a:r>
          </a:p>
          <a:p>
            <a:pPr lvl="1"/>
            <a:r>
              <a:rPr lang="en-US" sz="2100" dirty="0"/>
              <a:t>All valid and authorized transactions are recorded.</a:t>
            </a:r>
          </a:p>
          <a:p>
            <a:pPr lvl="1"/>
            <a:r>
              <a:rPr lang="en-US" sz="2100" dirty="0"/>
              <a:t>All transactions are recorded accurately.</a:t>
            </a:r>
          </a:p>
          <a:p>
            <a:pPr lvl="1"/>
            <a:r>
              <a:rPr lang="en-US" sz="2100" dirty="0"/>
              <a:t>Assets are safeguarded from loss or theft.</a:t>
            </a:r>
          </a:p>
          <a:p>
            <a:pPr lvl="1"/>
            <a:r>
              <a:rPr lang="en-US" sz="2100" dirty="0"/>
              <a:t>Business activities are performed efficiently and effectively</a:t>
            </a:r>
            <a:r>
              <a:rPr lang="en-US" sz="2100" dirty="0" smtClean="0"/>
              <a:t>.</a:t>
            </a:r>
            <a:endParaRPr lang="en-US" sz="21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25</a:t>
            </a:fld>
            <a:endParaRPr lang="en-US" dirty="0"/>
          </a:p>
        </p:txBody>
      </p:sp>
    </p:spTree>
    <p:extLst>
      <p:ext uri="{BB962C8B-B14F-4D97-AF65-F5344CB8AC3E}">
        <p14:creationId xmlns:p14="http://schemas.microsoft.com/office/powerpoint/2010/main" val="1188032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General Control Issues</a:t>
            </a:r>
            <a:endParaRPr lang="en-US" dirty="0"/>
          </a:p>
        </p:txBody>
      </p:sp>
      <p:sp>
        <p:nvSpPr>
          <p:cNvPr id="9" name="Content Placeholder 8"/>
          <p:cNvSpPr>
            <a:spLocks noGrp="1"/>
          </p:cNvSpPr>
          <p:nvPr>
            <p:ph idx="1"/>
          </p:nvPr>
        </p:nvSpPr>
        <p:spPr/>
        <p:txBody>
          <a:bodyPr>
            <a:normAutofit fontScale="92500" lnSpcReduction="10000"/>
          </a:bodyPr>
          <a:lstStyle/>
          <a:p>
            <a:pPr>
              <a:lnSpc>
                <a:spcPct val="110000"/>
              </a:lnSpc>
            </a:pPr>
            <a:r>
              <a:rPr lang="en-US" sz="2200" dirty="0"/>
              <a:t>Two general objectives pertaining to all revenue cycle activities are that accurate data be available when needed and that all activities be performed efficiently and effectively.</a:t>
            </a:r>
          </a:p>
          <a:p>
            <a:pPr>
              <a:lnSpc>
                <a:spcPct val="110000"/>
              </a:lnSpc>
            </a:pPr>
            <a:endParaRPr lang="en-US" sz="2200" b="1" dirty="0" smtClean="0"/>
          </a:p>
          <a:p>
            <a:pPr>
              <a:lnSpc>
                <a:spcPct val="110000"/>
              </a:lnSpc>
            </a:pPr>
            <a:r>
              <a:rPr lang="en-US" sz="2200" b="1" dirty="0" smtClean="0"/>
              <a:t>THREAT </a:t>
            </a:r>
            <a:r>
              <a:rPr lang="en-US" sz="2200" b="1" dirty="0"/>
              <a:t>NO. </a:t>
            </a:r>
            <a:r>
              <a:rPr lang="en-US" sz="2200" b="1" dirty="0" smtClean="0"/>
              <a:t>1—Loss</a:t>
            </a:r>
            <a:r>
              <a:rPr lang="en-US" sz="2200" b="1" dirty="0"/>
              <a:t>, alteration, or unauthorized disclosure of data</a:t>
            </a:r>
          </a:p>
          <a:p>
            <a:pPr lvl="1">
              <a:lnSpc>
                <a:spcPct val="110000"/>
              </a:lnSpc>
            </a:pPr>
            <a:r>
              <a:rPr lang="en-US" dirty="0"/>
              <a:t>Why is this a problem?</a:t>
            </a:r>
          </a:p>
          <a:p>
            <a:pPr lvl="2">
              <a:lnSpc>
                <a:spcPct val="110000"/>
              </a:lnSpc>
            </a:pPr>
            <a:r>
              <a:rPr lang="en-US" dirty="0"/>
              <a:t>Loss of all accounts receivable data could threaten a company’s continued existence.</a:t>
            </a:r>
          </a:p>
          <a:p>
            <a:pPr lvl="2">
              <a:lnSpc>
                <a:spcPct val="110000"/>
              </a:lnSpc>
            </a:pPr>
            <a:r>
              <a:rPr lang="en-US" dirty="0"/>
              <a:t>Loss or alteration of data could </a:t>
            </a:r>
            <a:r>
              <a:rPr lang="en-US" dirty="0" smtClean="0"/>
              <a:t>cause:</a:t>
            </a:r>
          </a:p>
          <a:p>
            <a:pPr lvl="4">
              <a:lnSpc>
                <a:spcPct val="110000"/>
              </a:lnSpc>
            </a:pPr>
            <a:r>
              <a:rPr lang="en-US" dirty="0" smtClean="0"/>
              <a:t>Errors </a:t>
            </a:r>
            <a:r>
              <a:rPr lang="en-US" dirty="0"/>
              <a:t>in external or internal reporting.</a:t>
            </a:r>
          </a:p>
          <a:p>
            <a:pPr lvl="2">
              <a:lnSpc>
                <a:spcPct val="110000"/>
              </a:lnSpc>
            </a:pPr>
            <a:r>
              <a:rPr lang="en-US" dirty="0" smtClean="0"/>
              <a:t>Unauthorized </a:t>
            </a:r>
            <a:r>
              <a:rPr lang="en-US" dirty="0"/>
              <a:t>disclosure of confidential customer information can cause:</a:t>
            </a:r>
          </a:p>
          <a:p>
            <a:pPr lvl="4">
              <a:lnSpc>
                <a:spcPct val="110000"/>
              </a:lnSpc>
            </a:pPr>
            <a:r>
              <a:rPr lang="en-US" dirty="0"/>
              <a:t>Dissatisfied customers and loss of future sales.</a:t>
            </a:r>
          </a:p>
          <a:p>
            <a:pPr lvl="4">
              <a:lnSpc>
                <a:spcPct val="110000"/>
              </a:lnSpc>
            </a:pPr>
            <a:r>
              <a:rPr lang="en-US" dirty="0"/>
              <a:t>Legal sanctions and fines.</a:t>
            </a:r>
          </a:p>
          <a:p>
            <a:pPr lvl="3">
              <a:lnSpc>
                <a:spcPct val="110000"/>
              </a:lnSpc>
            </a:pPr>
            <a:endParaRPr lang="en-US" sz="1800" dirty="0" smtClean="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26</a:t>
            </a:fld>
            <a:endParaRPr lang="en-US" dirty="0"/>
          </a:p>
        </p:txBody>
      </p:sp>
    </p:spTree>
    <p:extLst>
      <p:ext uri="{BB962C8B-B14F-4D97-AF65-F5344CB8AC3E}">
        <p14:creationId xmlns:p14="http://schemas.microsoft.com/office/powerpoint/2010/main" val="517771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General Control Issues</a:t>
            </a:r>
            <a:endParaRPr lang="en-US" dirty="0"/>
          </a:p>
        </p:txBody>
      </p:sp>
      <p:sp>
        <p:nvSpPr>
          <p:cNvPr id="9" name="Content Placeholder 8"/>
          <p:cNvSpPr>
            <a:spLocks noGrp="1"/>
          </p:cNvSpPr>
          <p:nvPr>
            <p:ph idx="1"/>
          </p:nvPr>
        </p:nvSpPr>
        <p:spPr/>
        <p:txBody>
          <a:bodyPr>
            <a:normAutofit/>
          </a:bodyPr>
          <a:lstStyle/>
          <a:p>
            <a:pPr lvl="1"/>
            <a:r>
              <a:rPr lang="en-US" sz="2200" dirty="0"/>
              <a:t>Controls:</a:t>
            </a:r>
          </a:p>
          <a:p>
            <a:pPr lvl="2"/>
            <a:r>
              <a:rPr lang="en-US" sz="2000" dirty="0"/>
              <a:t>The sales file, cash receipts file, accounts receivable master file, and most recent transaction file should be backed up regularly.</a:t>
            </a:r>
          </a:p>
          <a:p>
            <a:pPr lvl="4"/>
            <a:r>
              <a:rPr lang="en-US" sz="1600" dirty="0"/>
              <a:t>At least one backup on site and one offsite.</a:t>
            </a:r>
          </a:p>
          <a:p>
            <a:pPr lvl="2"/>
            <a:r>
              <a:rPr lang="en-US" sz="2000" dirty="0" smtClean="0"/>
              <a:t>Access </a:t>
            </a:r>
            <a:r>
              <a:rPr lang="en-US" sz="2000" dirty="0"/>
              <a:t>controls should be utilized:</a:t>
            </a:r>
          </a:p>
          <a:p>
            <a:pPr lvl="3"/>
            <a:r>
              <a:rPr lang="en-US" sz="1800" dirty="0"/>
              <a:t>User IDs and passwords</a:t>
            </a:r>
          </a:p>
          <a:p>
            <a:pPr lvl="3"/>
            <a:r>
              <a:rPr lang="en-US" sz="1800" dirty="0" smtClean="0"/>
              <a:t>Controls </a:t>
            </a:r>
            <a:r>
              <a:rPr lang="en-US" sz="1800" dirty="0"/>
              <a:t>for individual </a:t>
            </a:r>
            <a:r>
              <a:rPr lang="en-US" sz="1800" dirty="0" smtClean="0"/>
              <a:t>terminals</a:t>
            </a:r>
          </a:p>
          <a:p>
            <a:pPr lvl="3"/>
            <a:r>
              <a:rPr lang="en-US" sz="1800" dirty="0" smtClean="0"/>
              <a:t>Logs </a:t>
            </a:r>
            <a:r>
              <a:rPr lang="en-US" sz="1800" dirty="0"/>
              <a:t>of all activities, particularly those requiring specific authorizations</a:t>
            </a:r>
          </a:p>
          <a:p>
            <a:pPr lvl="3"/>
            <a:r>
              <a:rPr lang="en-US" sz="1800" dirty="0" smtClean="0"/>
              <a:t>Default settings on ERP systems usually allow users far too much access to data, so these systems must be modified to enforce proper segregation of duties.</a:t>
            </a:r>
          </a:p>
          <a:p>
            <a:pPr lvl="3"/>
            <a:r>
              <a:rPr lang="en-US" sz="1800" dirty="0" smtClean="0"/>
              <a:t>Sensitive </a:t>
            </a:r>
            <a:r>
              <a:rPr lang="en-US" sz="1800" dirty="0"/>
              <a:t>data should be encrypted in storage and in transmission.</a:t>
            </a:r>
          </a:p>
          <a:p>
            <a:pPr lvl="3"/>
            <a:r>
              <a:rPr lang="en-US" sz="1800" dirty="0"/>
              <a:t>Websites should use SSL for secure customer communications</a:t>
            </a:r>
            <a:r>
              <a:rPr lang="en-US" sz="1800" dirty="0" smtClean="0"/>
              <a:t>.</a:t>
            </a:r>
            <a:endParaRPr lang="en-US" sz="18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27</a:t>
            </a:fld>
            <a:endParaRPr lang="en-US" dirty="0"/>
          </a:p>
        </p:txBody>
      </p:sp>
    </p:spTree>
    <p:extLst>
      <p:ext uri="{BB962C8B-B14F-4D97-AF65-F5344CB8AC3E}">
        <p14:creationId xmlns:p14="http://schemas.microsoft.com/office/powerpoint/2010/main" val="4158235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General Control Issues</a:t>
            </a:r>
            <a:endParaRPr lang="en-US" dirty="0"/>
          </a:p>
        </p:txBody>
      </p:sp>
      <p:sp>
        <p:nvSpPr>
          <p:cNvPr id="9" name="Content Placeholder 8"/>
          <p:cNvSpPr>
            <a:spLocks noGrp="1"/>
          </p:cNvSpPr>
          <p:nvPr>
            <p:ph idx="1"/>
          </p:nvPr>
        </p:nvSpPr>
        <p:spPr/>
        <p:txBody>
          <a:bodyPr>
            <a:normAutofit/>
          </a:bodyPr>
          <a:lstStyle/>
          <a:p>
            <a:r>
              <a:rPr lang="en-US" sz="2900" b="1" dirty="0"/>
              <a:t>THREAT NO. </a:t>
            </a:r>
            <a:r>
              <a:rPr lang="en-US" sz="2900" b="1" dirty="0" smtClean="0"/>
              <a:t>2—Poor </a:t>
            </a:r>
            <a:r>
              <a:rPr lang="en-US" sz="2900" b="1" dirty="0"/>
              <a:t>performance</a:t>
            </a:r>
          </a:p>
          <a:p>
            <a:pPr lvl="1"/>
            <a:r>
              <a:rPr lang="en-US" dirty="0"/>
              <a:t>Why is this a problem?</a:t>
            </a:r>
          </a:p>
          <a:p>
            <a:pPr lvl="2"/>
            <a:r>
              <a:rPr lang="en-US" sz="2200" dirty="0"/>
              <a:t>May damage customer relations</a:t>
            </a:r>
          </a:p>
          <a:p>
            <a:pPr lvl="2"/>
            <a:r>
              <a:rPr lang="en-US" sz="2200" dirty="0"/>
              <a:t>Reduces profitability</a:t>
            </a:r>
          </a:p>
          <a:p>
            <a:pPr lvl="1"/>
            <a:r>
              <a:rPr lang="en-US" dirty="0"/>
              <a:t>Controls:</a:t>
            </a:r>
          </a:p>
          <a:p>
            <a:pPr lvl="2"/>
            <a:r>
              <a:rPr lang="en-US" sz="2200" dirty="0" smtClean="0"/>
              <a:t>Encourage </a:t>
            </a:r>
            <a:r>
              <a:rPr lang="en-US" sz="2200" dirty="0"/>
              <a:t>efficient and effective performance of duties</a:t>
            </a:r>
            <a:r>
              <a:rPr lang="en-US" sz="2200" dirty="0" smtClean="0"/>
              <a:t>.</a:t>
            </a:r>
          </a:p>
          <a:p>
            <a:pPr lvl="2"/>
            <a:r>
              <a:rPr lang="en-US" sz="2200" dirty="0"/>
              <a:t>Prepare and review performance reports</a:t>
            </a:r>
          </a:p>
          <a:p>
            <a:pPr lvl="2"/>
            <a:endParaRPr lang="en-US" sz="2200" dirty="0"/>
          </a:p>
          <a:p>
            <a:pPr lvl="3"/>
            <a:endParaRPr lang="en-US" sz="1800" dirty="0" smtClean="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28</a:t>
            </a:fld>
            <a:endParaRPr lang="en-US" dirty="0"/>
          </a:p>
        </p:txBody>
      </p:sp>
    </p:spTree>
    <p:extLst>
      <p:ext uri="{BB962C8B-B14F-4D97-AF65-F5344CB8AC3E}">
        <p14:creationId xmlns:p14="http://schemas.microsoft.com/office/powerpoint/2010/main" val="1784951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Sales Order Entry</a:t>
            </a:r>
            <a:endParaRPr lang="en-US" dirty="0"/>
          </a:p>
        </p:txBody>
      </p:sp>
      <p:sp>
        <p:nvSpPr>
          <p:cNvPr id="9" name="Content Placeholder 8"/>
          <p:cNvSpPr>
            <a:spLocks noGrp="1"/>
          </p:cNvSpPr>
          <p:nvPr>
            <p:ph idx="1"/>
          </p:nvPr>
        </p:nvSpPr>
        <p:spPr/>
        <p:txBody>
          <a:bodyPr>
            <a:normAutofit fontScale="92500" lnSpcReduction="20000"/>
          </a:bodyPr>
          <a:lstStyle/>
          <a:p>
            <a:pPr>
              <a:lnSpc>
                <a:spcPct val="110000"/>
              </a:lnSpc>
            </a:pPr>
            <a:r>
              <a:rPr lang="en-US" sz="2200" dirty="0"/>
              <a:t>The primary objectives of the sales order entry process are to accurately and efficiently process customer orders, ensure that the company gets paid for all credit sales and that all sales are legitimate, and to minimize the loss of revenue arising from poor inventory management.</a:t>
            </a:r>
          </a:p>
          <a:p>
            <a:pPr>
              <a:lnSpc>
                <a:spcPct val="110000"/>
              </a:lnSpc>
            </a:pPr>
            <a:endParaRPr lang="en-US" sz="2900" b="1" dirty="0" smtClean="0"/>
          </a:p>
          <a:p>
            <a:pPr>
              <a:lnSpc>
                <a:spcPct val="110000"/>
              </a:lnSpc>
            </a:pPr>
            <a:r>
              <a:rPr lang="en-US" sz="2600" b="1" dirty="0" smtClean="0"/>
              <a:t>THREAT </a:t>
            </a:r>
            <a:r>
              <a:rPr lang="en-US" sz="2600" b="1" dirty="0"/>
              <a:t>NO. 1</a:t>
            </a:r>
            <a:r>
              <a:rPr lang="en-US" sz="2600" b="1" dirty="0" smtClean="0"/>
              <a:t>— Incomplete </a:t>
            </a:r>
            <a:r>
              <a:rPr lang="en-US" sz="2600" b="1" dirty="0"/>
              <a:t>or inaccurate </a:t>
            </a:r>
            <a:r>
              <a:rPr lang="en-US" sz="2600" b="1" dirty="0" smtClean="0"/>
              <a:t>orders</a:t>
            </a:r>
            <a:endParaRPr lang="en-US" sz="2600" b="1" dirty="0"/>
          </a:p>
          <a:p>
            <a:pPr lvl="1">
              <a:lnSpc>
                <a:spcPct val="110000"/>
              </a:lnSpc>
            </a:pPr>
            <a:r>
              <a:rPr lang="en-US" sz="2500" dirty="0"/>
              <a:t>Why is this a problem?</a:t>
            </a:r>
          </a:p>
          <a:p>
            <a:pPr lvl="2">
              <a:lnSpc>
                <a:spcPct val="110000"/>
              </a:lnSpc>
            </a:pPr>
            <a:r>
              <a:rPr lang="en-US" sz="2100" dirty="0"/>
              <a:t>It’s inefficient. The customer has to be re-contacted, and the order has to be re-entered.</a:t>
            </a:r>
          </a:p>
          <a:p>
            <a:pPr lvl="2">
              <a:lnSpc>
                <a:spcPct val="110000"/>
              </a:lnSpc>
            </a:pPr>
            <a:r>
              <a:rPr lang="en-US" sz="2100" dirty="0"/>
              <a:t>Causes customer dissatisfaction and may impact future sales.</a:t>
            </a:r>
          </a:p>
          <a:p>
            <a:pPr lvl="1">
              <a:lnSpc>
                <a:spcPct val="110000"/>
              </a:lnSpc>
            </a:pPr>
            <a:r>
              <a:rPr lang="en-US" sz="2500" dirty="0"/>
              <a:t>Controls:</a:t>
            </a:r>
          </a:p>
          <a:p>
            <a:pPr lvl="2">
              <a:lnSpc>
                <a:spcPct val="110000"/>
              </a:lnSpc>
            </a:pPr>
            <a:r>
              <a:rPr lang="en-US" sz="2100" dirty="0"/>
              <a:t>Data entry controls, such as completeness checks.</a:t>
            </a:r>
          </a:p>
          <a:p>
            <a:pPr lvl="2">
              <a:lnSpc>
                <a:spcPct val="110000"/>
              </a:lnSpc>
            </a:pPr>
            <a:r>
              <a:rPr lang="en-US" sz="2100" dirty="0"/>
              <a:t>Automatic lookup of reference data like customer address.</a:t>
            </a:r>
          </a:p>
          <a:p>
            <a:pPr lvl="2">
              <a:lnSpc>
                <a:spcPct val="110000"/>
              </a:lnSpc>
            </a:pPr>
            <a:r>
              <a:rPr lang="en-US" sz="2100" dirty="0"/>
              <a:t>Reasonableness tests comparing quantity ordered to past history.</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29</a:t>
            </a:fld>
            <a:endParaRPr lang="en-US" dirty="0"/>
          </a:p>
        </p:txBody>
      </p:sp>
    </p:spTree>
    <p:extLst>
      <p:ext uri="{BB962C8B-B14F-4D97-AF65-F5344CB8AC3E}">
        <p14:creationId xmlns:p14="http://schemas.microsoft.com/office/powerpoint/2010/main" val="436116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247" y="610738"/>
            <a:ext cx="10972800" cy="1066800"/>
          </a:xfrm>
        </p:spPr>
        <p:txBody>
          <a:bodyPr/>
          <a:lstStyle/>
          <a:p>
            <a:r>
              <a:rPr lang="en-US" dirty="0" smtClean="0"/>
              <a:t>Basic Revenue Cycle Activities</a:t>
            </a:r>
            <a:endParaRPr lang="en-US" dirty="0"/>
          </a:p>
        </p:txBody>
      </p:sp>
      <p:sp>
        <p:nvSpPr>
          <p:cNvPr id="3" name="Content Placeholder 2"/>
          <p:cNvSpPr>
            <a:spLocks noGrp="1"/>
          </p:cNvSpPr>
          <p:nvPr>
            <p:ph idx="1"/>
          </p:nvPr>
        </p:nvSpPr>
        <p:spPr/>
        <p:txBody>
          <a:bodyPr/>
          <a:lstStyle/>
          <a:p>
            <a:r>
              <a:rPr lang="en-US" dirty="0"/>
              <a:t>Four basic business activities are performed in the revenue cycle:</a:t>
            </a:r>
          </a:p>
          <a:p>
            <a:endParaRPr lang="en-US" dirty="0" smtClean="0"/>
          </a:p>
          <a:p>
            <a:pPr lvl="1"/>
            <a:r>
              <a:rPr lang="en-US" dirty="0" smtClean="0"/>
              <a:t>Sales order entry</a:t>
            </a:r>
          </a:p>
          <a:p>
            <a:pPr lvl="1"/>
            <a:r>
              <a:rPr lang="en-US" dirty="0" smtClean="0"/>
              <a:t>Shipping</a:t>
            </a:r>
          </a:p>
          <a:p>
            <a:pPr lvl="1"/>
            <a:r>
              <a:rPr lang="en-US" dirty="0" smtClean="0"/>
              <a:t>Billing</a:t>
            </a:r>
          </a:p>
          <a:p>
            <a:pPr lvl="1"/>
            <a:r>
              <a:rPr lang="en-US" dirty="0" smtClean="0"/>
              <a:t>Cash Collections</a:t>
            </a:r>
            <a:endParaRPr lang="en-US"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3</a:t>
            </a:fld>
            <a:endParaRPr lang="en-US" dirty="0"/>
          </a:p>
        </p:txBody>
      </p:sp>
    </p:spTree>
    <p:extLst>
      <p:ext uri="{BB962C8B-B14F-4D97-AF65-F5344CB8AC3E}">
        <p14:creationId xmlns:p14="http://schemas.microsoft.com/office/powerpoint/2010/main" val="41320315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Sales Order Entry</a:t>
            </a:r>
            <a:endParaRPr lang="en-US" dirty="0"/>
          </a:p>
        </p:txBody>
      </p:sp>
      <p:sp>
        <p:nvSpPr>
          <p:cNvPr id="9" name="Content Placeholder 8"/>
          <p:cNvSpPr>
            <a:spLocks noGrp="1"/>
          </p:cNvSpPr>
          <p:nvPr>
            <p:ph idx="1"/>
          </p:nvPr>
        </p:nvSpPr>
        <p:spPr/>
        <p:txBody>
          <a:bodyPr>
            <a:normAutofit fontScale="92500" lnSpcReduction="10000"/>
          </a:bodyPr>
          <a:lstStyle/>
          <a:p>
            <a:r>
              <a:rPr lang="en-US" sz="2500" b="1" dirty="0"/>
              <a:t>THREAT NO. </a:t>
            </a:r>
            <a:r>
              <a:rPr lang="en-US" sz="2500" b="1" dirty="0" smtClean="0"/>
              <a:t>2— Invalid Orders</a:t>
            </a:r>
            <a:endParaRPr lang="en-US" sz="2600" dirty="0"/>
          </a:p>
          <a:p>
            <a:pPr lvl="1"/>
            <a:r>
              <a:rPr lang="en-US" sz="2200" dirty="0"/>
              <a:t>Why is this a problem?</a:t>
            </a:r>
          </a:p>
          <a:p>
            <a:pPr lvl="2"/>
            <a:r>
              <a:rPr lang="en-US" sz="2000" dirty="0"/>
              <a:t>You can’t make good credit decisions or collect from a customer you haven’t properly identified.</a:t>
            </a:r>
          </a:p>
          <a:p>
            <a:pPr lvl="2"/>
            <a:r>
              <a:rPr lang="en-US" sz="2000" dirty="0"/>
              <a:t>Example: An Oklahoma office supply store accepted a telephone order for goods that were subsequently shipped to a woman in Indiana. Afterward, the store discovered that the order had been called in from a prison inmate for shipment to his mom on Mother’s Day. The inmate had used a stolen credit card number. The office supply store ate the loss</a:t>
            </a:r>
            <a:r>
              <a:rPr lang="en-US" sz="2000" dirty="0" smtClean="0"/>
              <a:t>.</a:t>
            </a:r>
          </a:p>
          <a:p>
            <a:pPr lvl="1"/>
            <a:r>
              <a:rPr lang="en-US" sz="2200" dirty="0" smtClean="0"/>
              <a:t>Controls:</a:t>
            </a:r>
            <a:endParaRPr lang="en-US" sz="2200" dirty="0"/>
          </a:p>
          <a:p>
            <a:pPr lvl="2"/>
            <a:r>
              <a:rPr lang="en-US" sz="2200" dirty="0"/>
              <a:t>Requiring the three-digit code on the back of the credit card for confirmation that the customer physically possesses the card.</a:t>
            </a:r>
          </a:p>
          <a:p>
            <a:pPr lvl="2"/>
            <a:r>
              <a:rPr lang="en-US" sz="2200" dirty="0"/>
              <a:t>Requiring that customers use PayPal.</a:t>
            </a:r>
          </a:p>
          <a:p>
            <a:pPr lvl="2"/>
            <a:r>
              <a:rPr lang="en-US" sz="2200" dirty="0"/>
              <a:t>Sending emails to the customer to confirm the transaction</a:t>
            </a:r>
            <a:r>
              <a:rPr lang="en-US" sz="2200" dirty="0" smtClean="0"/>
              <a:t>.</a:t>
            </a:r>
          </a:p>
          <a:p>
            <a:pPr lvl="2"/>
            <a:r>
              <a:rPr lang="en-US" sz="2200" dirty="0" smtClean="0"/>
              <a:t>Requiring digital signatures or written signatures </a:t>
            </a:r>
            <a:endParaRPr lang="en-US" sz="2200" dirty="0"/>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30</a:t>
            </a:fld>
            <a:endParaRPr lang="en-US" dirty="0"/>
          </a:p>
        </p:txBody>
      </p:sp>
    </p:spTree>
    <p:extLst>
      <p:ext uri="{BB962C8B-B14F-4D97-AF65-F5344CB8AC3E}">
        <p14:creationId xmlns:p14="http://schemas.microsoft.com/office/powerpoint/2010/main" val="3373168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Sales Order Entry</a:t>
            </a:r>
            <a:endParaRPr lang="en-US" dirty="0"/>
          </a:p>
        </p:txBody>
      </p:sp>
      <p:sp>
        <p:nvSpPr>
          <p:cNvPr id="9" name="Content Placeholder 8"/>
          <p:cNvSpPr>
            <a:spLocks noGrp="1"/>
          </p:cNvSpPr>
          <p:nvPr>
            <p:ph idx="1"/>
          </p:nvPr>
        </p:nvSpPr>
        <p:spPr/>
        <p:txBody>
          <a:bodyPr/>
          <a:lstStyle/>
          <a:p>
            <a:r>
              <a:rPr lang="en-US" sz="2500" b="1" dirty="0"/>
              <a:t>THREAT NO. </a:t>
            </a:r>
            <a:r>
              <a:rPr lang="en-US" sz="2500" b="1" dirty="0" smtClean="0"/>
              <a:t>3— Uncollectable accounts</a:t>
            </a:r>
            <a:endParaRPr lang="en-US" sz="2500" b="1" dirty="0"/>
          </a:p>
          <a:p>
            <a:pPr lvl="1"/>
            <a:r>
              <a:rPr lang="en-US" sz="2200" dirty="0"/>
              <a:t>Why is this a problem?</a:t>
            </a:r>
          </a:p>
          <a:p>
            <a:pPr lvl="2"/>
            <a:r>
              <a:rPr lang="en-US" sz="2000" dirty="0"/>
              <a:t>Sales may be uncollectible, resulting in lost assets or revenues.</a:t>
            </a:r>
          </a:p>
          <a:p>
            <a:pPr lvl="1"/>
            <a:r>
              <a:rPr lang="en-US" sz="2100" dirty="0"/>
              <a:t>Controls:</a:t>
            </a:r>
          </a:p>
          <a:p>
            <a:pPr lvl="2"/>
            <a:r>
              <a:rPr lang="en-US" sz="2000" dirty="0"/>
              <a:t>Follow proper authorization procedures for credit sales, e.g.:</a:t>
            </a:r>
          </a:p>
          <a:p>
            <a:pPr lvl="3"/>
            <a:r>
              <a:rPr lang="en-US" sz="1800" dirty="0"/>
              <a:t>Setting credit limits for each customer.</a:t>
            </a:r>
          </a:p>
          <a:p>
            <a:pPr lvl="3"/>
            <a:r>
              <a:rPr lang="en-US" sz="1800" dirty="0"/>
              <a:t>Granting general authorization to sales order staff for customers who are:</a:t>
            </a:r>
          </a:p>
          <a:p>
            <a:pPr lvl="4"/>
            <a:r>
              <a:rPr lang="en-US" sz="1800" dirty="0"/>
              <a:t>Existing customers.</a:t>
            </a:r>
          </a:p>
          <a:p>
            <a:pPr lvl="4"/>
            <a:r>
              <a:rPr lang="en-US" sz="1800" dirty="0"/>
              <a:t>Under their credit limits.</a:t>
            </a:r>
          </a:p>
          <a:p>
            <a:pPr lvl="4"/>
            <a:r>
              <a:rPr lang="en-US" sz="1800" dirty="0"/>
              <a:t>With no outstanding balances.</a:t>
            </a:r>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31</a:t>
            </a:fld>
            <a:endParaRPr lang="en-US" dirty="0"/>
          </a:p>
        </p:txBody>
      </p:sp>
    </p:spTree>
    <p:extLst>
      <p:ext uri="{BB962C8B-B14F-4D97-AF65-F5344CB8AC3E}">
        <p14:creationId xmlns:p14="http://schemas.microsoft.com/office/powerpoint/2010/main" val="29475370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Sales Order Entry</a:t>
            </a:r>
            <a:endParaRPr lang="en-US" dirty="0"/>
          </a:p>
        </p:txBody>
      </p:sp>
      <p:sp>
        <p:nvSpPr>
          <p:cNvPr id="9" name="Content Placeholder 8"/>
          <p:cNvSpPr>
            <a:spLocks noGrp="1"/>
          </p:cNvSpPr>
          <p:nvPr>
            <p:ph idx="1"/>
          </p:nvPr>
        </p:nvSpPr>
        <p:spPr/>
        <p:txBody>
          <a:bodyPr>
            <a:normAutofit/>
          </a:bodyPr>
          <a:lstStyle/>
          <a:p>
            <a:pPr>
              <a:lnSpc>
                <a:spcPct val="90000"/>
              </a:lnSpc>
            </a:pPr>
            <a:r>
              <a:rPr lang="en-US" sz="2900" b="1" dirty="0"/>
              <a:t>THREAT NO. </a:t>
            </a:r>
            <a:r>
              <a:rPr lang="en-US" sz="2900" b="1" dirty="0" smtClean="0"/>
              <a:t>4— Stockouts or excess inventory</a:t>
            </a:r>
            <a:endParaRPr lang="en-US" sz="2900" b="1" dirty="0"/>
          </a:p>
          <a:p>
            <a:pPr lvl="1">
              <a:lnSpc>
                <a:spcPct val="90000"/>
              </a:lnSpc>
            </a:pPr>
            <a:r>
              <a:rPr lang="en-US" dirty="0"/>
              <a:t>Why is this a problem?</a:t>
            </a:r>
          </a:p>
          <a:p>
            <a:pPr lvl="2">
              <a:lnSpc>
                <a:spcPct val="90000"/>
              </a:lnSpc>
            </a:pPr>
            <a:r>
              <a:rPr lang="en-US" sz="2200" dirty="0"/>
              <a:t>If you run out of merchandise, you may lose sales.</a:t>
            </a:r>
          </a:p>
          <a:p>
            <a:pPr lvl="2">
              <a:lnSpc>
                <a:spcPct val="90000"/>
              </a:lnSpc>
            </a:pPr>
            <a:r>
              <a:rPr lang="en-US" sz="2200" dirty="0"/>
              <a:t>If you carry too much merchandise, you incur excess carrying costs and/or have to mark the inventory down to sell it.</a:t>
            </a:r>
          </a:p>
          <a:p>
            <a:pPr lvl="1">
              <a:lnSpc>
                <a:spcPct val="90000"/>
              </a:lnSpc>
            </a:pPr>
            <a:r>
              <a:rPr lang="en-US" dirty="0"/>
              <a:t>Controls:</a:t>
            </a:r>
          </a:p>
          <a:p>
            <a:pPr lvl="2">
              <a:lnSpc>
                <a:spcPct val="90000"/>
              </a:lnSpc>
            </a:pPr>
            <a:r>
              <a:rPr lang="en-US" sz="2200" dirty="0"/>
              <a:t>Accurate inventory control and sales forecasting systems.</a:t>
            </a:r>
          </a:p>
          <a:p>
            <a:pPr lvl="2">
              <a:lnSpc>
                <a:spcPct val="90000"/>
              </a:lnSpc>
            </a:pPr>
            <a:r>
              <a:rPr lang="en-US" sz="2200" dirty="0"/>
              <a:t>Online inventory systems that allow recording of changes to inventory in real time</a:t>
            </a:r>
            <a:r>
              <a:rPr lang="en-US" sz="2200" dirty="0" smtClean="0"/>
              <a:t>.</a:t>
            </a:r>
          </a:p>
          <a:p>
            <a:pPr lvl="2"/>
            <a:r>
              <a:rPr lang="en-US" sz="2200" dirty="0"/>
              <a:t>Periodic physical counts of inventory to verify accuracy of the records.</a:t>
            </a:r>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32</a:t>
            </a:fld>
            <a:endParaRPr lang="en-US" dirty="0"/>
          </a:p>
        </p:txBody>
      </p:sp>
    </p:spTree>
    <p:extLst>
      <p:ext uri="{BB962C8B-B14F-4D97-AF65-F5344CB8AC3E}">
        <p14:creationId xmlns:p14="http://schemas.microsoft.com/office/powerpoint/2010/main" val="4112865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Sales Order Entry</a:t>
            </a:r>
            <a:endParaRPr lang="en-US" dirty="0"/>
          </a:p>
        </p:txBody>
      </p:sp>
      <p:sp>
        <p:nvSpPr>
          <p:cNvPr id="9" name="Content Placeholder 8"/>
          <p:cNvSpPr>
            <a:spLocks noGrp="1"/>
          </p:cNvSpPr>
          <p:nvPr>
            <p:ph idx="1"/>
          </p:nvPr>
        </p:nvSpPr>
        <p:spPr/>
        <p:txBody>
          <a:bodyPr>
            <a:normAutofit/>
          </a:bodyPr>
          <a:lstStyle/>
          <a:p>
            <a:pPr>
              <a:lnSpc>
                <a:spcPct val="90000"/>
              </a:lnSpc>
            </a:pPr>
            <a:r>
              <a:rPr lang="en-US" sz="2900" b="1" dirty="0"/>
              <a:t>THREAT NO. </a:t>
            </a:r>
            <a:r>
              <a:rPr lang="en-US" sz="2900" b="1" dirty="0" smtClean="0"/>
              <a:t>5— Loss of Customers</a:t>
            </a:r>
            <a:endParaRPr lang="en-US" sz="2900" b="1" dirty="0"/>
          </a:p>
          <a:p>
            <a:pPr lvl="1">
              <a:lnSpc>
                <a:spcPct val="90000"/>
              </a:lnSpc>
            </a:pPr>
            <a:r>
              <a:rPr lang="en-US" dirty="0"/>
              <a:t>Why is this a problem?</a:t>
            </a:r>
          </a:p>
          <a:p>
            <a:pPr lvl="2">
              <a:lnSpc>
                <a:spcPct val="90000"/>
              </a:lnSpc>
            </a:pPr>
            <a:r>
              <a:rPr lang="en-US" sz="2200" dirty="0"/>
              <a:t>Customer dissatisfaction and lost sales may occur </a:t>
            </a:r>
            <a:endParaRPr lang="en-US" sz="2200" dirty="0" smtClean="0"/>
          </a:p>
          <a:p>
            <a:pPr lvl="1">
              <a:lnSpc>
                <a:spcPct val="90000"/>
              </a:lnSpc>
            </a:pPr>
            <a:r>
              <a:rPr lang="en-US" dirty="0" smtClean="0"/>
              <a:t>Controls:</a:t>
            </a:r>
          </a:p>
          <a:p>
            <a:pPr lvl="2">
              <a:lnSpc>
                <a:spcPct val="90000"/>
              </a:lnSpc>
            </a:pPr>
            <a:r>
              <a:rPr lang="en-US" sz="2200" dirty="0" smtClean="0"/>
              <a:t>CRM systems</a:t>
            </a:r>
          </a:p>
          <a:p>
            <a:pPr lvl="2">
              <a:lnSpc>
                <a:spcPct val="90000"/>
              </a:lnSpc>
            </a:pPr>
            <a:r>
              <a:rPr lang="en-US" sz="2200" dirty="0" smtClean="0"/>
              <a:t>Self-help websites</a:t>
            </a:r>
          </a:p>
          <a:p>
            <a:pPr lvl="2">
              <a:lnSpc>
                <a:spcPct val="90000"/>
              </a:lnSpc>
            </a:pPr>
            <a:r>
              <a:rPr lang="en-US" sz="2200" dirty="0" smtClean="0"/>
              <a:t>Evaluation of customer service ratings</a:t>
            </a:r>
            <a:endParaRPr lang="en-US" sz="2200" dirty="0"/>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33</a:t>
            </a:fld>
            <a:endParaRPr lang="en-US" dirty="0"/>
          </a:p>
        </p:txBody>
      </p:sp>
    </p:spTree>
    <p:extLst>
      <p:ext uri="{BB962C8B-B14F-4D97-AF65-F5344CB8AC3E}">
        <p14:creationId xmlns:p14="http://schemas.microsoft.com/office/powerpoint/2010/main" val="3548340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Shipping</a:t>
            </a:r>
            <a:endParaRPr lang="en-US" dirty="0"/>
          </a:p>
        </p:txBody>
      </p:sp>
      <p:sp>
        <p:nvSpPr>
          <p:cNvPr id="9" name="Content Placeholder 8"/>
          <p:cNvSpPr>
            <a:spLocks noGrp="1"/>
          </p:cNvSpPr>
          <p:nvPr>
            <p:ph idx="1"/>
          </p:nvPr>
        </p:nvSpPr>
        <p:spPr/>
        <p:txBody>
          <a:bodyPr>
            <a:normAutofit lnSpcReduction="10000"/>
          </a:bodyPr>
          <a:lstStyle/>
          <a:p>
            <a:r>
              <a:rPr lang="en-US" dirty="0"/>
              <a:t>The primary objective of the shipping function is to fill customer orders efficiently and accurately, and to safeguard inventory.</a:t>
            </a:r>
          </a:p>
          <a:p>
            <a:endParaRPr lang="en-US" sz="2400" b="1" dirty="0" smtClean="0"/>
          </a:p>
          <a:p>
            <a:r>
              <a:rPr lang="en-US" sz="2400" b="1" dirty="0" smtClean="0"/>
              <a:t>THREAT </a:t>
            </a:r>
            <a:r>
              <a:rPr lang="en-US" sz="2400" b="1" dirty="0"/>
              <a:t>NO. </a:t>
            </a:r>
            <a:r>
              <a:rPr lang="en-US" sz="2400" b="1" dirty="0" smtClean="0"/>
              <a:t>1— Theft </a:t>
            </a:r>
            <a:r>
              <a:rPr lang="en-US" sz="2400" b="1" dirty="0"/>
              <a:t>of Inventory</a:t>
            </a:r>
          </a:p>
          <a:p>
            <a:pPr lvl="1"/>
            <a:r>
              <a:rPr lang="en-US" dirty="0" smtClean="0"/>
              <a:t>Why is this a problem?</a:t>
            </a:r>
          </a:p>
          <a:p>
            <a:pPr lvl="2"/>
            <a:r>
              <a:rPr lang="en-US" sz="2200" dirty="0"/>
              <a:t>Loss of assets.</a:t>
            </a:r>
          </a:p>
          <a:p>
            <a:pPr lvl="2"/>
            <a:r>
              <a:rPr lang="en-US" sz="2200" dirty="0"/>
              <a:t>Inaccurate inventory records.</a:t>
            </a:r>
            <a:endParaRPr lang="en-US" sz="2200" dirty="0" smtClean="0"/>
          </a:p>
          <a:p>
            <a:pPr lvl="1"/>
            <a:r>
              <a:rPr lang="en-US" dirty="0" smtClean="0"/>
              <a:t>Controls:</a:t>
            </a:r>
          </a:p>
          <a:p>
            <a:pPr lvl="2"/>
            <a:r>
              <a:rPr lang="en-US" sz="2200" dirty="0"/>
              <a:t>Inventory should be kept in a secure location with restricted access.</a:t>
            </a:r>
          </a:p>
          <a:p>
            <a:pPr lvl="2"/>
            <a:r>
              <a:rPr lang="en-US" sz="2200" dirty="0"/>
              <a:t>Inventory transfers should be documented.</a:t>
            </a:r>
          </a:p>
          <a:p>
            <a:pPr lvl="2"/>
            <a:r>
              <a:rPr lang="en-US" sz="2200" dirty="0"/>
              <a:t>Inventory should be released for shipping only with approved sales orders.</a:t>
            </a:r>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34</a:t>
            </a:fld>
            <a:endParaRPr lang="en-US" dirty="0"/>
          </a:p>
        </p:txBody>
      </p:sp>
    </p:spTree>
    <p:extLst>
      <p:ext uri="{BB962C8B-B14F-4D97-AF65-F5344CB8AC3E}">
        <p14:creationId xmlns:p14="http://schemas.microsoft.com/office/powerpoint/2010/main" val="2694021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Shipping</a:t>
            </a:r>
            <a:endParaRPr lang="en-US" dirty="0"/>
          </a:p>
        </p:txBody>
      </p:sp>
      <p:sp>
        <p:nvSpPr>
          <p:cNvPr id="9" name="Content Placeholder 8"/>
          <p:cNvSpPr>
            <a:spLocks noGrp="1"/>
          </p:cNvSpPr>
          <p:nvPr>
            <p:ph idx="1"/>
          </p:nvPr>
        </p:nvSpPr>
        <p:spPr/>
        <p:txBody>
          <a:bodyPr>
            <a:normAutofit lnSpcReduction="10000"/>
          </a:bodyPr>
          <a:lstStyle/>
          <a:p>
            <a:r>
              <a:rPr lang="en-US" sz="2900" b="1" dirty="0"/>
              <a:t>THREAT NO. </a:t>
            </a:r>
            <a:r>
              <a:rPr lang="en-US" sz="2900" b="1" dirty="0" smtClean="0"/>
              <a:t>2—Shipping </a:t>
            </a:r>
            <a:r>
              <a:rPr lang="en-US" sz="2900" b="1" dirty="0"/>
              <a:t>errors</a:t>
            </a:r>
          </a:p>
          <a:p>
            <a:pPr lvl="1"/>
            <a:r>
              <a:rPr lang="en-US" dirty="0"/>
              <a:t>Why is this a problem?</a:t>
            </a:r>
          </a:p>
          <a:p>
            <a:pPr lvl="2"/>
            <a:r>
              <a:rPr lang="en-US" sz="2200" dirty="0"/>
              <a:t>Customer dissatisfaction and lost sales may occur if customers are shipped the wrong items or there are delays because of a wrong address.</a:t>
            </a:r>
          </a:p>
          <a:p>
            <a:pPr lvl="2"/>
            <a:r>
              <a:rPr lang="en-US" sz="2200" dirty="0"/>
              <a:t>Shipping to the wrong address may also result in loss of the assets.</a:t>
            </a:r>
          </a:p>
          <a:p>
            <a:pPr lvl="1"/>
            <a:r>
              <a:rPr lang="en-US" dirty="0"/>
              <a:t>Controls:</a:t>
            </a:r>
          </a:p>
          <a:p>
            <a:pPr lvl="2"/>
            <a:r>
              <a:rPr lang="en-US" sz="2200" dirty="0"/>
              <a:t>Online shipping systems can require shipping clerks to enter the quantities being shipped before the goods are actually shipped. Errors can thus be detected and corrected before shipment.</a:t>
            </a:r>
          </a:p>
          <a:p>
            <a:pPr lvl="2"/>
            <a:r>
              <a:rPr lang="en-US" sz="2200" dirty="0"/>
              <a:t>Use of bar code scanners and RFID tags to record picking and shipping.</a:t>
            </a:r>
          </a:p>
          <a:p>
            <a:pPr lvl="2"/>
            <a:r>
              <a:rPr lang="en-US" sz="2200" dirty="0" smtClean="0"/>
              <a:t>The </a:t>
            </a:r>
            <a:r>
              <a:rPr lang="en-US" sz="2200" dirty="0"/>
              <a:t>packing slip and bill of lading should not be printed until accuracy of the shipment has been verified.</a:t>
            </a:r>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35</a:t>
            </a:fld>
            <a:endParaRPr lang="en-US" dirty="0"/>
          </a:p>
        </p:txBody>
      </p:sp>
    </p:spTree>
    <p:extLst>
      <p:ext uri="{BB962C8B-B14F-4D97-AF65-F5344CB8AC3E}">
        <p14:creationId xmlns:p14="http://schemas.microsoft.com/office/powerpoint/2010/main" val="207259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Billing</a:t>
            </a:r>
            <a:endParaRPr lang="en-US" dirty="0"/>
          </a:p>
        </p:txBody>
      </p:sp>
      <p:sp>
        <p:nvSpPr>
          <p:cNvPr id="9" name="Content Placeholder 8"/>
          <p:cNvSpPr>
            <a:spLocks noGrp="1"/>
          </p:cNvSpPr>
          <p:nvPr>
            <p:ph idx="1"/>
          </p:nvPr>
        </p:nvSpPr>
        <p:spPr/>
        <p:txBody>
          <a:bodyPr>
            <a:normAutofit fontScale="70000" lnSpcReduction="20000"/>
          </a:bodyPr>
          <a:lstStyle/>
          <a:p>
            <a:pPr>
              <a:lnSpc>
                <a:spcPct val="120000"/>
              </a:lnSpc>
            </a:pPr>
            <a:r>
              <a:rPr lang="en-US" dirty="0"/>
              <a:t>The primary objectives of the billing and accounts receivable functions are to ensure that customers are billed for all sales, that invoices are accurate, and that customer accounts are accurately maintained.</a:t>
            </a:r>
          </a:p>
          <a:p>
            <a:pPr>
              <a:lnSpc>
                <a:spcPct val="120000"/>
              </a:lnSpc>
            </a:pPr>
            <a:endParaRPr lang="en-US" sz="2900" b="1" dirty="0" smtClean="0"/>
          </a:p>
          <a:p>
            <a:pPr>
              <a:lnSpc>
                <a:spcPct val="120000"/>
              </a:lnSpc>
            </a:pPr>
            <a:r>
              <a:rPr lang="en-US" sz="2900" b="1" dirty="0" smtClean="0"/>
              <a:t>THREAT </a:t>
            </a:r>
            <a:r>
              <a:rPr lang="en-US" sz="2900" b="1" dirty="0"/>
              <a:t>NO. </a:t>
            </a:r>
            <a:r>
              <a:rPr lang="en-US" sz="2900" b="1" dirty="0" smtClean="0"/>
              <a:t>1—Failure </a:t>
            </a:r>
            <a:r>
              <a:rPr lang="en-US" sz="2900" b="1" dirty="0"/>
              <a:t>to bill customers</a:t>
            </a:r>
          </a:p>
          <a:p>
            <a:pPr lvl="1">
              <a:lnSpc>
                <a:spcPct val="120000"/>
              </a:lnSpc>
            </a:pPr>
            <a:r>
              <a:rPr lang="en-US" dirty="0"/>
              <a:t>Why is this a problem?</a:t>
            </a:r>
          </a:p>
          <a:p>
            <a:pPr lvl="2">
              <a:lnSpc>
                <a:spcPct val="120000"/>
              </a:lnSpc>
            </a:pPr>
            <a:r>
              <a:rPr lang="en-US" sz="2200" dirty="0"/>
              <a:t>Loss of assets and revenues.</a:t>
            </a:r>
          </a:p>
          <a:p>
            <a:pPr lvl="2">
              <a:lnSpc>
                <a:spcPct val="120000"/>
              </a:lnSpc>
            </a:pPr>
            <a:r>
              <a:rPr lang="en-US" sz="2200" dirty="0"/>
              <a:t>Inaccurate data on sales, inventory, and accounts receivable.</a:t>
            </a:r>
          </a:p>
          <a:p>
            <a:pPr lvl="1">
              <a:lnSpc>
                <a:spcPct val="120000"/>
              </a:lnSpc>
            </a:pPr>
            <a:r>
              <a:rPr lang="en-US" dirty="0"/>
              <a:t>Controls:</a:t>
            </a:r>
          </a:p>
          <a:p>
            <a:pPr lvl="2">
              <a:lnSpc>
                <a:spcPct val="120000"/>
              </a:lnSpc>
            </a:pPr>
            <a:r>
              <a:rPr lang="en-US" sz="2200" dirty="0"/>
              <a:t>Segregate shipping and billing functions. (An employee who does both could ship merchandise to friends without billing them</a:t>
            </a:r>
            <a:r>
              <a:rPr lang="en-US" sz="2200" dirty="0" smtClean="0"/>
              <a:t>.)</a:t>
            </a:r>
          </a:p>
          <a:p>
            <a:pPr lvl="2">
              <a:lnSpc>
                <a:spcPct val="120000"/>
              </a:lnSpc>
            </a:pPr>
            <a:r>
              <a:rPr lang="en-US" sz="2200" dirty="0"/>
              <a:t>Sales orders, picking tickets, packing slips, and sales invoices should be sequentially numbered and periodically accounted for. (If you can’t match an invoice to every sales order or packing slip, the customer hasn’t been billed.)</a:t>
            </a:r>
          </a:p>
          <a:p>
            <a:pPr lvl="2">
              <a:lnSpc>
                <a:spcPct val="120000"/>
              </a:lnSpc>
            </a:pPr>
            <a:endParaRPr lang="en-US" sz="2200" dirty="0"/>
          </a:p>
          <a:p>
            <a:pPr lvl="1">
              <a:lnSpc>
                <a:spcPct val="120000"/>
              </a:lnSpc>
            </a:pPr>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36</a:t>
            </a:fld>
            <a:endParaRPr lang="en-US" dirty="0"/>
          </a:p>
        </p:txBody>
      </p:sp>
    </p:spTree>
    <p:extLst>
      <p:ext uri="{BB962C8B-B14F-4D97-AF65-F5344CB8AC3E}">
        <p14:creationId xmlns:p14="http://schemas.microsoft.com/office/powerpoint/2010/main" val="5637142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Billing</a:t>
            </a:r>
            <a:endParaRPr lang="en-US" dirty="0"/>
          </a:p>
        </p:txBody>
      </p:sp>
      <p:sp>
        <p:nvSpPr>
          <p:cNvPr id="9" name="Content Placeholder 8"/>
          <p:cNvSpPr>
            <a:spLocks noGrp="1"/>
          </p:cNvSpPr>
          <p:nvPr>
            <p:ph idx="1"/>
          </p:nvPr>
        </p:nvSpPr>
        <p:spPr/>
        <p:txBody>
          <a:bodyPr>
            <a:normAutofit/>
          </a:bodyPr>
          <a:lstStyle/>
          <a:p>
            <a:r>
              <a:rPr lang="en-US" sz="2900" b="1" dirty="0"/>
              <a:t>THREAT NO. </a:t>
            </a:r>
            <a:r>
              <a:rPr lang="en-US" sz="2900" b="1" dirty="0" smtClean="0"/>
              <a:t>2—Billing </a:t>
            </a:r>
            <a:r>
              <a:rPr lang="en-US" sz="2900" b="1" dirty="0"/>
              <a:t>errors</a:t>
            </a:r>
          </a:p>
          <a:p>
            <a:pPr lvl="1"/>
            <a:r>
              <a:rPr lang="en-US" dirty="0"/>
              <a:t>Why is this a problem?</a:t>
            </a:r>
          </a:p>
          <a:p>
            <a:pPr lvl="2"/>
            <a:r>
              <a:rPr lang="en-US" sz="2200" dirty="0"/>
              <a:t>Loss of assets if you under-bill.</a:t>
            </a:r>
          </a:p>
          <a:p>
            <a:pPr lvl="2"/>
            <a:r>
              <a:rPr lang="en-US" sz="2200" dirty="0"/>
              <a:t>Customer dissatisfaction if you over-bill.</a:t>
            </a:r>
            <a:endParaRPr lang="en-US" dirty="0"/>
          </a:p>
          <a:p>
            <a:pPr lvl="1"/>
            <a:r>
              <a:rPr lang="en-US" dirty="0"/>
              <a:t>Controls:</a:t>
            </a:r>
          </a:p>
          <a:p>
            <a:pPr lvl="2"/>
            <a:r>
              <a:rPr lang="en-US" sz="2200" dirty="0"/>
              <a:t>Have the computer retrieve prices from the inventory master file.</a:t>
            </a:r>
          </a:p>
          <a:p>
            <a:pPr lvl="2"/>
            <a:r>
              <a:rPr lang="en-US" sz="2200" dirty="0"/>
              <a:t>Avoid quantity errors by checking quantities on the packing slip against quantities on the sales order.</a:t>
            </a:r>
          </a:p>
          <a:p>
            <a:pPr lvl="2"/>
            <a:r>
              <a:rPr lang="en-US" sz="2200" dirty="0"/>
              <a:t>Bar code scanners can also reduce data entry errors.</a:t>
            </a:r>
          </a:p>
          <a:p>
            <a:pPr lvl="2"/>
            <a:endParaRPr lang="en-US" sz="2200" dirty="0"/>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37</a:t>
            </a:fld>
            <a:endParaRPr lang="en-US" dirty="0"/>
          </a:p>
        </p:txBody>
      </p:sp>
    </p:spTree>
    <p:extLst>
      <p:ext uri="{BB962C8B-B14F-4D97-AF65-F5344CB8AC3E}">
        <p14:creationId xmlns:p14="http://schemas.microsoft.com/office/powerpoint/2010/main" val="189293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Billing</a:t>
            </a:r>
            <a:endParaRPr lang="en-US" dirty="0"/>
          </a:p>
        </p:txBody>
      </p:sp>
      <p:sp>
        <p:nvSpPr>
          <p:cNvPr id="9" name="Content Placeholder 8"/>
          <p:cNvSpPr>
            <a:spLocks noGrp="1"/>
          </p:cNvSpPr>
          <p:nvPr>
            <p:ph idx="1"/>
          </p:nvPr>
        </p:nvSpPr>
        <p:spPr/>
        <p:txBody>
          <a:bodyPr>
            <a:normAutofit/>
          </a:bodyPr>
          <a:lstStyle/>
          <a:p>
            <a:pPr>
              <a:lnSpc>
                <a:spcPct val="90000"/>
              </a:lnSpc>
            </a:pPr>
            <a:r>
              <a:rPr lang="en-US" sz="2900" b="1" dirty="0"/>
              <a:t>THREAT NO. </a:t>
            </a:r>
            <a:r>
              <a:rPr lang="en-US" sz="2900" b="1" dirty="0" smtClean="0"/>
              <a:t>3—Errors </a:t>
            </a:r>
            <a:r>
              <a:rPr lang="en-US" sz="2900" b="1" dirty="0"/>
              <a:t>in </a:t>
            </a:r>
            <a:r>
              <a:rPr lang="en-US" sz="2900" b="1" dirty="0" smtClean="0"/>
              <a:t>accounts receivable</a:t>
            </a:r>
            <a:endParaRPr lang="en-US" sz="2900" b="1" dirty="0"/>
          </a:p>
          <a:p>
            <a:pPr lvl="1">
              <a:lnSpc>
                <a:spcPct val="90000"/>
              </a:lnSpc>
            </a:pPr>
            <a:r>
              <a:rPr lang="en-US" dirty="0"/>
              <a:t>Why is this a problem?</a:t>
            </a:r>
          </a:p>
          <a:p>
            <a:pPr lvl="2">
              <a:lnSpc>
                <a:spcPct val="90000"/>
              </a:lnSpc>
            </a:pPr>
            <a:r>
              <a:rPr lang="en-US" sz="2200" dirty="0"/>
              <a:t>Leads to customer dissatisfaction and loss of future sales.</a:t>
            </a:r>
          </a:p>
          <a:p>
            <a:pPr lvl="2">
              <a:lnSpc>
                <a:spcPct val="90000"/>
              </a:lnSpc>
            </a:pPr>
            <a:r>
              <a:rPr lang="en-US" sz="2200" dirty="0"/>
              <a:t>May indicate theft of cash.</a:t>
            </a:r>
          </a:p>
          <a:p>
            <a:pPr lvl="1">
              <a:lnSpc>
                <a:spcPct val="90000"/>
              </a:lnSpc>
            </a:pPr>
            <a:r>
              <a:rPr lang="en-US" dirty="0"/>
              <a:t>Controls:</a:t>
            </a:r>
          </a:p>
          <a:p>
            <a:pPr lvl="2">
              <a:lnSpc>
                <a:spcPct val="90000"/>
              </a:lnSpc>
            </a:pPr>
            <a:r>
              <a:rPr lang="en-US" sz="2200" dirty="0"/>
              <a:t>Edit checks such as:</a:t>
            </a:r>
          </a:p>
          <a:p>
            <a:pPr lvl="3">
              <a:lnSpc>
                <a:spcPct val="90000"/>
              </a:lnSpc>
            </a:pPr>
            <a:r>
              <a:rPr lang="en-US" dirty="0"/>
              <a:t>Validity checks on customer and invoice numbers so amounts are applied to the correct account.</a:t>
            </a:r>
          </a:p>
          <a:p>
            <a:pPr lvl="2"/>
            <a:r>
              <a:rPr lang="en-US" sz="2200" dirty="0" smtClean="0"/>
              <a:t>Compare </a:t>
            </a:r>
            <a:r>
              <a:rPr lang="en-US" sz="2200" dirty="0"/>
              <a:t>number of accounts updated with number of checks received.</a:t>
            </a:r>
          </a:p>
          <a:p>
            <a:pPr lvl="2"/>
            <a:r>
              <a:rPr lang="en-US" sz="2200" dirty="0"/>
              <a:t>Reconciliations performed by an independent party.</a:t>
            </a:r>
          </a:p>
          <a:p>
            <a:pPr lvl="2"/>
            <a:r>
              <a:rPr lang="en-US" sz="2200" dirty="0"/>
              <a:t>Sending monthly statements to every customer to provide independent review.</a:t>
            </a:r>
          </a:p>
          <a:p>
            <a:pPr lvl="3">
              <a:lnSpc>
                <a:spcPct val="90000"/>
              </a:lnSpc>
            </a:pPr>
            <a:endParaRPr lang="en-US" sz="2200" dirty="0"/>
          </a:p>
          <a:p>
            <a:pPr lvl="1"/>
            <a:endParaRPr lang="en-US" sz="2200" dirty="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38</a:t>
            </a:fld>
            <a:endParaRPr lang="en-US" dirty="0"/>
          </a:p>
        </p:txBody>
      </p:sp>
    </p:spTree>
    <p:extLst>
      <p:ext uri="{BB962C8B-B14F-4D97-AF65-F5344CB8AC3E}">
        <p14:creationId xmlns:p14="http://schemas.microsoft.com/office/powerpoint/2010/main" val="38109514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Cash Collection</a:t>
            </a:r>
            <a:endParaRPr lang="en-US" dirty="0"/>
          </a:p>
        </p:txBody>
      </p:sp>
      <p:sp>
        <p:nvSpPr>
          <p:cNvPr id="9" name="Content Placeholder 8"/>
          <p:cNvSpPr>
            <a:spLocks noGrp="1"/>
          </p:cNvSpPr>
          <p:nvPr>
            <p:ph idx="1"/>
          </p:nvPr>
        </p:nvSpPr>
        <p:spPr/>
        <p:txBody>
          <a:bodyPr>
            <a:normAutofit/>
          </a:bodyPr>
          <a:lstStyle/>
          <a:p>
            <a:r>
              <a:rPr lang="en-US" sz="2400" dirty="0"/>
              <a:t>The primary objective of the cash collections function is to safeguard customer remittances.</a:t>
            </a:r>
          </a:p>
          <a:p>
            <a:endParaRPr lang="en-US" sz="2500" b="1" dirty="0" smtClean="0"/>
          </a:p>
          <a:p>
            <a:r>
              <a:rPr lang="en-US" sz="2500" b="1" dirty="0" smtClean="0"/>
              <a:t>THREAT </a:t>
            </a:r>
            <a:r>
              <a:rPr lang="en-US" sz="2500" b="1" dirty="0"/>
              <a:t>NO. </a:t>
            </a:r>
            <a:r>
              <a:rPr lang="en-US" sz="2500" b="1" dirty="0" smtClean="0"/>
              <a:t>1—Theft </a:t>
            </a:r>
            <a:r>
              <a:rPr lang="en-US" sz="2500" b="1" dirty="0"/>
              <a:t>of cash</a:t>
            </a:r>
          </a:p>
          <a:p>
            <a:pPr lvl="1"/>
            <a:r>
              <a:rPr lang="en-US" sz="2200" dirty="0"/>
              <a:t>Why is this a problem?</a:t>
            </a:r>
          </a:p>
          <a:p>
            <a:pPr lvl="2"/>
            <a:r>
              <a:rPr lang="en-US" sz="2000" dirty="0"/>
              <a:t>Loss of cash.</a:t>
            </a:r>
          </a:p>
          <a:p>
            <a:pPr lvl="1"/>
            <a:r>
              <a:rPr lang="en-US" sz="2200" dirty="0"/>
              <a:t>Controls:</a:t>
            </a:r>
          </a:p>
          <a:p>
            <a:pPr lvl="2"/>
            <a:r>
              <a:rPr lang="en-US" sz="2000" dirty="0"/>
              <a:t>Segregation of duties </a:t>
            </a:r>
            <a:r>
              <a:rPr lang="en-US" sz="2000" dirty="0" smtClean="0"/>
              <a:t>between handling cash and other sensitive tasks.</a:t>
            </a:r>
          </a:p>
          <a:p>
            <a:pPr lvl="2"/>
            <a:r>
              <a:rPr lang="en-US" sz="2000" dirty="0" smtClean="0"/>
              <a:t>Use of EFT or FEDI which eliminates employee access to customer payments</a:t>
            </a:r>
            <a:endParaRPr lang="en-US" sz="1800" dirty="0" smtClean="0"/>
          </a:p>
          <a:p>
            <a:pPr lvl="3"/>
            <a:endParaRPr lang="en-US" sz="1800" dirty="0" smtClean="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39</a:t>
            </a:fld>
            <a:endParaRPr lang="en-US" dirty="0"/>
          </a:p>
        </p:txBody>
      </p:sp>
    </p:spTree>
    <p:extLst>
      <p:ext uri="{BB962C8B-B14F-4D97-AF65-F5344CB8AC3E}">
        <p14:creationId xmlns:p14="http://schemas.microsoft.com/office/powerpoint/2010/main" val="3973418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lstStyle/>
          <a:p>
            <a:r>
              <a:rPr lang="en-US" dirty="0" smtClean="0"/>
              <a:t>Sales Order Entry Processing Steps</a:t>
            </a:r>
            <a:endParaRPr lang="en-US" dirty="0"/>
          </a:p>
        </p:txBody>
      </p:sp>
      <p:sp>
        <p:nvSpPr>
          <p:cNvPr id="3" name="Content Placeholder 2"/>
          <p:cNvSpPr>
            <a:spLocks noGrp="1"/>
          </p:cNvSpPr>
          <p:nvPr>
            <p:ph idx="1"/>
          </p:nvPr>
        </p:nvSpPr>
        <p:spPr/>
        <p:txBody>
          <a:bodyPr/>
          <a:lstStyle/>
          <a:p>
            <a:r>
              <a:rPr lang="en-US" dirty="0"/>
              <a:t>Sales order entry is performed by the sales order department.  </a:t>
            </a:r>
          </a:p>
          <a:p>
            <a:endParaRPr lang="en-US" dirty="0" smtClean="0"/>
          </a:p>
          <a:p>
            <a:r>
              <a:rPr lang="en-US" dirty="0" smtClean="0"/>
              <a:t>Steps </a:t>
            </a:r>
            <a:r>
              <a:rPr lang="en-US" dirty="0"/>
              <a:t>in the sales order entry process include: </a:t>
            </a:r>
          </a:p>
          <a:p>
            <a:pPr lvl="1"/>
            <a:r>
              <a:rPr lang="en-US" dirty="0" smtClean="0"/>
              <a:t>Take the customer order </a:t>
            </a:r>
          </a:p>
          <a:p>
            <a:pPr lvl="2"/>
            <a:r>
              <a:rPr lang="en-US" dirty="0" smtClean="0"/>
              <a:t>Source document: sales order</a:t>
            </a:r>
          </a:p>
          <a:p>
            <a:pPr lvl="1"/>
            <a:r>
              <a:rPr lang="en-US" dirty="0" smtClean="0"/>
              <a:t>Approve customer credit</a:t>
            </a:r>
          </a:p>
          <a:p>
            <a:pPr lvl="1"/>
            <a:r>
              <a:rPr lang="en-US" dirty="0" smtClean="0"/>
              <a:t>Check inventory availability</a:t>
            </a:r>
          </a:p>
          <a:p>
            <a:pPr lvl="1"/>
            <a:r>
              <a:rPr lang="en-US" dirty="0" smtClean="0"/>
              <a:t>Respond to customer inquiries</a:t>
            </a:r>
            <a:endParaRPr lang="en-US"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4</a:t>
            </a:fld>
            <a:endParaRPr lang="en-US" dirty="0"/>
          </a:p>
        </p:txBody>
      </p:sp>
    </p:spTree>
    <p:extLst>
      <p:ext uri="{BB962C8B-B14F-4D97-AF65-F5344CB8AC3E}">
        <p14:creationId xmlns:p14="http://schemas.microsoft.com/office/powerpoint/2010/main" val="5986501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Threats In Cash Collection</a:t>
            </a:r>
            <a:endParaRPr lang="en-US" dirty="0"/>
          </a:p>
        </p:txBody>
      </p:sp>
      <p:sp>
        <p:nvSpPr>
          <p:cNvPr id="9" name="Content Placeholder 8"/>
          <p:cNvSpPr>
            <a:spLocks noGrp="1"/>
          </p:cNvSpPr>
          <p:nvPr>
            <p:ph idx="1"/>
          </p:nvPr>
        </p:nvSpPr>
        <p:spPr/>
        <p:txBody>
          <a:bodyPr>
            <a:normAutofit/>
          </a:bodyPr>
          <a:lstStyle/>
          <a:p>
            <a:r>
              <a:rPr lang="en-US" sz="2500" b="1" dirty="0" smtClean="0"/>
              <a:t>THREAT </a:t>
            </a:r>
            <a:r>
              <a:rPr lang="en-US" sz="2500" b="1" dirty="0"/>
              <a:t>NO. </a:t>
            </a:r>
            <a:r>
              <a:rPr lang="en-US" sz="2500" b="1" dirty="0" smtClean="0"/>
              <a:t>2—Cash flow problems</a:t>
            </a:r>
            <a:endParaRPr lang="en-US" sz="2500" b="1" dirty="0"/>
          </a:p>
          <a:p>
            <a:pPr lvl="1"/>
            <a:r>
              <a:rPr lang="en-US" sz="2200" dirty="0"/>
              <a:t>Why is this a problem?</a:t>
            </a:r>
          </a:p>
          <a:p>
            <a:pPr lvl="2"/>
            <a:r>
              <a:rPr lang="en-US" sz="2000" dirty="0" smtClean="0"/>
              <a:t>Shortage of </a:t>
            </a:r>
            <a:r>
              <a:rPr lang="en-US" sz="2000" dirty="0"/>
              <a:t>cash</a:t>
            </a:r>
            <a:r>
              <a:rPr lang="en-US" sz="2000" dirty="0" smtClean="0"/>
              <a:t>.</a:t>
            </a:r>
          </a:p>
          <a:p>
            <a:pPr lvl="2"/>
            <a:endParaRPr lang="en-US" sz="2000" dirty="0"/>
          </a:p>
          <a:p>
            <a:pPr lvl="1"/>
            <a:r>
              <a:rPr lang="en-US" sz="2200" dirty="0"/>
              <a:t>Controls:</a:t>
            </a:r>
          </a:p>
          <a:p>
            <a:pPr lvl="2"/>
            <a:r>
              <a:rPr lang="en-US" sz="2000" dirty="0" smtClean="0"/>
              <a:t>Discounts so customers pay faster </a:t>
            </a:r>
          </a:p>
          <a:p>
            <a:pPr lvl="2"/>
            <a:r>
              <a:rPr lang="en-US" sz="2000" dirty="0" smtClean="0"/>
              <a:t>Create and use </a:t>
            </a:r>
            <a:r>
              <a:rPr lang="en-US" sz="2000" b="1" dirty="0" smtClean="0"/>
              <a:t>Cash flow budgets</a:t>
            </a:r>
          </a:p>
          <a:p>
            <a:pPr lvl="4"/>
            <a:r>
              <a:rPr lang="en-US" sz="1600" b="1" dirty="0" smtClean="0"/>
              <a:t>A budget that shows projected cash inflows and outflows for a specific period</a:t>
            </a:r>
            <a:endParaRPr lang="en-US" sz="600" dirty="0" smtClean="0"/>
          </a:p>
          <a:p>
            <a:pPr lvl="3"/>
            <a:endParaRPr lang="en-US" sz="1800" dirty="0" smtClean="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40</a:t>
            </a:fld>
            <a:endParaRPr lang="en-US" dirty="0"/>
          </a:p>
        </p:txBody>
      </p:sp>
    </p:spTree>
    <p:extLst>
      <p:ext uri="{BB962C8B-B14F-4D97-AF65-F5344CB8AC3E}">
        <p14:creationId xmlns:p14="http://schemas.microsoft.com/office/powerpoint/2010/main" val="35878122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10737"/>
            <a:ext cx="10972800" cy="1066800"/>
          </a:xfrm>
        </p:spPr>
        <p:txBody>
          <a:bodyPr>
            <a:normAutofit/>
          </a:bodyPr>
          <a:lstStyle/>
          <a:p>
            <a:r>
              <a:rPr lang="en-US" dirty="0" smtClean="0"/>
              <a:t>In Summary</a:t>
            </a:r>
            <a:endParaRPr lang="en-US" dirty="0"/>
          </a:p>
        </p:txBody>
      </p:sp>
      <p:sp>
        <p:nvSpPr>
          <p:cNvPr id="9" name="Content Placeholder 8"/>
          <p:cNvSpPr>
            <a:spLocks noGrp="1"/>
          </p:cNvSpPr>
          <p:nvPr>
            <p:ph idx="1"/>
          </p:nvPr>
        </p:nvSpPr>
        <p:spPr/>
        <p:txBody>
          <a:bodyPr>
            <a:normAutofit fontScale="85000" lnSpcReduction="10000"/>
          </a:bodyPr>
          <a:lstStyle/>
          <a:p>
            <a:pPr>
              <a:lnSpc>
                <a:spcPct val="110000"/>
              </a:lnSpc>
            </a:pPr>
            <a:r>
              <a:rPr lang="en-US" sz="2600" dirty="0"/>
              <a:t>You’ve learned about the basic business activities and data processing operations in the revenue cycle, including:</a:t>
            </a:r>
          </a:p>
          <a:p>
            <a:pPr lvl="1">
              <a:lnSpc>
                <a:spcPct val="110000"/>
              </a:lnSpc>
            </a:pPr>
            <a:r>
              <a:rPr lang="en-US" sz="2200" dirty="0"/>
              <a:t>Sales order entry</a:t>
            </a:r>
          </a:p>
          <a:p>
            <a:pPr lvl="1">
              <a:lnSpc>
                <a:spcPct val="110000"/>
              </a:lnSpc>
            </a:pPr>
            <a:r>
              <a:rPr lang="en-US" sz="2200" dirty="0"/>
              <a:t>Shipping</a:t>
            </a:r>
          </a:p>
          <a:p>
            <a:pPr lvl="1">
              <a:lnSpc>
                <a:spcPct val="110000"/>
              </a:lnSpc>
            </a:pPr>
            <a:r>
              <a:rPr lang="en-US" sz="2200" dirty="0"/>
              <a:t>Billing</a:t>
            </a:r>
          </a:p>
          <a:p>
            <a:pPr lvl="1">
              <a:lnSpc>
                <a:spcPct val="110000"/>
              </a:lnSpc>
            </a:pPr>
            <a:r>
              <a:rPr lang="en-US" sz="2200" dirty="0"/>
              <a:t>Cash </a:t>
            </a:r>
            <a:r>
              <a:rPr lang="en-US" sz="2200" dirty="0" smtClean="0"/>
              <a:t>Collection</a:t>
            </a:r>
          </a:p>
          <a:p>
            <a:pPr lvl="1">
              <a:lnSpc>
                <a:spcPct val="110000"/>
              </a:lnSpc>
            </a:pPr>
            <a:endParaRPr lang="en-US" sz="2200" dirty="0"/>
          </a:p>
          <a:p>
            <a:pPr>
              <a:lnSpc>
                <a:spcPct val="110000"/>
              </a:lnSpc>
            </a:pPr>
            <a:r>
              <a:rPr lang="en-US" sz="2600" dirty="0"/>
              <a:t>You’ve learned how IT can improve the efficiency and effectiveness of those processes</a:t>
            </a:r>
            <a:r>
              <a:rPr lang="en-US" sz="2600" dirty="0" smtClean="0"/>
              <a:t>.</a:t>
            </a:r>
          </a:p>
          <a:p>
            <a:pPr>
              <a:lnSpc>
                <a:spcPct val="110000"/>
              </a:lnSpc>
            </a:pPr>
            <a:endParaRPr lang="en-US" sz="2600" dirty="0" smtClean="0"/>
          </a:p>
          <a:p>
            <a:pPr>
              <a:lnSpc>
                <a:spcPct val="110000"/>
              </a:lnSpc>
            </a:pPr>
            <a:r>
              <a:rPr lang="en-US" sz="2600" dirty="0"/>
              <a:t>You’ve also learned about the major threats that present themselves in the revenue cycle and the controls that can be instigated to mitigate those threats.</a:t>
            </a:r>
          </a:p>
          <a:p>
            <a:pPr>
              <a:lnSpc>
                <a:spcPct val="110000"/>
              </a:lnSpc>
            </a:pPr>
            <a:endParaRPr lang="en-US" sz="3000" dirty="0"/>
          </a:p>
          <a:p>
            <a:pPr lvl="3">
              <a:lnSpc>
                <a:spcPct val="110000"/>
              </a:lnSpc>
            </a:pPr>
            <a:endParaRPr lang="en-US" sz="1800" dirty="0" smtClean="0"/>
          </a:p>
        </p:txBody>
      </p:sp>
      <p:sp>
        <p:nvSpPr>
          <p:cNvPr id="7" name="Slide Number Placeholder 6"/>
          <p:cNvSpPr>
            <a:spLocks noGrp="1"/>
          </p:cNvSpPr>
          <p:nvPr>
            <p:ph type="sldNum" sz="quarter" idx="12"/>
          </p:nvPr>
        </p:nvSpPr>
        <p:spPr/>
        <p:txBody>
          <a:bodyPr/>
          <a:lstStyle/>
          <a:p>
            <a:r>
              <a:rPr lang="en-US" dirty="0" smtClean="0"/>
              <a:t>12-</a:t>
            </a:r>
            <a:fld id="{903918D3-6963-488A-A002-415DC02264BE}" type="slidenum">
              <a:rPr lang="en-US" smtClean="0"/>
              <a:pPr/>
              <a:t>41</a:t>
            </a:fld>
            <a:endParaRPr lang="en-US" dirty="0"/>
          </a:p>
        </p:txBody>
      </p:sp>
    </p:spTree>
    <p:extLst>
      <p:ext uri="{BB962C8B-B14F-4D97-AF65-F5344CB8AC3E}">
        <p14:creationId xmlns:p14="http://schemas.microsoft.com/office/powerpoint/2010/main" val="1451602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Take Customer Order</a:t>
            </a:r>
          </a:p>
        </p:txBody>
      </p:sp>
      <p:sp>
        <p:nvSpPr>
          <p:cNvPr id="3" name="Content Placeholder 2"/>
          <p:cNvSpPr>
            <a:spLocks noGrp="1"/>
          </p:cNvSpPr>
          <p:nvPr>
            <p:ph idx="1"/>
          </p:nvPr>
        </p:nvSpPr>
        <p:spPr/>
        <p:txBody>
          <a:bodyPr/>
          <a:lstStyle/>
          <a:p>
            <a:r>
              <a:rPr lang="en-US" dirty="0"/>
              <a:t>Order data are received on a sales order document which may be completed and received:</a:t>
            </a:r>
          </a:p>
          <a:p>
            <a:pPr lvl="1"/>
            <a:r>
              <a:rPr lang="en-US" dirty="0"/>
              <a:t>In the store</a:t>
            </a:r>
          </a:p>
          <a:p>
            <a:pPr lvl="1"/>
            <a:r>
              <a:rPr lang="en-US" dirty="0"/>
              <a:t>By mail</a:t>
            </a:r>
          </a:p>
          <a:p>
            <a:pPr lvl="1"/>
            <a:r>
              <a:rPr lang="en-US" dirty="0"/>
              <a:t>By phone</a:t>
            </a:r>
          </a:p>
          <a:p>
            <a:pPr lvl="1"/>
            <a:r>
              <a:rPr lang="en-US" dirty="0"/>
              <a:t>On a website</a:t>
            </a:r>
          </a:p>
          <a:p>
            <a:pPr lvl="1"/>
            <a:r>
              <a:rPr lang="en-US" dirty="0"/>
              <a:t>By a salesperson in the field</a:t>
            </a:r>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5</a:t>
            </a:fld>
            <a:endParaRPr lang="en-US" dirty="0"/>
          </a:p>
        </p:txBody>
      </p:sp>
    </p:spTree>
    <p:extLst>
      <p:ext uri="{BB962C8B-B14F-4D97-AF65-F5344CB8AC3E}">
        <p14:creationId xmlns:p14="http://schemas.microsoft.com/office/powerpoint/2010/main" val="1801958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Take Customer Order</a:t>
            </a:r>
          </a:p>
        </p:txBody>
      </p:sp>
      <p:sp>
        <p:nvSpPr>
          <p:cNvPr id="3" name="Content Placeholder 2"/>
          <p:cNvSpPr>
            <a:spLocks noGrp="1"/>
          </p:cNvSpPr>
          <p:nvPr>
            <p:ph idx="1"/>
          </p:nvPr>
        </p:nvSpPr>
        <p:spPr/>
        <p:txBody>
          <a:bodyPr/>
          <a:lstStyle/>
          <a:p>
            <a:r>
              <a:rPr lang="en-US" dirty="0"/>
              <a:t>The sales order (paper or electronic) indicates:</a:t>
            </a:r>
          </a:p>
          <a:p>
            <a:pPr lvl="1"/>
            <a:r>
              <a:rPr lang="en-US" dirty="0"/>
              <a:t>Item numbers ordered</a:t>
            </a:r>
          </a:p>
          <a:p>
            <a:pPr lvl="1"/>
            <a:r>
              <a:rPr lang="en-US" dirty="0"/>
              <a:t>Quantities</a:t>
            </a:r>
          </a:p>
          <a:p>
            <a:pPr lvl="1"/>
            <a:r>
              <a:rPr lang="en-US" dirty="0"/>
              <a:t>Prices</a:t>
            </a:r>
          </a:p>
          <a:p>
            <a:pPr lvl="1"/>
            <a:r>
              <a:rPr lang="en-US" dirty="0"/>
              <a:t>Salesperson</a:t>
            </a:r>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6</a:t>
            </a:fld>
            <a:endParaRPr lang="en-US" dirty="0"/>
          </a:p>
        </p:txBody>
      </p:sp>
    </p:spTree>
    <p:extLst>
      <p:ext uri="{BB962C8B-B14F-4D97-AF65-F5344CB8AC3E}">
        <p14:creationId xmlns:p14="http://schemas.microsoft.com/office/powerpoint/2010/main" val="3122280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Take Customer Order</a:t>
            </a:r>
          </a:p>
        </p:txBody>
      </p:sp>
      <p:sp>
        <p:nvSpPr>
          <p:cNvPr id="3" name="Content Placeholder 2"/>
          <p:cNvSpPr>
            <a:spLocks noGrp="1"/>
          </p:cNvSpPr>
          <p:nvPr>
            <p:ph idx="1"/>
          </p:nvPr>
        </p:nvSpPr>
        <p:spPr/>
        <p:txBody>
          <a:bodyPr/>
          <a:lstStyle/>
          <a:p>
            <a:r>
              <a:rPr lang="en-US" sz="2900" dirty="0"/>
              <a:t>Recall that one objective of the AIS is to ensure the accuracy and reliability of the data collected.  With respect to sales order data, the following edit checks should be performed:</a:t>
            </a:r>
          </a:p>
          <a:p>
            <a:pPr lvl="1"/>
            <a:r>
              <a:rPr lang="en-US" sz="2500" dirty="0"/>
              <a:t>Validity checks on the customer account and inventory item numbers.</a:t>
            </a:r>
          </a:p>
          <a:p>
            <a:pPr lvl="1"/>
            <a:r>
              <a:rPr lang="en-US" sz="2500" dirty="0"/>
              <a:t>Completeness test to make sure all needed information was collected.</a:t>
            </a:r>
          </a:p>
          <a:p>
            <a:pPr lvl="1"/>
            <a:r>
              <a:rPr lang="en-US" sz="2500" dirty="0"/>
              <a:t>Reasonableness tests comparing the quantity ordered to past history.</a:t>
            </a:r>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7</a:t>
            </a:fld>
            <a:endParaRPr lang="en-US" dirty="0"/>
          </a:p>
        </p:txBody>
      </p:sp>
    </p:spTree>
    <p:extLst>
      <p:ext uri="{BB962C8B-B14F-4D97-AF65-F5344CB8AC3E}">
        <p14:creationId xmlns:p14="http://schemas.microsoft.com/office/powerpoint/2010/main" val="3935261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Take Customer Order</a:t>
            </a:r>
          </a:p>
        </p:txBody>
      </p:sp>
      <p:sp>
        <p:nvSpPr>
          <p:cNvPr id="3" name="Content Placeholder 2"/>
          <p:cNvSpPr>
            <a:spLocks noGrp="1"/>
          </p:cNvSpPr>
          <p:nvPr>
            <p:ph idx="1"/>
          </p:nvPr>
        </p:nvSpPr>
        <p:spPr/>
        <p:txBody>
          <a:bodyPr>
            <a:normAutofit fontScale="92500" lnSpcReduction="10000"/>
          </a:bodyPr>
          <a:lstStyle/>
          <a:p>
            <a:r>
              <a:rPr lang="en-US" dirty="0"/>
              <a:t>How IT can improve efficiency and effectiveness:</a:t>
            </a:r>
          </a:p>
          <a:p>
            <a:pPr lvl="1"/>
            <a:r>
              <a:rPr lang="en-US" dirty="0"/>
              <a:t>Orders entered online can be routed directly to the warehouse for picking and shipping.</a:t>
            </a:r>
          </a:p>
          <a:p>
            <a:pPr lvl="1"/>
            <a:r>
              <a:rPr lang="en-US" dirty="0"/>
              <a:t>Sales history can be used to </a:t>
            </a:r>
            <a:r>
              <a:rPr lang="en-US" dirty="0" smtClean="0"/>
              <a:t>provide customized orders.</a:t>
            </a:r>
            <a:endParaRPr lang="en-US" dirty="0"/>
          </a:p>
          <a:p>
            <a:pPr lvl="1"/>
            <a:r>
              <a:rPr lang="en-US" dirty="0" smtClean="0"/>
              <a:t>Electronic </a:t>
            </a:r>
            <a:r>
              <a:rPr lang="en-US" dirty="0"/>
              <a:t>data interchange (EDI) can be used to link a company directly with its customers to receive orders or even manage the customer’s </a:t>
            </a:r>
            <a:r>
              <a:rPr lang="en-US" dirty="0" smtClean="0"/>
              <a:t>inventory.</a:t>
            </a:r>
          </a:p>
          <a:p>
            <a:pPr lvl="1"/>
            <a:r>
              <a:rPr lang="en-US" dirty="0" smtClean="0"/>
              <a:t>Email </a:t>
            </a:r>
            <a:r>
              <a:rPr lang="en-US" dirty="0"/>
              <a:t>and instant messaging are used to notify sales staff of price changes and promotions.</a:t>
            </a:r>
          </a:p>
          <a:p>
            <a:pPr lvl="1"/>
            <a:r>
              <a:rPr lang="en-US" dirty="0"/>
              <a:t>Laptops and handheld devices can equip sales staff with presentations, prices, marketing and technical data, etc.</a:t>
            </a:r>
          </a:p>
          <a:p>
            <a:pPr lvl="1"/>
            <a:endParaRPr lang="en-US" dirty="0"/>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8</a:t>
            </a:fld>
            <a:endParaRPr lang="en-US" dirty="0"/>
          </a:p>
        </p:txBody>
      </p:sp>
    </p:spTree>
    <p:extLst>
      <p:ext uri="{BB962C8B-B14F-4D97-AF65-F5344CB8AC3E}">
        <p14:creationId xmlns:p14="http://schemas.microsoft.com/office/powerpoint/2010/main" val="3530795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583442"/>
            <a:ext cx="10972800" cy="1066800"/>
          </a:xfrm>
        </p:spPr>
        <p:txBody>
          <a:bodyPr>
            <a:normAutofit/>
          </a:bodyPr>
          <a:lstStyle/>
          <a:p>
            <a:r>
              <a:rPr lang="en-US" dirty="0"/>
              <a:t>Check Customer Credit</a:t>
            </a:r>
          </a:p>
        </p:txBody>
      </p:sp>
      <p:sp>
        <p:nvSpPr>
          <p:cNvPr id="3" name="Content Placeholder 2"/>
          <p:cNvSpPr>
            <a:spLocks noGrp="1"/>
          </p:cNvSpPr>
          <p:nvPr>
            <p:ph idx="1"/>
          </p:nvPr>
        </p:nvSpPr>
        <p:spPr/>
        <p:txBody>
          <a:bodyPr>
            <a:noAutofit/>
          </a:bodyPr>
          <a:lstStyle/>
          <a:p>
            <a:pPr>
              <a:lnSpc>
                <a:spcPct val="90000"/>
              </a:lnSpc>
            </a:pPr>
            <a:r>
              <a:rPr lang="en-US" dirty="0"/>
              <a:t>Credit sales should be approved before the order is processed any further.  There are two types of credit authorization: </a:t>
            </a:r>
          </a:p>
          <a:p>
            <a:pPr lvl="1">
              <a:lnSpc>
                <a:spcPct val="90000"/>
              </a:lnSpc>
            </a:pPr>
            <a:r>
              <a:rPr lang="en-US" sz="2400" dirty="0"/>
              <a:t>General authorization </a:t>
            </a:r>
            <a:endParaRPr lang="en-US" sz="2400" dirty="0" smtClean="0"/>
          </a:p>
          <a:p>
            <a:pPr lvl="2">
              <a:lnSpc>
                <a:spcPct val="90000"/>
              </a:lnSpc>
            </a:pPr>
            <a:r>
              <a:rPr lang="en-US" sz="2000" dirty="0" smtClean="0"/>
              <a:t>for </a:t>
            </a:r>
            <a:r>
              <a:rPr lang="en-US" sz="2000" dirty="0"/>
              <a:t>existing customers that are not over their credit limit and do not have past-due balances</a:t>
            </a:r>
          </a:p>
          <a:p>
            <a:pPr lvl="1">
              <a:lnSpc>
                <a:spcPct val="90000"/>
              </a:lnSpc>
            </a:pPr>
            <a:r>
              <a:rPr lang="en-US" sz="2400" dirty="0" smtClean="0"/>
              <a:t>Specific </a:t>
            </a:r>
            <a:r>
              <a:rPr lang="en-US" sz="2400" dirty="0"/>
              <a:t>authorization for all others.  </a:t>
            </a:r>
            <a:endParaRPr lang="en-US" sz="2400" dirty="0" smtClean="0"/>
          </a:p>
          <a:p>
            <a:pPr lvl="2">
              <a:lnSpc>
                <a:spcPct val="90000"/>
              </a:lnSpc>
            </a:pPr>
            <a:r>
              <a:rPr lang="en-US" sz="2000" dirty="0" smtClean="0"/>
              <a:t>For new customers or those that are exceeding their credit limit</a:t>
            </a:r>
            <a:endParaRPr lang="en-US" sz="2000" dirty="0"/>
          </a:p>
          <a:p>
            <a:pPr>
              <a:lnSpc>
                <a:spcPct val="90000"/>
              </a:lnSpc>
            </a:pPr>
            <a:endParaRPr lang="en-US" dirty="0"/>
          </a:p>
          <a:p>
            <a:pPr>
              <a:lnSpc>
                <a:spcPct val="90000"/>
              </a:lnSpc>
            </a:pPr>
            <a:r>
              <a:rPr lang="en-US" dirty="0"/>
              <a:t>IT can improve the process through:</a:t>
            </a:r>
          </a:p>
          <a:p>
            <a:pPr lvl="1">
              <a:lnSpc>
                <a:spcPct val="90000"/>
              </a:lnSpc>
            </a:pPr>
            <a:r>
              <a:rPr lang="en-US" sz="2400" dirty="0"/>
              <a:t>Automatic checking of credit limits and balances</a:t>
            </a:r>
          </a:p>
          <a:p>
            <a:pPr lvl="1">
              <a:lnSpc>
                <a:spcPct val="90000"/>
              </a:lnSpc>
            </a:pPr>
            <a:r>
              <a:rPr lang="en-US" sz="2400" dirty="0" smtClean="0"/>
              <a:t>Emails </a:t>
            </a:r>
            <a:r>
              <a:rPr lang="en-US" sz="2400" dirty="0"/>
              <a:t>or IMs to the credit manager for accounts needing specific authorization. </a:t>
            </a:r>
          </a:p>
        </p:txBody>
      </p:sp>
      <p:sp>
        <p:nvSpPr>
          <p:cNvPr id="4" name="Slide Number Placeholder 3"/>
          <p:cNvSpPr>
            <a:spLocks noGrp="1"/>
          </p:cNvSpPr>
          <p:nvPr>
            <p:ph type="sldNum" sz="quarter" idx="12"/>
          </p:nvPr>
        </p:nvSpPr>
        <p:spPr/>
        <p:txBody>
          <a:bodyPr/>
          <a:lstStyle/>
          <a:p>
            <a:r>
              <a:rPr lang="en-US" dirty="0" smtClean="0"/>
              <a:t>12-</a:t>
            </a:r>
            <a:fld id="{903918D3-6963-488A-A002-415DC02264BE}" type="slidenum">
              <a:rPr lang="en-US" smtClean="0"/>
              <a:pPr/>
              <a:t>9</a:t>
            </a:fld>
            <a:endParaRPr lang="en-US" dirty="0"/>
          </a:p>
        </p:txBody>
      </p:sp>
    </p:spTree>
    <p:extLst>
      <p:ext uri="{BB962C8B-B14F-4D97-AF65-F5344CB8AC3E}">
        <p14:creationId xmlns:p14="http://schemas.microsoft.com/office/powerpoint/2010/main" val="4062168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mney steinbart ppt 13ed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romney steinbart ppt 13ed theme</Template>
  <TotalTime>1927</TotalTime>
  <Words>2952</Words>
  <Application>Microsoft Office PowerPoint</Application>
  <PresentationFormat>Widescreen</PresentationFormat>
  <Paragraphs>448</Paragraphs>
  <Slides>41</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Georgia</vt:lpstr>
      <vt:lpstr>Trebuchet MS</vt:lpstr>
      <vt:lpstr>Wingdings 2</vt:lpstr>
      <vt:lpstr>romney steinbart ppt 13ed theme</vt:lpstr>
      <vt:lpstr>The Revenue Cycle: Sales to Cash Collections</vt:lpstr>
      <vt:lpstr>INTRODUCTION</vt:lpstr>
      <vt:lpstr>Basic Revenue Cycle Activities</vt:lpstr>
      <vt:lpstr>Sales Order Entry Processing Steps</vt:lpstr>
      <vt:lpstr>Take Customer Order</vt:lpstr>
      <vt:lpstr>Take Customer Order</vt:lpstr>
      <vt:lpstr>Take Customer Order</vt:lpstr>
      <vt:lpstr>Take Customer Order</vt:lpstr>
      <vt:lpstr>Check Customer Credit</vt:lpstr>
      <vt:lpstr>Check Inventory Availability</vt:lpstr>
      <vt:lpstr>Respond to Customers Inquiries</vt:lpstr>
      <vt:lpstr>Respond to Customers Inquiries</vt:lpstr>
      <vt:lpstr>Shipping Process</vt:lpstr>
      <vt:lpstr>Picking and Packing</vt:lpstr>
      <vt:lpstr>Picking and Packing</vt:lpstr>
      <vt:lpstr>Shipping The Order</vt:lpstr>
      <vt:lpstr>Shipping The Order</vt:lpstr>
      <vt:lpstr>Shipping The Order</vt:lpstr>
      <vt:lpstr>Billing Process</vt:lpstr>
      <vt:lpstr>Invoicing</vt:lpstr>
      <vt:lpstr>Updating Account Receivables</vt:lpstr>
      <vt:lpstr>Updating Account Receivables</vt:lpstr>
      <vt:lpstr>Cash Collection Process</vt:lpstr>
      <vt:lpstr>Cash Collection Process</vt:lpstr>
      <vt:lpstr>Control Objectives, Threats, and Procedures</vt:lpstr>
      <vt:lpstr>General Control Issues</vt:lpstr>
      <vt:lpstr>General Control Issues</vt:lpstr>
      <vt:lpstr>General Control Issues</vt:lpstr>
      <vt:lpstr>Threats In Sales Order Entry</vt:lpstr>
      <vt:lpstr>Threats In Sales Order Entry</vt:lpstr>
      <vt:lpstr>Threats In Sales Order Entry</vt:lpstr>
      <vt:lpstr>Threats In Sales Order Entry</vt:lpstr>
      <vt:lpstr>Threats In Sales Order Entry</vt:lpstr>
      <vt:lpstr>Threats In Shipping</vt:lpstr>
      <vt:lpstr>Threats In Shipping</vt:lpstr>
      <vt:lpstr>Threats In Billing</vt:lpstr>
      <vt:lpstr>Threats In Billing</vt:lpstr>
      <vt:lpstr>Threats In Billing</vt:lpstr>
      <vt:lpstr>Threats In Cash Collection</vt:lpstr>
      <vt:lpstr>Threats In Cash Collection</vt:lpstr>
      <vt:lpstr>In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Revenue Cycle: Sales to Cash Collections</dc:title>
  <dc:creator>robyn raschke</dc:creator>
  <cp:lastModifiedBy>Abdullah Al Awadhi</cp:lastModifiedBy>
  <cp:revision>46</cp:revision>
  <dcterms:created xsi:type="dcterms:W3CDTF">2014-04-17T21:23:38Z</dcterms:created>
  <dcterms:modified xsi:type="dcterms:W3CDTF">2016-06-25T22:45:06Z</dcterms:modified>
</cp:coreProperties>
</file>