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7" r:id="rId2"/>
    <p:sldId id="259" r:id="rId3"/>
    <p:sldId id="283" r:id="rId4"/>
    <p:sldId id="284" r:id="rId5"/>
    <p:sldId id="285" r:id="rId6"/>
    <p:sldId id="286" r:id="rId7"/>
    <p:sldId id="270" r:id="rId8"/>
    <p:sldId id="271" r:id="rId9"/>
    <p:sldId id="272" r:id="rId10"/>
    <p:sldId id="273" r:id="rId11"/>
    <p:sldId id="260" r:id="rId12"/>
    <p:sldId id="287" r:id="rId13"/>
    <p:sldId id="289" r:id="rId14"/>
    <p:sldId id="290" r:id="rId15"/>
    <p:sldId id="291" r:id="rId16"/>
    <p:sldId id="275" r:id="rId17"/>
    <p:sldId id="276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279" r:id="rId29"/>
    <p:sldId id="320" r:id="rId30"/>
    <p:sldId id="302" r:id="rId31"/>
    <p:sldId id="263" r:id="rId32"/>
    <p:sldId id="278" r:id="rId33"/>
    <p:sldId id="264" r:id="rId34"/>
    <p:sldId id="303" r:id="rId35"/>
    <p:sldId id="281" r:id="rId36"/>
    <p:sldId id="280" r:id="rId37"/>
    <p:sldId id="304" r:id="rId38"/>
    <p:sldId id="305" r:id="rId39"/>
    <p:sldId id="306" r:id="rId40"/>
    <p:sldId id="307" r:id="rId41"/>
    <p:sldId id="308" r:id="rId42"/>
    <p:sldId id="310" r:id="rId43"/>
    <p:sldId id="311" r:id="rId44"/>
    <p:sldId id="313" r:id="rId45"/>
    <p:sldId id="316" r:id="rId46"/>
    <p:sldId id="318" r:id="rId47"/>
    <p:sldId id="265" r:id="rId48"/>
    <p:sldId id="266" r:id="rId49"/>
    <p:sldId id="267" r:id="rId50"/>
    <p:sldId id="268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8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1" autoAdjust="0"/>
    <p:restoredTop sz="80719" autoAdjust="0"/>
  </p:normalViewPr>
  <p:slideViewPr>
    <p:cSldViewPr>
      <p:cViewPr varScale="1">
        <p:scale>
          <a:sx n="135" d="100"/>
          <a:sy n="135" d="100"/>
        </p:scale>
        <p:origin x="2460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BE745-FF32-4CE7-A70B-70D6483570C3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BA30-31FB-40A7-8787-80E8D32AB3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71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82287-123D-44F4-B4B4-7AED6D52E68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95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3BA30-31FB-40A7-8787-80E8D32AB31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99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3BA30-31FB-40A7-8787-80E8D32AB31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26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3BA30-31FB-40A7-8787-80E8D32AB31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824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3BA30-31FB-40A7-8787-80E8D32AB31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929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3BA30-31FB-40A7-8787-80E8D32AB31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763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3BA30-31FB-40A7-8787-80E8D32AB31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632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3BA30-31FB-40A7-8787-80E8D32AB31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715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3BA30-31FB-40A7-8787-80E8D32AB31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613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3BA30-31FB-40A7-8787-80E8D32AB31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162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3BA30-31FB-40A7-8787-80E8D32AB31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31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3BA30-31FB-40A7-8787-80E8D32AB31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989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3BA30-31FB-40A7-8787-80E8D32AB31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785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3BA30-31FB-40A7-8787-80E8D32AB31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37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3BA30-31FB-40A7-8787-80E8D32AB31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95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3BA30-31FB-40A7-8787-80E8D32AB31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98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3BA30-31FB-40A7-8787-80E8D32AB31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60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3BA30-31FB-40A7-8787-80E8D32AB31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3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3BA30-31FB-40A7-8787-80E8D32AB31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66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3BA30-31FB-40A7-8787-80E8D32AB31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62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3BA30-31FB-40A7-8787-80E8D32AB31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44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3BA30-31FB-40A7-8787-80E8D32AB31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06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232805" y="6248400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fld id="{0EB8BF54-A923-4F81-B5FA-4DFC2FFC7B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152400" y="6248400"/>
            <a:ext cx="33528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Copyright © Pearson Education Limited 2015.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D75F-F584-41FE-9E21-191AFB454411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5759116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8BF54-A923-4F81-B5FA-4DFC2FFC7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D75F-F584-41FE-9E21-191AFB454411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5759116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8BF54-A923-4F81-B5FA-4DFC2FFC7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24600"/>
            <a:ext cx="7620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EB8BF54-A923-4F81-B5FA-4DFC2FFC7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3352800" cy="457200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248400"/>
            <a:ext cx="7620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EB8BF54-A923-4F81-B5FA-4DFC2FFC7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8BF54-A923-4F81-B5FA-4DFC2FFC7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B8BF54-A923-4F81-B5FA-4DFC2FFC7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EB8BF54-A923-4F81-B5FA-4DFC2FFC7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8BF54-A923-4F81-B5FA-4DFC2FFC7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5759116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8BF54-A923-4F81-B5FA-4DFC2FFC7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D75F-F584-41FE-9E21-191AFB454411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5759116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8BF54-A923-4F81-B5FA-4DFC2FFC7B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-44013" y="-15654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8F3D75F-F584-41FE-9E21-191AFB454411}" type="datetimeFigureOut">
              <a:rPr lang="en-US" smtClean="0"/>
              <a:pPr/>
              <a:t>4/16/2016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248288" y="6248400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accent1"/>
                </a:solidFill>
              </a:defRPr>
            </a:lvl1pPr>
          </a:lstStyle>
          <a:p>
            <a:fld id="{0EB8BF54-A923-4F81-B5FA-4DFC2FFC7B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/>
        </p:nvSpPr>
        <p:spPr>
          <a:xfrm>
            <a:off x="152400" y="6248400"/>
            <a:ext cx="33528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Copyright © Pearson Education Limited 2015.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Computer Fraud</a:t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49530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Chapter 5</a:t>
            </a:r>
            <a:endParaRPr lang="en-US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747712" cy="365760"/>
          </a:xfrm>
        </p:spPr>
        <p:txBody>
          <a:bodyPr/>
          <a:lstStyle/>
          <a:p>
            <a:r>
              <a:rPr lang="en-US" dirty="0"/>
              <a:t>5</a:t>
            </a:r>
            <a:r>
              <a:rPr lang="en-US" dirty="0" smtClean="0">
                <a:solidFill>
                  <a:schemeClr val="accent1"/>
                </a:solidFill>
              </a:rPr>
              <a:t>-1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3276600" cy="457200"/>
          </a:xfrm>
          <a:prstGeom prst="rect">
            <a:avLst/>
          </a:prstGeom>
        </p:spPr>
        <p:txBody>
          <a:bodyPr/>
          <a:lstStyle/>
          <a:p>
            <a:endParaRPr lang="en-US" sz="1000" dirty="0" smtClean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28863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/>
              <a:t>Intentional 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most frequent type of computer crime is </a:t>
            </a:r>
            <a:r>
              <a:rPr lang="en-US" sz="2400" b="1" dirty="0"/>
              <a:t>fraud.</a:t>
            </a:r>
            <a:r>
              <a:rPr lang="en-US" sz="2400" dirty="0"/>
              <a:t> This is where the intent is to steal something of value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The threat can also be in the form of </a:t>
            </a:r>
            <a:r>
              <a:rPr lang="en-US" sz="2400" b="1" dirty="0"/>
              <a:t>sabotage,</a:t>
            </a:r>
            <a:r>
              <a:rPr lang="en-US" sz="2400" dirty="0"/>
              <a:t> in which the intent is to destroy or harm a system or some of its components.</a:t>
            </a:r>
          </a:p>
          <a:p>
            <a:endParaRPr lang="en-US" sz="2400" dirty="0" smtClean="0"/>
          </a:p>
          <a:p>
            <a:r>
              <a:rPr lang="en-US" sz="2400" dirty="0" smtClean="0"/>
              <a:t>Disgruntled employee hacked into sewage system 46 times over two months causing pumps to fail</a:t>
            </a:r>
          </a:p>
          <a:p>
            <a:endParaRPr lang="en-US" sz="2400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747712" cy="365760"/>
          </a:xfrm>
        </p:spPr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fld id="{0B569032-9C30-418C-A18F-42F2DBED6F33}" type="slidenum">
              <a:rPr lang="en-US" smtClean="0">
                <a:solidFill>
                  <a:schemeClr val="accent1"/>
                </a:solidFill>
              </a:rPr>
              <a:pPr/>
              <a:t>10</a:t>
            </a:fld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9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Any means a person uses to gain an unfair advantage over another person</a:t>
            </a:r>
            <a:endParaRPr lang="en-US" dirty="0"/>
          </a:p>
          <a:p>
            <a:r>
              <a:rPr lang="en-US" dirty="0"/>
              <a:t>In most cases, to be considered fraudulent, an act must involve</a:t>
            </a:r>
            <a:endParaRPr lang="en-US" dirty="0" smtClean="0"/>
          </a:p>
          <a:p>
            <a:pPr lvl="1"/>
            <a:r>
              <a:rPr lang="en-US" dirty="0" smtClean="0"/>
              <a:t>A false statement, representation, or disclosure</a:t>
            </a:r>
          </a:p>
          <a:p>
            <a:pPr lvl="1"/>
            <a:r>
              <a:rPr lang="en-US" dirty="0" smtClean="0"/>
              <a:t>A material fact, which induces a victim to act</a:t>
            </a:r>
          </a:p>
          <a:p>
            <a:pPr lvl="1"/>
            <a:r>
              <a:rPr lang="en-US" dirty="0" smtClean="0"/>
              <a:t>An intent to deceive</a:t>
            </a:r>
          </a:p>
          <a:p>
            <a:pPr lvl="1"/>
            <a:r>
              <a:rPr lang="en-US" dirty="0" smtClean="0"/>
              <a:t>Victim relied on the misrepresentation</a:t>
            </a:r>
          </a:p>
          <a:p>
            <a:pPr lvl="1"/>
            <a:r>
              <a:rPr lang="en-US" dirty="0" smtClean="0"/>
              <a:t>Injury or loss was suffered by the victim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747712" cy="365760"/>
          </a:xfrm>
        </p:spPr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fld id="{0B569032-9C30-418C-A18F-42F2DBED6F33}" type="slidenum">
              <a:rPr lang="en-US" smtClean="0">
                <a:solidFill>
                  <a:schemeClr val="accent1"/>
                </a:solidFill>
              </a:rPr>
              <a:pPr/>
              <a:t>11</a:t>
            </a:fld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53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The Fraud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251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Fraud against companies </a:t>
            </a:r>
            <a:r>
              <a:rPr lang="en-US" dirty="0" smtClean="0"/>
              <a:t>are usually called occupational fraud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They may </a:t>
            </a:r>
            <a:r>
              <a:rPr lang="en-US" dirty="0"/>
              <a:t>be committed by an employee or an external party.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Former and current employees (called </a:t>
            </a:r>
            <a:r>
              <a:rPr lang="en-US" sz="2400" b="1" i="1" dirty="0">
                <a:solidFill>
                  <a:srgbClr val="CC0000"/>
                </a:solidFill>
              </a:rPr>
              <a:t>knowledgeable insiders</a:t>
            </a:r>
            <a:r>
              <a:rPr lang="en-US" sz="2400" dirty="0"/>
              <a:t>) are much more likely than non-employees to perpetrate frauds </a:t>
            </a:r>
            <a:r>
              <a:rPr lang="en-US" sz="2400" dirty="0" smtClean="0"/>
              <a:t>against </a:t>
            </a:r>
            <a:r>
              <a:rPr lang="en-US" sz="2400" dirty="0"/>
              <a:t>companies. </a:t>
            </a:r>
            <a:endParaRPr lang="en-US" sz="2400" dirty="0" smtClean="0"/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Organizations </a:t>
            </a:r>
            <a:r>
              <a:rPr lang="en-US" sz="2400" dirty="0"/>
              <a:t>must utilize controls to make it difficult for both insiders and outsiders to steal from the company</a:t>
            </a:r>
            <a:r>
              <a:rPr lang="en-US" sz="2400" dirty="0" smtClean="0"/>
              <a:t>.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Fraud perpetrators are often referred to as </a:t>
            </a:r>
            <a:r>
              <a:rPr lang="en-US" sz="2400" b="1" i="1" dirty="0">
                <a:solidFill>
                  <a:srgbClr val="CC0000"/>
                </a:solidFill>
              </a:rPr>
              <a:t>white-collar </a:t>
            </a:r>
            <a:r>
              <a:rPr lang="en-US" sz="2400" b="1" i="1" dirty="0" smtClean="0">
                <a:solidFill>
                  <a:srgbClr val="CC0000"/>
                </a:solidFill>
              </a:rPr>
              <a:t>criminals</a:t>
            </a:r>
            <a:r>
              <a:rPr lang="en-US" sz="2400" dirty="0"/>
              <a:t> </a:t>
            </a:r>
            <a:r>
              <a:rPr lang="en-US" sz="2400" dirty="0" smtClean="0"/>
              <a:t>(business people committing fraud)</a:t>
            </a:r>
            <a:endParaRPr lang="en-US" sz="2400" dirty="0"/>
          </a:p>
          <a:p>
            <a:pPr lvl="1">
              <a:lnSpc>
                <a:spcPct val="110000"/>
              </a:lnSpc>
            </a:pPr>
            <a:endParaRPr lang="en-US" sz="2400" dirty="0"/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747712" cy="365760"/>
          </a:xfrm>
        </p:spPr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fld id="{0B569032-9C30-418C-A18F-42F2DBED6F33}" type="slidenum">
              <a:rPr lang="en-US" smtClean="0">
                <a:solidFill>
                  <a:schemeClr val="accent1"/>
                </a:solidFill>
              </a:rPr>
              <a:pPr/>
              <a:t>12</a:t>
            </a:fld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00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/>
              <a:t>Three types of occupational fraud:</a:t>
            </a:r>
          </a:p>
          <a:p>
            <a:pPr lvl="1"/>
            <a:r>
              <a:rPr lang="en-US" b="1">
                <a:solidFill>
                  <a:srgbClr val="CC0000"/>
                </a:solidFill>
              </a:rPr>
              <a:t>Misappropriation of assets</a:t>
            </a:r>
          </a:p>
        </p:txBody>
      </p:sp>
      <p:sp>
        <p:nvSpPr>
          <p:cNvPr id="1689604" name="Rectangle 4"/>
          <p:cNvSpPr>
            <a:spLocks noChangeArrowheads="1"/>
          </p:cNvSpPr>
          <p:nvPr/>
        </p:nvSpPr>
        <p:spPr bwMode="auto">
          <a:xfrm>
            <a:off x="1635125" y="2689225"/>
            <a:ext cx="6699250" cy="21113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Involves theft, embezzlement, or misuse of company assets for personal gain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Can </a:t>
            </a:r>
            <a:r>
              <a:rPr lang="en-US" sz="2000" dirty="0">
                <a:solidFill>
                  <a:schemeClr val="tx1"/>
                </a:solidFill>
              </a:rPr>
              <a:t>include physical assets (e.g., cash, inventory) and digital assets (e.g., intellectual </a:t>
            </a:r>
            <a:r>
              <a:rPr lang="en-US" sz="2000" dirty="0" smtClean="0">
                <a:solidFill>
                  <a:schemeClr val="tx1"/>
                </a:solidFill>
              </a:rPr>
              <a:t>property) 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Examples include billing schemes, check tampering, skimming, and theft of inventory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096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Types of Frauds</a:t>
            </a:r>
          </a:p>
        </p:txBody>
      </p:sp>
    </p:spTree>
    <p:extLst>
      <p:ext uri="{BB962C8B-B14F-4D97-AF65-F5344CB8AC3E}">
        <p14:creationId xmlns:p14="http://schemas.microsoft.com/office/powerpoint/2010/main" val="365560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8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8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8960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8960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89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89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89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89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89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89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03" grpId="0" build="p" bldLvl="5" autoUpdateAnimBg="0"/>
      <p:bldP spid="1689604" grpId="0" build="p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/>
              <a:t>Three types of occupational fraud:</a:t>
            </a:r>
          </a:p>
          <a:p>
            <a:pPr lvl="1"/>
            <a:r>
              <a:rPr lang="en-US"/>
              <a:t>Misappropriation of assets</a:t>
            </a:r>
          </a:p>
          <a:p>
            <a:pPr lvl="1"/>
            <a:r>
              <a:rPr lang="en-US" b="1">
                <a:solidFill>
                  <a:srgbClr val="CC0000"/>
                </a:solidFill>
              </a:rPr>
              <a:t>Corruption</a:t>
            </a:r>
            <a:r>
              <a:rPr lang="en-US"/>
              <a:t> </a:t>
            </a:r>
          </a:p>
        </p:txBody>
      </p:sp>
      <p:sp>
        <p:nvSpPr>
          <p:cNvPr id="1690628" name="Rectangle 4"/>
          <p:cNvSpPr>
            <a:spLocks noChangeArrowheads="1"/>
          </p:cNvSpPr>
          <p:nvPr/>
        </p:nvSpPr>
        <p:spPr bwMode="auto">
          <a:xfrm>
            <a:off x="2566988" y="3235325"/>
            <a:ext cx="5891212" cy="18700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Corruption involves the wrongful use of a position, contrary to the responsibilities of that position, to procure a benefit.</a:t>
            </a:r>
          </a:p>
          <a:p>
            <a:r>
              <a:rPr lang="en-US" sz="2000" dirty="0">
                <a:solidFill>
                  <a:schemeClr val="tx1"/>
                </a:solidFill>
              </a:rPr>
              <a:t>Examples include kickback schemes and conflict of interest schemes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096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Types of Frauds</a:t>
            </a:r>
          </a:p>
        </p:txBody>
      </p:sp>
    </p:spTree>
    <p:extLst>
      <p:ext uri="{BB962C8B-B14F-4D97-AF65-F5344CB8AC3E}">
        <p14:creationId xmlns:p14="http://schemas.microsoft.com/office/powerpoint/2010/main" val="272441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9062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9062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90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90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90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90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0628" grpId="0" build="p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/>
              <a:t>Three types of occupational fraud:</a:t>
            </a:r>
          </a:p>
          <a:p>
            <a:pPr lvl="1"/>
            <a:r>
              <a:rPr lang="en-US" dirty="0"/>
              <a:t>Misappropriation of assets</a:t>
            </a:r>
          </a:p>
          <a:p>
            <a:pPr lvl="1"/>
            <a:r>
              <a:rPr lang="en-US" dirty="0"/>
              <a:t>Corruption </a:t>
            </a:r>
          </a:p>
          <a:p>
            <a:pPr lvl="1"/>
            <a:r>
              <a:rPr lang="en-US" b="1" dirty="0" smtClean="0">
                <a:solidFill>
                  <a:srgbClr val="CC0000"/>
                </a:solidFill>
              </a:rPr>
              <a:t>Fraudulent statements</a:t>
            </a: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1686532" name="Rectangle 4"/>
          <p:cNvSpPr>
            <a:spLocks noChangeArrowheads="1"/>
          </p:cNvSpPr>
          <p:nvPr/>
        </p:nvSpPr>
        <p:spPr bwMode="auto">
          <a:xfrm>
            <a:off x="228600" y="3657600"/>
            <a:ext cx="8458200" cy="2209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Financial statement fraud </a:t>
            </a:r>
            <a:r>
              <a:rPr lang="en-US" sz="2000" dirty="0">
                <a:solidFill>
                  <a:schemeClr val="tx1"/>
                </a:solidFill>
              </a:rPr>
              <a:t>involves misstating the financial condition of an entity by intentionally misstating amounts or disclosures in order to deceive users.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“Cooking </a:t>
            </a:r>
            <a:r>
              <a:rPr lang="en-US" sz="2000" dirty="0">
                <a:solidFill>
                  <a:schemeClr val="tx1"/>
                </a:solidFill>
              </a:rPr>
              <a:t>the books” (</a:t>
            </a:r>
            <a:r>
              <a:rPr lang="en-US" sz="2000" dirty="0" err="1">
                <a:solidFill>
                  <a:schemeClr val="tx1"/>
                </a:solidFill>
              </a:rPr>
              <a:t>e.g.,booking</a:t>
            </a:r>
            <a:r>
              <a:rPr lang="en-US" sz="2000" dirty="0">
                <a:solidFill>
                  <a:schemeClr val="tx1"/>
                </a:solidFill>
              </a:rPr>
              <a:t> fictitious revenue, overstating assets, etc</a:t>
            </a:r>
            <a:r>
              <a:rPr lang="en-US" sz="2000" dirty="0" smtClean="0">
                <a:solidFill>
                  <a:schemeClr val="tx1"/>
                </a:solidFill>
              </a:rPr>
              <a:t>.)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Investment fraud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096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Types of Frauds</a:t>
            </a:r>
          </a:p>
        </p:txBody>
      </p:sp>
    </p:spTree>
    <p:extLst>
      <p:ext uri="{BB962C8B-B14F-4D97-AF65-F5344CB8AC3E}">
        <p14:creationId xmlns:p14="http://schemas.microsoft.com/office/powerpoint/2010/main" val="24878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8653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8653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86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86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86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6532" grpId="0" uiExpand="1" build="p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Misappropriation of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32511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Often </a:t>
            </a:r>
            <a:r>
              <a:rPr lang="en-US" sz="2000" dirty="0"/>
              <a:t>referred to as </a:t>
            </a:r>
            <a:r>
              <a:rPr lang="en-US" sz="2000" b="1" dirty="0"/>
              <a:t>employee fraud</a:t>
            </a:r>
            <a:r>
              <a:rPr lang="en-US" sz="2000" b="1" dirty="0" smtClean="0"/>
              <a:t>.</a:t>
            </a:r>
          </a:p>
          <a:p>
            <a:endParaRPr lang="en-US" sz="2000" b="1" dirty="0"/>
          </a:p>
          <a:p>
            <a:r>
              <a:rPr lang="en-US" sz="2000" dirty="0"/>
              <a:t>A typical employee fraud has a number of important elements or characteristics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Gaining trust</a:t>
            </a:r>
          </a:p>
          <a:p>
            <a:pPr lvl="1"/>
            <a:r>
              <a:rPr lang="en-US" sz="2000" dirty="0" smtClean="0"/>
              <a:t>Using trickery, cunning, or false information</a:t>
            </a:r>
          </a:p>
          <a:p>
            <a:pPr lvl="1"/>
            <a:r>
              <a:rPr lang="en-US" sz="2000" dirty="0" smtClean="0"/>
              <a:t>Hiding their tracks</a:t>
            </a:r>
          </a:p>
          <a:p>
            <a:pPr lvl="1"/>
            <a:r>
              <a:rPr lang="en-US" sz="2000" dirty="0" smtClean="0"/>
              <a:t>Rarely terminates the fraud voluntarily</a:t>
            </a:r>
          </a:p>
          <a:p>
            <a:pPr lvl="1"/>
            <a:r>
              <a:rPr lang="en-US" sz="2000" dirty="0" smtClean="0"/>
              <a:t>Greed impels person to continue</a:t>
            </a:r>
          </a:p>
          <a:p>
            <a:pPr lvl="1"/>
            <a:r>
              <a:rPr lang="en-US" sz="2000" dirty="0" smtClean="0"/>
              <a:t>Spends the ill-gotten gains</a:t>
            </a:r>
          </a:p>
          <a:p>
            <a:pPr lvl="1"/>
            <a:r>
              <a:rPr lang="en-US" sz="2000" dirty="0" smtClean="0"/>
              <a:t>Gets more greedy by taking more larger amounts</a:t>
            </a:r>
          </a:p>
          <a:p>
            <a:pPr lvl="1"/>
            <a:r>
              <a:rPr lang="en-US" sz="2000" dirty="0" smtClean="0"/>
              <a:t>Grows careless or overconfident as time passes</a:t>
            </a:r>
          </a:p>
          <a:p>
            <a:pPr lvl="1"/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747712" cy="365760"/>
          </a:xfrm>
        </p:spPr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fld id="{0B569032-9C30-418C-A18F-42F2DBED6F33}" type="slidenum">
              <a:rPr lang="en-US" smtClean="0">
                <a:solidFill>
                  <a:schemeClr val="accent1"/>
                </a:solidFill>
              </a:rPr>
              <a:pPr/>
              <a:t>16</a:t>
            </a:fld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44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Fraudulent financial reporting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Fraudulent financial reporting (sometimes called </a:t>
            </a:r>
            <a:r>
              <a:rPr lang="en-US" b="1" i="1" dirty="0" smtClean="0"/>
              <a:t>management fraud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intentional </a:t>
            </a:r>
            <a:r>
              <a:rPr lang="en-US" dirty="0"/>
              <a:t>or reckless conduct, whether by act or omission, that results in materially misleading financial statements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Financial statements can be falsified to: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Deceive investors and creditors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Cause a company’s stock price to rise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Meet cash flow needs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Hide company losses and </a:t>
            </a:r>
            <a:r>
              <a:rPr lang="en-US" sz="2400" dirty="0" smtClean="0"/>
              <a:t>problems</a:t>
            </a:r>
            <a:endParaRPr lang="en-US" sz="2400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747712" cy="365760"/>
          </a:xfrm>
        </p:spPr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fld id="{0B569032-9C30-418C-A18F-42F2DBED6F33}" type="slidenum">
              <a:rPr lang="en-US" smtClean="0">
                <a:solidFill>
                  <a:schemeClr val="accent1"/>
                </a:solidFill>
              </a:rPr>
              <a:pPr/>
              <a:t>17</a:t>
            </a:fld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54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Fraudulent financial reporting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the case of Enron, a financial statement fraud led to the total elimination of Arthur Andersen, a premiere international public accounting firm.</a:t>
            </a:r>
          </a:p>
          <a:p>
            <a:pPr lvl="1"/>
            <a:endParaRPr lang="en-US" dirty="0"/>
          </a:p>
          <a:p>
            <a:r>
              <a:rPr lang="en-US" dirty="0"/>
              <a:t>Common approaches to “cooking the books” include:</a:t>
            </a:r>
          </a:p>
          <a:p>
            <a:pPr lvl="1"/>
            <a:r>
              <a:rPr lang="en-US" dirty="0"/>
              <a:t>Recording fictitious revenues</a:t>
            </a:r>
          </a:p>
          <a:p>
            <a:pPr lvl="1"/>
            <a:r>
              <a:rPr lang="en-US" dirty="0"/>
              <a:t>Recording revenues prematurely</a:t>
            </a:r>
          </a:p>
          <a:p>
            <a:pPr lvl="1"/>
            <a:r>
              <a:rPr lang="en-US" dirty="0"/>
              <a:t>Recording expenses in later periods</a:t>
            </a:r>
          </a:p>
          <a:p>
            <a:pPr lvl="1"/>
            <a:r>
              <a:rPr lang="en-US" dirty="0"/>
              <a:t>Overstating inventories or fixed assets (WorldCom)</a:t>
            </a:r>
          </a:p>
          <a:p>
            <a:pPr lvl="1"/>
            <a:r>
              <a:rPr lang="en-US" dirty="0"/>
              <a:t>Concealing losses and liabilities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747712" cy="365760"/>
          </a:xfrm>
        </p:spPr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fld id="{0B569032-9C30-418C-A18F-42F2DBED6F33}" type="slidenum">
              <a:rPr lang="en-US" smtClean="0">
                <a:solidFill>
                  <a:schemeClr val="accent1"/>
                </a:solidFill>
              </a:rPr>
              <a:pPr/>
              <a:t>18</a:t>
            </a:fld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12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Fraudulent financial reporting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Four </a:t>
            </a:r>
            <a:r>
              <a:rPr lang="en-US" b="1" dirty="0"/>
              <a:t>actions</a:t>
            </a:r>
            <a:r>
              <a:rPr lang="en-US" dirty="0"/>
              <a:t> to reduce the possibility of fraudulent financial </a:t>
            </a:r>
            <a:r>
              <a:rPr lang="en-US" dirty="0" smtClean="0"/>
              <a:t>reporting:</a:t>
            </a:r>
            <a:endParaRPr lang="en-US" sz="3600" dirty="0"/>
          </a:p>
          <a:p>
            <a:pPr lvl="1"/>
            <a:r>
              <a:rPr lang="en-US" dirty="0" smtClean="0"/>
              <a:t>Establish </a:t>
            </a:r>
            <a:r>
              <a:rPr lang="en-US" dirty="0"/>
              <a:t>an organizational environment that contributes to the integrity of the financial reporting </a:t>
            </a:r>
            <a:r>
              <a:rPr lang="en-US" dirty="0" smtClean="0"/>
              <a:t>process.</a:t>
            </a:r>
            <a:endParaRPr lang="en-US" dirty="0"/>
          </a:p>
          <a:p>
            <a:pPr lvl="1"/>
            <a:r>
              <a:rPr lang="en-US" dirty="0" smtClean="0"/>
              <a:t>Identify </a:t>
            </a:r>
            <a:r>
              <a:rPr lang="en-US" dirty="0"/>
              <a:t>and understand the factors that lead to fraudulent financial </a:t>
            </a:r>
            <a:r>
              <a:rPr lang="en-US" dirty="0" smtClean="0"/>
              <a:t>reporting.</a:t>
            </a:r>
            <a:endParaRPr lang="en-US" dirty="0"/>
          </a:p>
          <a:p>
            <a:pPr lvl="1"/>
            <a:r>
              <a:rPr lang="en-US" dirty="0" smtClean="0"/>
              <a:t>Assess </a:t>
            </a:r>
            <a:r>
              <a:rPr lang="en-US" dirty="0"/>
              <a:t>the risk of fraudulent financial reporting within the </a:t>
            </a:r>
            <a:r>
              <a:rPr lang="en-US" dirty="0" smtClean="0"/>
              <a:t>company.</a:t>
            </a:r>
            <a:endParaRPr lang="en-US" dirty="0"/>
          </a:p>
          <a:p>
            <a:pPr lvl="1"/>
            <a:r>
              <a:rPr lang="en-US" dirty="0" smtClean="0"/>
              <a:t>Design </a:t>
            </a:r>
            <a:r>
              <a:rPr lang="en-US" dirty="0"/>
              <a:t>and implement internal controls to provide reasonable assurance that fraudulent financial </a:t>
            </a:r>
            <a:r>
              <a:rPr lang="en-US" dirty="0" smtClean="0"/>
              <a:t>reporting is prevented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747712" cy="365760"/>
          </a:xfrm>
        </p:spPr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fld id="{0B569032-9C30-418C-A18F-42F2DBED6F33}" type="slidenum">
              <a:rPr lang="en-US" smtClean="0">
                <a:solidFill>
                  <a:schemeClr val="accent1"/>
                </a:solidFill>
              </a:rPr>
              <a:pPr/>
              <a:t>19</a:t>
            </a:fld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systems are becoming increasingly more complex and society is becoming increasingly more dependent on these systems.</a:t>
            </a:r>
          </a:p>
          <a:p>
            <a:pPr lvl="1"/>
            <a:r>
              <a:rPr lang="en-US" dirty="0"/>
              <a:t>Companies also face a growing risk of these systems being compromised.</a:t>
            </a:r>
          </a:p>
          <a:p>
            <a:pPr lvl="1"/>
            <a:r>
              <a:rPr lang="en-US" dirty="0"/>
              <a:t>Recent surveys indicate 67% of companies suffered a security breach in the last year with almost 60% reporting financial losses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747712" cy="365760"/>
          </a:xfrm>
        </p:spPr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fld id="{0B569032-9C30-418C-A18F-42F2DBED6F33}" type="slidenum">
              <a:rPr lang="en-US" smtClean="0">
                <a:solidFill>
                  <a:schemeClr val="accent1"/>
                </a:solidFill>
              </a:rPr>
              <a:pPr/>
              <a:t>2</a:t>
            </a:fld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66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revision to SAS-82, SAS-99, was issued in December 2002.  SAS-99 requires auditors to: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solidFill>
                  <a:srgbClr val="CC0000"/>
                </a:solidFill>
              </a:rPr>
              <a:t>Understand fraud</a:t>
            </a:r>
          </a:p>
        </p:txBody>
      </p:sp>
      <p:sp>
        <p:nvSpPr>
          <p:cNvPr id="1697796" name="Rectangle 4"/>
          <p:cNvSpPr>
            <a:spLocks noChangeArrowheads="1"/>
          </p:cNvSpPr>
          <p:nvPr/>
        </p:nvSpPr>
        <p:spPr bwMode="auto">
          <a:xfrm>
            <a:off x="481263" y="2895600"/>
            <a:ext cx="8370887" cy="47942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Auditors can’t effectively audit something they don’t understand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SAS No. 99</a:t>
            </a:r>
          </a:p>
        </p:txBody>
      </p:sp>
    </p:spTree>
    <p:extLst>
      <p:ext uri="{BB962C8B-B14F-4D97-AF65-F5344CB8AC3E}">
        <p14:creationId xmlns:p14="http://schemas.microsoft.com/office/powerpoint/2010/main" val="81690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9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9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9779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9779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97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97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7795" grpId="0" build="p" bldLvl="5" autoUpdateAnimBg="0"/>
      <p:bldP spid="1697796" grpId="0" build="p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revision to SAS-82, SAS-99, was issued in December 2002. SAS-99 requires auditors to: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Understand fraud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solidFill>
                  <a:srgbClr val="CC0000"/>
                </a:solidFill>
              </a:rPr>
              <a:t>Discuss the risks of material fraudulent misstatements</a:t>
            </a:r>
          </a:p>
        </p:txBody>
      </p:sp>
      <p:sp>
        <p:nvSpPr>
          <p:cNvPr id="1698820" name="Rectangle 4"/>
          <p:cNvSpPr>
            <a:spLocks noChangeArrowheads="1"/>
          </p:cNvSpPr>
          <p:nvPr/>
        </p:nvSpPr>
        <p:spPr bwMode="auto">
          <a:xfrm>
            <a:off x="1125537" y="3581400"/>
            <a:ext cx="7561263" cy="1096962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While planning the audit, members of the audit team should discuss how and where the company’s financial statements might be susceptible to fraud.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SAS No. 99</a:t>
            </a:r>
          </a:p>
        </p:txBody>
      </p:sp>
    </p:spTree>
    <p:extLst>
      <p:ext uri="{BB962C8B-B14F-4D97-AF65-F5344CB8AC3E}">
        <p14:creationId xmlns:p14="http://schemas.microsoft.com/office/powerpoint/2010/main" val="187106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98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98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8820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revision to SAS-82, SAS-99, was issued in December 2002.  SAS-99 requires auditors to: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Understand fraud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Discuss the risks of material fraudulent misstatements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solidFill>
                  <a:srgbClr val="CC0000"/>
                </a:solidFill>
              </a:rPr>
              <a:t>Obtain information</a:t>
            </a:r>
          </a:p>
        </p:txBody>
      </p:sp>
      <p:sp>
        <p:nvSpPr>
          <p:cNvPr id="1699844" name="Rectangle 4"/>
          <p:cNvSpPr>
            <a:spLocks noChangeArrowheads="1"/>
          </p:cNvSpPr>
          <p:nvPr/>
        </p:nvSpPr>
        <p:spPr bwMode="auto">
          <a:xfrm>
            <a:off x="334962" y="3657600"/>
            <a:ext cx="8474075" cy="19812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The audit team must gather evidence about the existence of fraud by: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Looking for fraud risk factors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Testing company records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Asking management, the audit committee, and others if they know of any past or current fraud or of fraud risks the organization faces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SAS No. 99</a:t>
            </a:r>
          </a:p>
        </p:txBody>
      </p:sp>
    </p:spTree>
    <p:extLst>
      <p:ext uri="{BB962C8B-B14F-4D97-AF65-F5344CB8AC3E}">
        <p14:creationId xmlns:p14="http://schemas.microsoft.com/office/powerpoint/2010/main" val="429182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9984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9984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99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99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99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99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99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99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99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99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44" grpId="0" build="p" bldLvl="2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revision to SAS-82, SAS-99, was issued in December 2002. SAS-99 requires auditors to: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Understand fraud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Discuss the risks of material fraudulent misstatements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Obtain information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solidFill>
                  <a:srgbClr val="CC0000"/>
                </a:solidFill>
              </a:rPr>
              <a:t>Identify, assess, and respond to risks</a:t>
            </a:r>
          </a:p>
        </p:txBody>
      </p:sp>
      <p:sp>
        <p:nvSpPr>
          <p:cNvPr id="1700868" name="Rectangle 4"/>
          <p:cNvSpPr>
            <a:spLocks noChangeArrowheads="1"/>
          </p:cNvSpPr>
          <p:nvPr/>
        </p:nvSpPr>
        <p:spPr bwMode="auto">
          <a:xfrm>
            <a:off x="457200" y="3998495"/>
            <a:ext cx="8318500" cy="531812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Use the gathered information to identify, assess, and respond to </a:t>
            </a:r>
            <a:r>
              <a:rPr lang="en-US" sz="2000" dirty="0" smtClean="0">
                <a:solidFill>
                  <a:schemeClr val="tx1"/>
                </a:solidFill>
              </a:rPr>
              <a:t>risks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SAS No. 99</a:t>
            </a:r>
          </a:p>
        </p:txBody>
      </p:sp>
    </p:spTree>
    <p:extLst>
      <p:ext uri="{BB962C8B-B14F-4D97-AF65-F5344CB8AC3E}">
        <p14:creationId xmlns:p14="http://schemas.microsoft.com/office/powerpoint/2010/main" val="136145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0086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0086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00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00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868" grpId="0" build="p" bldLvl="3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revision to SAS-82, SAS-99, was issued in December 2002.  SAS-99 requires auditors to: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Understand fraud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Discuss the risks of material fraudulent misstatements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Obtain information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Identify, assess, and respond to risks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solidFill>
                  <a:srgbClr val="CC0000"/>
                </a:solidFill>
              </a:rPr>
              <a:t>Evaluate the results of their audit tests</a:t>
            </a:r>
          </a:p>
        </p:txBody>
      </p:sp>
      <p:sp>
        <p:nvSpPr>
          <p:cNvPr id="1701892" name="Rectangle 4"/>
          <p:cNvSpPr>
            <a:spLocks noChangeArrowheads="1"/>
          </p:cNvSpPr>
          <p:nvPr/>
        </p:nvSpPr>
        <p:spPr bwMode="auto">
          <a:xfrm>
            <a:off x="694531" y="4411579"/>
            <a:ext cx="7754937" cy="1532021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When </a:t>
            </a:r>
            <a:r>
              <a:rPr lang="en-US" sz="2000" dirty="0">
                <a:solidFill>
                  <a:schemeClr val="tx1"/>
                </a:solidFill>
              </a:rPr>
              <a:t>the audit is complete, they must evaluate whether any identified misstatements indicate the presence of fraud.</a:t>
            </a:r>
          </a:p>
          <a:p>
            <a:r>
              <a:rPr lang="en-US" sz="2000" dirty="0">
                <a:solidFill>
                  <a:schemeClr val="tx1"/>
                </a:solidFill>
              </a:rPr>
              <a:t>If so, they should determine the impact on the financial statements and the audit.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SAS No. 99</a:t>
            </a:r>
          </a:p>
        </p:txBody>
      </p:sp>
    </p:spTree>
    <p:extLst>
      <p:ext uri="{BB962C8B-B14F-4D97-AF65-F5344CB8AC3E}">
        <p14:creationId xmlns:p14="http://schemas.microsoft.com/office/powerpoint/2010/main" val="34090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0189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0189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01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01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01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01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1892" grpId="0" build="p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revision to SAS-82, SAS-99, was issued in December 2002.  SAS-99 requires auditors to: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Understand fraud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Discuss the risks of material fraudulent misstatements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Obtain information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Identify, assess, and respond to risks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Evaluate the results of their audit tests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solidFill>
                  <a:srgbClr val="CC0000"/>
                </a:solidFill>
              </a:rPr>
              <a:t>Communicate findings</a:t>
            </a:r>
          </a:p>
        </p:txBody>
      </p:sp>
      <p:sp>
        <p:nvSpPr>
          <p:cNvPr id="1702916" name="Rectangle 4"/>
          <p:cNvSpPr>
            <a:spLocks noChangeArrowheads="1"/>
          </p:cNvSpPr>
          <p:nvPr/>
        </p:nvSpPr>
        <p:spPr bwMode="auto">
          <a:xfrm>
            <a:off x="3200400" y="4800600"/>
            <a:ext cx="5135562" cy="1131888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Auditors communicate their fraud findings to management, the audit committee, and others.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SAS No. 99</a:t>
            </a:r>
          </a:p>
        </p:txBody>
      </p:sp>
    </p:spTree>
    <p:extLst>
      <p:ext uri="{BB962C8B-B14F-4D97-AF65-F5344CB8AC3E}">
        <p14:creationId xmlns:p14="http://schemas.microsoft.com/office/powerpoint/2010/main" val="279731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02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02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2916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revision to SAS-82, SAS-99, was issued in December 2002. SAS-99 requires auditors to: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Understand fraud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Discuss the risks of material fraudulent misstatements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Obtain information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Identify, assess, and respond to risks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Evaluate the results of their audit tests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Communicate findings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solidFill>
                  <a:srgbClr val="CC0000"/>
                </a:solidFill>
              </a:rPr>
              <a:t>Document their audit work</a:t>
            </a:r>
          </a:p>
        </p:txBody>
      </p:sp>
      <p:sp>
        <p:nvSpPr>
          <p:cNvPr id="1703940" name="Rectangle 4"/>
          <p:cNvSpPr>
            <a:spLocks noChangeArrowheads="1"/>
          </p:cNvSpPr>
          <p:nvPr/>
        </p:nvSpPr>
        <p:spPr bwMode="auto">
          <a:xfrm>
            <a:off x="3048000" y="5257800"/>
            <a:ext cx="5486400" cy="709612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Auditors must document their compliance with SAS-99 requirements.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SAS No. 99</a:t>
            </a:r>
          </a:p>
        </p:txBody>
      </p:sp>
    </p:spTree>
    <p:extLst>
      <p:ext uri="{BB962C8B-B14F-4D97-AF65-F5344CB8AC3E}">
        <p14:creationId xmlns:p14="http://schemas.microsoft.com/office/powerpoint/2010/main" val="41516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03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03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3940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revision to SAS-82, SAS-99, was issued in December 2002. SAS-99 requires auditors to: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Understand fraud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Discuss the risks of material fraudulent misstatements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Obtain information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Identify, assess, and respond to risks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Evaluate the results of their audit tests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Communicate findings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Document their audit work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solidFill>
                  <a:srgbClr val="CC0000"/>
                </a:solidFill>
              </a:rPr>
              <a:t>Incorporate a technology focus</a:t>
            </a:r>
          </a:p>
        </p:txBody>
      </p:sp>
      <p:sp>
        <p:nvSpPr>
          <p:cNvPr id="1704964" name="Rectangle 4"/>
          <p:cNvSpPr>
            <a:spLocks noChangeArrowheads="1"/>
          </p:cNvSpPr>
          <p:nvPr/>
        </p:nvSpPr>
        <p:spPr bwMode="auto">
          <a:xfrm>
            <a:off x="1981200" y="5554663"/>
            <a:ext cx="6524625" cy="769937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Auditors </a:t>
            </a:r>
            <a:r>
              <a:rPr lang="en-US" sz="2000" dirty="0">
                <a:solidFill>
                  <a:schemeClr val="tx1"/>
                </a:solidFill>
              </a:rPr>
              <a:t>have to use technology-oriented tools and techniques to design fraud auditing procedures.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SAS No. 99</a:t>
            </a:r>
          </a:p>
        </p:txBody>
      </p:sp>
    </p:spTree>
    <p:extLst>
      <p:ext uri="{BB962C8B-B14F-4D97-AF65-F5344CB8AC3E}">
        <p14:creationId xmlns:p14="http://schemas.microsoft.com/office/powerpoint/2010/main" val="170786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04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04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4964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Who Perpetrates Fraud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32511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Few differences between white-collar criminals and the public</a:t>
            </a:r>
          </a:p>
          <a:p>
            <a:endParaRPr lang="en-US" dirty="0"/>
          </a:p>
          <a:p>
            <a:r>
              <a:rPr lang="en-US" dirty="0" smtClean="0"/>
              <a:t>Computer fraud perpetrators tend </a:t>
            </a:r>
            <a:r>
              <a:rPr lang="en-US" dirty="0"/>
              <a:t>to be younger and possess more computer knowledge, experience, and skills.</a:t>
            </a:r>
          </a:p>
          <a:p>
            <a:endParaRPr lang="en-US" dirty="0"/>
          </a:p>
          <a:p>
            <a:r>
              <a:rPr lang="en-US" dirty="0"/>
              <a:t>Some hackers and computer fraud perpetrators are more motivated by curiosity, a quest for knowledge, the desire to learn how things work, and the challenge of “beating the system.”</a:t>
            </a:r>
          </a:p>
          <a:p>
            <a:endParaRPr lang="en-US" dirty="0"/>
          </a:p>
          <a:p>
            <a:r>
              <a:rPr lang="en-US" dirty="0"/>
              <a:t>Most have no previous criminal record.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747712" cy="365760"/>
          </a:xfrm>
        </p:spPr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fld id="{0B569032-9C30-418C-A18F-42F2DBED6F33}" type="slidenum">
              <a:rPr lang="en-US" smtClean="0">
                <a:solidFill>
                  <a:schemeClr val="accent1"/>
                </a:solidFill>
              </a:rPr>
              <a:pPr/>
              <a:t>28</a:t>
            </a:fld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93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Who Perpetrates Fraud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/>
              <a:t>Criminologist Donald </a:t>
            </a:r>
            <a:r>
              <a:rPr lang="en-US" dirty="0" err="1"/>
              <a:t>Cressey</a:t>
            </a:r>
            <a:r>
              <a:rPr lang="en-US" dirty="0"/>
              <a:t>, interviewed 200+ convicted white-collar criminals in an attempt to determine the common threads in their crimes.  As a result of his research, he determined that three factors were present in the commission of each crime. These three factors have come to be known as the fraud triangle.</a:t>
            </a:r>
          </a:p>
          <a:p>
            <a:pPr lvl="1"/>
            <a:r>
              <a:rPr lang="en-US" sz="2400" dirty="0"/>
              <a:t>Pressure</a:t>
            </a:r>
          </a:p>
          <a:p>
            <a:pPr lvl="1"/>
            <a:r>
              <a:rPr lang="en-US" sz="2400" dirty="0"/>
              <a:t>Opportunity</a:t>
            </a:r>
          </a:p>
          <a:p>
            <a:pPr lvl="1"/>
            <a:r>
              <a:rPr lang="en-US" sz="2400" dirty="0"/>
              <a:t>Rationalization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747712" cy="365760"/>
          </a:xfrm>
        </p:spPr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fld id="{0B569032-9C30-418C-A18F-42F2DBED6F33}" type="slidenum">
              <a:rPr lang="en-US" smtClean="0">
                <a:solidFill>
                  <a:schemeClr val="accent1"/>
                </a:solidFill>
              </a:rPr>
              <a:pPr/>
              <a:t>29</a:t>
            </a:fld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83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/>
              <a:t>Companies face four types of threats to their information systems:</a:t>
            </a:r>
          </a:p>
          <a:p>
            <a:pPr lvl="1"/>
            <a:r>
              <a:rPr lang="en-US" b="1">
                <a:solidFill>
                  <a:srgbClr val="CC0000"/>
                </a:solidFill>
              </a:rPr>
              <a:t>Natural and political disasters</a:t>
            </a:r>
          </a:p>
        </p:txBody>
      </p:sp>
      <p:sp>
        <p:nvSpPr>
          <p:cNvPr id="1672196" name="Rectangle 4"/>
          <p:cNvSpPr>
            <a:spLocks noChangeArrowheads="1"/>
          </p:cNvSpPr>
          <p:nvPr/>
        </p:nvSpPr>
        <p:spPr bwMode="auto">
          <a:xfrm>
            <a:off x="4191000" y="3048000"/>
            <a:ext cx="4805362" cy="23622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Include: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Fire or excessive heat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Floods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Earthquakes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High winds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War and terrorist </a:t>
            </a:r>
            <a:r>
              <a:rPr lang="en-US" sz="2000" dirty="0" smtClean="0">
                <a:solidFill>
                  <a:schemeClr val="tx1"/>
                </a:solidFill>
              </a:rPr>
              <a:t>attack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Threats to AIS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6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7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7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1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7219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7219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72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72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72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72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72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72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72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72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72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72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72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72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2195" grpId="0" build="p" bldLvl="5" autoUpdateAnimBg="0"/>
      <p:bldP spid="1672196" grpId="0" uiExpand="1" build="p" bldLvl="2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3154" name="AutoShape 2"/>
          <p:cNvSpPr>
            <a:spLocks noChangeArrowheads="1"/>
          </p:cNvSpPr>
          <p:nvPr/>
        </p:nvSpPr>
        <p:spPr bwMode="auto">
          <a:xfrm>
            <a:off x="1371600" y="1947863"/>
            <a:ext cx="6172200" cy="3962400"/>
          </a:xfrm>
          <a:prstGeom prst="triangle">
            <a:avLst>
              <a:gd name="adj" fmla="val 50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3155" name="Rectangle 3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600" b="1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algn="ctr">
              <a:defRPr sz="3600" b="1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algn="ctr">
              <a:defRPr sz="3600" b="1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algn="ctr">
              <a:defRPr sz="3600" b="1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algn="ctr">
              <a:defRPr sz="3600" b="1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The “Fraud Triangle”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Donald </a:t>
            </a:r>
            <a:r>
              <a:rPr lang="en-US" sz="1600" dirty="0" err="1">
                <a:solidFill>
                  <a:schemeClr val="tx1"/>
                </a:solidFill>
              </a:rPr>
              <a:t>Cressey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13156" name="Text Box 4"/>
          <p:cNvSpPr txBox="1">
            <a:spLocks noChangeArrowheads="1"/>
          </p:cNvSpPr>
          <p:nvPr/>
        </p:nvSpPr>
        <p:spPr bwMode="auto">
          <a:xfrm rot="-3094973">
            <a:off x="1797051" y="3473450"/>
            <a:ext cx="19224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Pressure</a:t>
            </a:r>
          </a:p>
        </p:txBody>
      </p:sp>
      <p:sp>
        <p:nvSpPr>
          <p:cNvPr id="1713157" name="Text Box 5"/>
          <p:cNvSpPr txBox="1">
            <a:spLocks noChangeArrowheads="1"/>
          </p:cNvSpPr>
          <p:nvPr/>
        </p:nvSpPr>
        <p:spPr bwMode="auto">
          <a:xfrm rot="3109608">
            <a:off x="5056981" y="3639344"/>
            <a:ext cx="2505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Opportunity</a:t>
            </a:r>
          </a:p>
        </p:txBody>
      </p:sp>
      <p:sp>
        <p:nvSpPr>
          <p:cNvPr id="1713158" name="Text Box 6"/>
          <p:cNvSpPr txBox="1">
            <a:spLocks noChangeArrowheads="1"/>
          </p:cNvSpPr>
          <p:nvPr/>
        </p:nvSpPr>
        <p:spPr bwMode="auto">
          <a:xfrm>
            <a:off x="2819400" y="5867400"/>
            <a:ext cx="30686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Rationalization</a:t>
            </a:r>
          </a:p>
        </p:txBody>
      </p:sp>
    </p:spTree>
    <p:extLst>
      <p:ext uri="{BB962C8B-B14F-4D97-AF65-F5344CB8AC3E}">
        <p14:creationId xmlns:p14="http://schemas.microsoft.com/office/powerpoint/2010/main" val="153526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1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13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1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3156" grpId="0" autoUpdateAnimBg="0"/>
      <p:bldP spid="1713157" grpId="0" autoUpdateAnimBg="0"/>
      <p:bldP spid="1713158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9848"/>
          </a:xfrm>
        </p:spPr>
        <p:txBody>
          <a:bodyPr/>
          <a:lstStyle/>
          <a:p>
            <a:r>
              <a:rPr lang="en-US" dirty="0" smtClean="0"/>
              <a:t>Fraud Triangle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8288" y="6248400"/>
            <a:ext cx="762000" cy="365760"/>
          </a:xfrm>
        </p:spPr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fld id="{0B569032-9C30-418C-A18F-42F2DBED6F33}" type="slidenum">
              <a:rPr lang="en-US" smtClean="0">
                <a:solidFill>
                  <a:schemeClr val="accent1"/>
                </a:solidFill>
              </a:rPr>
              <a:pPr/>
              <a:t>31</a:t>
            </a:fld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57400"/>
            <a:ext cx="6454775" cy="397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440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Conditions for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These three conditions must be present for fraud to occur:</a:t>
            </a:r>
          </a:p>
          <a:p>
            <a:r>
              <a:rPr lang="en-US" dirty="0" smtClean="0"/>
              <a:t>Pressure</a:t>
            </a:r>
          </a:p>
          <a:p>
            <a:pPr lvl="1"/>
            <a:r>
              <a:rPr lang="en-US" dirty="0" smtClean="0"/>
              <a:t>Employee</a:t>
            </a:r>
          </a:p>
          <a:p>
            <a:pPr lvl="2"/>
            <a:r>
              <a:rPr lang="en-US" dirty="0" smtClean="0"/>
              <a:t>Financial</a:t>
            </a:r>
          </a:p>
          <a:p>
            <a:pPr lvl="2"/>
            <a:r>
              <a:rPr lang="en-US" dirty="0" smtClean="0"/>
              <a:t>Lifestyle</a:t>
            </a:r>
          </a:p>
          <a:p>
            <a:pPr lvl="2"/>
            <a:r>
              <a:rPr lang="en-US" dirty="0" smtClean="0"/>
              <a:t>Emotional</a:t>
            </a:r>
          </a:p>
          <a:p>
            <a:pPr lvl="1"/>
            <a:r>
              <a:rPr lang="en-US" dirty="0" smtClean="0"/>
              <a:t>Financial Statement</a:t>
            </a:r>
          </a:p>
          <a:p>
            <a:pPr lvl="2"/>
            <a:r>
              <a:rPr lang="en-US" dirty="0" smtClean="0"/>
              <a:t>Financial</a:t>
            </a:r>
          </a:p>
          <a:p>
            <a:pPr lvl="2"/>
            <a:r>
              <a:rPr lang="en-US" dirty="0" smtClean="0"/>
              <a:t>Management </a:t>
            </a:r>
          </a:p>
          <a:p>
            <a:pPr lvl="2"/>
            <a:r>
              <a:rPr lang="en-US" dirty="0" smtClean="0"/>
              <a:t>Industry conditions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Opportunity </a:t>
            </a:r>
            <a:r>
              <a:rPr lang="en-US" dirty="0"/>
              <a:t>to:</a:t>
            </a:r>
          </a:p>
          <a:p>
            <a:pPr lvl="1"/>
            <a:r>
              <a:rPr lang="en-US" dirty="0"/>
              <a:t>Commit</a:t>
            </a:r>
          </a:p>
          <a:p>
            <a:pPr lvl="1"/>
            <a:r>
              <a:rPr lang="en-US" dirty="0"/>
              <a:t>Conceal</a:t>
            </a:r>
          </a:p>
          <a:p>
            <a:pPr lvl="1"/>
            <a:r>
              <a:rPr lang="en-US" dirty="0"/>
              <a:t>Convert to personal gain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Rationalize</a:t>
            </a:r>
          </a:p>
          <a:p>
            <a:pPr lvl="1"/>
            <a:r>
              <a:rPr lang="en-US" dirty="0" smtClean="0"/>
              <a:t>Justify behavior</a:t>
            </a:r>
          </a:p>
          <a:p>
            <a:pPr lvl="1"/>
            <a:r>
              <a:rPr lang="en-US" dirty="0" smtClean="0"/>
              <a:t>Attitude that rules don’t apply </a:t>
            </a:r>
          </a:p>
          <a:p>
            <a:pPr lvl="1"/>
            <a:r>
              <a:rPr lang="en-US" dirty="0" smtClean="0"/>
              <a:t>Lack personal integrity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fld id="{0B569032-9C30-418C-A18F-42F2DBED6F33}" type="slidenum">
              <a:rPr lang="en-US" smtClean="0">
                <a:solidFill>
                  <a:schemeClr val="accent1"/>
                </a:solidFill>
              </a:rPr>
              <a:pPr/>
              <a:t>32</a:t>
            </a:fld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64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Computer Fraud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If a computer is used to commit fraud it is called computer fraud.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omputer </a:t>
            </a:r>
            <a:r>
              <a:rPr lang="en-US" sz="2400" dirty="0"/>
              <a:t>fraud includes the following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Unauthorized theft, use, access, modification, copying, and destruction of software or data</a:t>
            </a:r>
            <a:r>
              <a:rPr lang="en-US" sz="2000" dirty="0"/>
              <a:t> </a:t>
            </a:r>
            <a:endParaRPr lang="en-US" sz="2000" dirty="0" smtClean="0"/>
          </a:p>
          <a:p>
            <a:pPr lvl="1"/>
            <a:r>
              <a:rPr lang="en-US" sz="2000" dirty="0" smtClean="0"/>
              <a:t>Theft of assets by altering computer records</a:t>
            </a:r>
            <a:endParaRPr lang="en-US" sz="2000" dirty="0"/>
          </a:p>
          <a:p>
            <a:pPr lvl="1"/>
            <a:r>
              <a:rPr lang="en-US" sz="2000" dirty="0"/>
              <a:t>Intent to illegally obtain information or tangible property through the use of </a:t>
            </a:r>
            <a:r>
              <a:rPr lang="en-US" sz="2000" dirty="0" smtClean="0"/>
              <a:t>computers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Theft of computer time.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Theft or destruction of computer hardware.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Use or the conspiracy to use computer resources to commit a felony.</a:t>
            </a:r>
          </a:p>
          <a:p>
            <a:pPr lvl="1"/>
            <a:endParaRPr lang="en-US" sz="2000" dirty="0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fld id="{0B569032-9C30-418C-A18F-42F2DBED6F33}" type="slidenum">
              <a:rPr lang="en-US" smtClean="0">
                <a:solidFill>
                  <a:schemeClr val="accent1"/>
                </a:solidFill>
              </a:rPr>
              <a:pPr/>
              <a:t>33</a:t>
            </a:fld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6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Computer Fraud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using a computer, fraud perpetrators can steal:</a:t>
            </a:r>
          </a:p>
          <a:p>
            <a:pPr lvl="1"/>
            <a:r>
              <a:rPr lang="en-US" dirty="0"/>
              <a:t>More of something</a:t>
            </a:r>
          </a:p>
          <a:p>
            <a:pPr lvl="1"/>
            <a:r>
              <a:rPr lang="en-US" dirty="0"/>
              <a:t>In less time</a:t>
            </a:r>
          </a:p>
          <a:p>
            <a:pPr lvl="1"/>
            <a:r>
              <a:rPr lang="en-US" dirty="0"/>
              <a:t>With less effort</a:t>
            </a:r>
          </a:p>
          <a:p>
            <a:r>
              <a:rPr lang="en-US" dirty="0"/>
              <a:t>They may also leave very little evidence, which can make these crimes more difficult to detect.</a:t>
            </a:r>
          </a:p>
          <a:p>
            <a:pPr lvl="1"/>
            <a:endParaRPr lang="en-US" sz="2000" dirty="0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fld id="{0B569032-9C30-418C-A18F-42F2DBED6F33}" type="slidenum">
              <a:rPr lang="en-US" smtClean="0">
                <a:solidFill>
                  <a:schemeClr val="accent1"/>
                </a:solidFill>
              </a:rPr>
              <a:pPr/>
              <a:t>34</a:t>
            </a:fld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76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b="1" dirty="0"/>
              <a:t>The Rise in Computer Fraud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99488"/>
            <a:ext cx="8229600" cy="4325112"/>
          </a:xfrm>
        </p:spPr>
        <p:txBody>
          <a:bodyPr>
            <a:normAutofit fontScale="92500"/>
          </a:bodyPr>
          <a:lstStyle/>
          <a:p>
            <a:r>
              <a:rPr lang="en-US" sz="2200" dirty="0"/>
              <a:t>Computer systems are particularly vulnerable to computer crimes </a:t>
            </a:r>
            <a:endParaRPr lang="en-US" sz="2200" dirty="0" smtClean="0"/>
          </a:p>
          <a:p>
            <a:pPr lvl="1"/>
            <a:r>
              <a:rPr lang="en-US" sz="1700" dirty="0" smtClean="0"/>
              <a:t>Billions of data</a:t>
            </a:r>
          </a:p>
          <a:p>
            <a:pPr lvl="1"/>
            <a:r>
              <a:rPr lang="en-US" sz="1700" dirty="0" smtClean="0"/>
              <a:t>Many access points</a:t>
            </a:r>
          </a:p>
          <a:p>
            <a:pPr lvl="1"/>
            <a:r>
              <a:rPr lang="en-US" sz="1700" dirty="0" smtClean="0"/>
              <a:t>Only one modifications required </a:t>
            </a:r>
          </a:p>
          <a:p>
            <a:pPr lvl="1"/>
            <a:r>
              <a:rPr lang="en-US" sz="1700" dirty="0" smtClean="0"/>
              <a:t>Utilization of personal computers</a:t>
            </a:r>
          </a:p>
          <a:p>
            <a:pPr lvl="1"/>
            <a:endParaRPr lang="en-US" sz="2300" dirty="0"/>
          </a:p>
          <a:p>
            <a:r>
              <a:rPr lang="en-US" sz="2200" dirty="0"/>
              <a:t>The increase in computer fraud schemes is due to some of the following reasons</a:t>
            </a:r>
            <a:r>
              <a:rPr lang="en-US" sz="2200" dirty="0" smtClean="0"/>
              <a:t>:</a:t>
            </a:r>
            <a:endParaRPr lang="en-US" sz="2200" dirty="0"/>
          </a:p>
          <a:p>
            <a:pPr lvl="1"/>
            <a:r>
              <a:rPr lang="en-US" sz="1700" dirty="0"/>
              <a:t>Not everyone agrees on what constitutes computer fraud.</a:t>
            </a:r>
          </a:p>
          <a:p>
            <a:pPr lvl="1"/>
            <a:r>
              <a:rPr lang="en-US" sz="1700" dirty="0" smtClean="0"/>
              <a:t>Many go undetected and/or </a:t>
            </a:r>
            <a:r>
              <a:rPr lang="en-US" sz="1700" dirty="0"/>
              <a:t>not reported.</a:t>
            </a:r>
          </a:p>
          <a:p>
            <a:pPr lvl="1"/>
            <a:r>
              <a:rPr lang="en-US" sz="1700" dirty="0" smtClean="0"/>
              <a:t>Many </a:t>
            </a:r>
            <a:r>
              <a:rPr lang="en-US" sz="1700" dirty="0"/>
              <a:t>networks have a low level of security.</a:t>
            </a:r>
          </a:p>
          <a:p>
            <a:pPr lvl="1"/>
            <a:r>
              <a:rPr lang="en-US" sz="1700" dirty="0" smtClean="0"/>
              <a:t>Many </a:t>
            </a:r>
            <a:r>
              <a:rPr lang="en-US" sz="1700" dirty="0"/>
              <a:t>Internet pages </a:t>
            </a:r>
            <a:r>
              <a:rPr lang="en-US" sz="1700" dirty="0" smtClean="0"/>
              <a:t>give </a:t>
            </a:r>
            <a:r>
              <a:rPr lang="en-US" sz="1700" dirty="0"/>
              <a:t>instructions on how to </a:t>
            </a:r>
            <a:r>
              <a:rPr lang="en-US" sz="1700" dirty="0" smtClean="0"/>
              <a:t>commit computer fraud</a:t>
            </a:r>
            <a:endParaRPr lang="en-US" sz="1700" dirty="0"/>
          </a:p>
          <a:p>
            <a:pPr lvl="1"/>
            <a:r>
              <a:rPr lang="en-US" sz="1700" dirty="0" smtClean="0"/>
              <a:t>Law </a:t>
            </a:r>
            <a:r>
              <a:rPr lang="en-US" sz="1700" dirty="0"/>
              <a:t>enforcement is unable to keep </a:t>
            </a:r>
            <a:r>
              <a:rPr lang="en-US" sz="1700" dirty="0" smtClean="0"/>
              <a:t>up</a:t>
            </a:r>
          </a:p>
          <a:p>
            <a:pPr lvl="1"/>
            <a:r>
              <a:rPr lang="en-US" sz="1700" dirty="0" smtClean="0"/>
              <a:t>The </a:t>
            </a:r>
            <a:r>
              <a:rPr lang="en-US" sz="1700" dirty="0"/>
              <a:t>total dollar value of losses is difficult to calculate.</a:t>
            </a:r>
          </a:p>
          <a:p>
            <a:endParaRPr lang="en-US" sz="2000" dirty="0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fld id="{0B569032-9C30-418C-A18F-42F2DBED6F33}" type="slidenum">
              <a:rPr lang="en-US" smtClean="0">
                <a:solidFill>
                  <a:schemeClr val="accent1"/>
                </a:solidFill>
              </a:rPr>
              <a:pPr/>
              <a:t>35</a:t>
            </a:fld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63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Computer Fraud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fraud is classified </a:t>
            </a:r>
            <a:r>
              <a:rPr lang="en-US" dirty="0"/>
              <a:t>according to the data processing model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Processor</a:t>
            </a:r>
          </a:p>
          <a:p>
            <a:pPr lvl="1"/>
            <a:r>
              <a:rPr lang="en-US" dirty="0" smtClean="0"/>
              <a:t>Computer instruction</a:t>
            </a:r>
          </a:p>
          <a:p>
            <a:pPr lvl="1"/>
            <a:r>
              <a:rPr lang="en-US" dirty="0" smtClean="0"/>
              <a:t>Data </a:t>
            </a:r>
          </a:p>
          <a:p>
            <a:pPr lvl="1"/>
            <a:r>
              <a:rPr lang="en-US" dirty="0" smtClean="0"/>
              <a:t>Output</a:t>
            </a:r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fld id="{0B569032-9C30-418C-A18F-42F2DBED6F33}" type="slidenum">
              <a:rPr lang="en-US" smtClean="0">
                <a:solidFill>
                  <a:schemeClr val="accent1"/>
                </a:solidFill>
              </a:rPr>
              <a:pPr/>
              <a:t>36</a:t>
            </a:fld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9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400"/>
              <a:t>Input Fraud</a:t>
            </a:r>
          </a:p>
          <a:p>
            <a:pPr lvl="1"/>
            <a:r>
              <a:rPr lang="en-US" sz="2000"/>
              <a:t>The simplest and most common way to commit a fraud is to alter computer input.</a:t>
            </a:r>
          </a:p>
          <a:p>
            <a:pPr lvl="2"/>
            <a:r>
              <a:rPr lang="en-US" sz="2000"/>
              <a:t>Requires little computer skills</a:t>
            </a:r>
          </a:p>
          <a:p>
            <a:pPr lvl="2"/>
            <a:r>
              <a:rPr lang="en-US" sz="2000"/>
              <a:t>Perpetrator only needs to understand how the system operates</a:t>
            </a:r>
          </a:p>
          <a:p>
            <a:pPr lvl="1"/>
            <a:r>
              <a:rPr lang="en-US" sz="2000"/>
              <a:t>Can take a number of forms, including:</a:t>
            </a:r>
          </a:p>
          <a:p>
            <a:pPr lvl="2"/>
            <a:r>
              <a:rPr lang="en-US" sz="2000" b="1">
                <a:solidFill>
                  <a:srgbClr val="CC0000"/>
                </a:solidFill>
              </a:rPr>
              <a:t>Disbursement frauds</a:t>
            </a:r>
          </a:p>
        </p:txBody>
      </p:sp>
      <p:sp>
        <p:nvSpPr>
          <p:cNvPr id="1774596" name="Rectangle 4"/>
          <p:cNvSpPr>
            <a:spLocks noChangeArrowheads="1"/>
          </p:cNvSpPr>
          <p:nvPr/>
        </p:nvSpPr>
        <p:spPr bwMode="auto">
          <a:xfrm>
            <a:off x="3048000" y="4343400"/>
            <a:ext cx="5451475" cy="11715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The perpetrator causes a company to:</a:t>
            </a:r>
          </a:p>
          <a:p>
            <a:pPr lvl="1"/>
            <a:r>
              <a:rPr lang="en-US" sz="2000">
                <a:solidFill>
                  <a:schemeClr val="tx1"/>
                </a:solidFill>
              </a:rPr>
              <a:t>Pay too much for ordered goods; or</a:t>
            </a:r>
          </a:p>
          <a:p>
            <a:pPr lvl="1"/>
            <a:r>
              <a:rPr lang="en-US" sz="2000">
                <a:solidFill>
                  <a:schemeClr val="tx1"/>
                </a:solidFill>
              </a:rPr>
              <a:t>Pay for goods never ordered.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Computer Fraud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29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7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7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7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7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7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74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74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74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4595" grpId="0" build="p" bldLvl="5" autoUpdateAnimBg="0"/>
      <p:bldP spid="1774596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400"/>
              <a:t>Input Fraud</a:t>
            </a:r>
          </a:p>
          <a:p>
            <a:pPr lvl="1"/>
            <a:r>
              <a:rPr lang="en-US" sz="2000"/>
              <a:t>The simplest and most common way to commit a fraud is to alter computer input.</a:t>
            </a:r>
          </a:p>
          <a:p>
            <a:pPr lvl="2"/>
            <a:r>
              <a:rPr lang="en-US" sz="2000"/>
              <a:t>Requires little computer skills.</a:t>
            </a:r>
          </a:p>
          <a:p>
            <a:pPr lvl="2"/>
            <a:r>
              <a:rPr lang="en-US" sz="2000"/>
              <a:t>Perpetrator only needs to understand how the system operates.</a:t>
            </a:r>
          </a:p>
          <a:p>
            <a:pPr lvl="1"/>
            <a:r>
              <a:rPr lang="en-US" sz="2000"/>
              <a:t>Can take a number of forms, including:</a:t>
            </a:r>
          </a:p>
          <a:p>
            <a:pPr lvl="2"/>
            <a:r>
              <a:rPr lang="en-US" sz="2000"/>
              <a:t>Disbursement frauds</a:t>
            </a:r>
          </a:p>
          <a:p>
            <a:pPr lvl="2"/>
            <a:r>
              <a:rPr lang="en-US" sz="2000" b="1">
                <a:solidFill>
                  <a:srgbClr val="CC0000"/>
                </a:solidFill>
              </a:rPr>
              <a:t>Inventory frauds</a:t>
            </a:r>
          </a:p>
        </p:txBody>
      </p:sp>
      <p:sp>
        <p:nvSpPr>
          <p:cNvPr id="1769476" name="Rectangle 4"/>
          <p:cNvSpPr>
            <a:spLocks noChangeArrowheads="1"/>
          </p:cNvSpPr>
          <p:nvPr/>
        </p:nvSpPr>
        <p:spPr bwMode="auto">
          <a:xfrm>
            <a:off x="1981200" y="4572000"/>
            <a:ext cx="6524625" cy="762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The perpetrator enters data into the system to show that stolen inventory has been scrapped.</a:t>
            </a:r>
          </a:p>
          <a:p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Computer Fraud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47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69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69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9476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400"/>
              <a:t>Input Fraud</a:t>
            </a:r>
          </a:p>
          <a:p>
            <a:pPr lvl="1"/>
            <a:r>
              <a:rPr lang="en-US" sz="2000"/>
              <a:t>The simplest and most common way to commit a fraud is to alter computer input.</a:t>
            </a:r>
          </a:p>
          <a:p>
            <a:pPr lvl="2"/>
            <a:r>
              <a:rPr lang="en-US" sz="2000"/>
              <a:t>Requires little computer skills.</a:t>
            </a:r>
          </a:p>
          <a:p>
            <a:pPr lvl="2"/>
            <a:r>
              <a:rPr lang="en-US" sz="2000"/>
              <a:t>Perpetrator only need to understand how the system operates</a:t>
            </a:r>
          </a:p>
          <a:p>
            <a:pPr lvl="1"/>
            <a:r>
              <a:rPr lang="en-US" sz="2000"/>
              <a:t>Can take a number of forms, including:</a:t>
            </a:r>
          </a:p>
          <a:p>
            <a:pPr lvl="2"/>
            <a:r>
              <a:rPr lang="en-US" sz="2000"/>
              <a:t>Disbursement frauds</a:t>
            </a:r>
          </a:p>
          <a:p>
            <a:pPr lvl="2"/>
            <a:r>
              <a:rPr lang="en-US" sz="2000"/>
              <a:t>Inventory frauds</a:t>
            </a:r>
          </a:p>
          <a:p>
            <a:pPr lvl="2"/>
            <a:r>
              <a:rPr lang="en-US" sz="2000" b="1">
                <a:solidFill>
                  <a:srgbClr val="CC0000"/>
                </a:solidFill>
              </a:rPr>
              <a:t>Payroll frauds</a:t>
            </a:r>
          </a:p>
        </p:txBody>
      </p:sp>
      <p:sp>
        <p:nvSpPr>
          <p:cNvPr id="1771524" name="Rectangle 4"/>
          <p:cNvSpPr>
            <a:spLocks noChangeArrowheads="1"/>
          </p:cNvSpPr>
          <p:nvPr/>
        </p:nvSpPr>
        <p:spPr bwMode="auto">
          <a:xfrm>
            <a:off x="2438400" y="4876800"/>
            <a:ext cx="6524625" cy="1604962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Perpetrators may enter data to: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Increase their salaries.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Create a fictitious employee.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Retain a terminated employee on the records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Computer Fraud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23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2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/>
              <a:t>Companies face four types of threats to their information systems:</a:t>
            </a:r>
          </a:p>
          <a:p>
            <a:pPr lvl="1"/>
            <a:r>
              <a:rPr lang="en-US"/>
              <a:t>Natural and political disasters</a:t>
            </a:r>
          </a:p>
          <a:p>
            <a:pPr lvl="1"/>
            <a:r>
              <a:rPr lang="en-US" b="1">
                <a:solidFill>
                  <a:srgbClr val="CC0000"/>
                </a:solidFill>
              </a:rPr>
              <a:t>Software errors and equipment malfunction</a:t>
            </a:r>
          </a:p>
        </p:txBody>
      </p:sp>
      <p:sp>
        <p:nvSpPr>
          <p:cNvPr id="1673220" name="Rectangle 4"/>
          <p:cNvSpPr>
            <a:spLocks noChangeArrowheads="1"/>
          </p:cNvSpPr>
          <p:nvPr/>
        </p:nvSpPr>
        <p:spPr bwMode="auto">
          <a:xfrm>
            <a:off x="4876800" y="3048000"/>
            <a:ext cx="3919537" cy="3429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Include: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Hardware or software failures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Software errors or bugs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Operating system crashes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Power outages and fluctuations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Undetected data transmission </a:t>
            </a:r>
            <a:r>
              <a:rPr lang="en-US" sz="2000" dirty="0" smtClean="0">
                <a:solidFill>
                  <a:schemeClr val="tx1"/>
                </a:solidFill>
              </a:rPr>
              <a:t>errors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Threats to AIS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43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7322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322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73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73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73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73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73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73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73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73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73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73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73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73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3220" grpId="0" uiExpand="1" build="p" bldLvl="2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400"/>
              <a:t>Input Fraud</a:t>
            </a:r>
          </a:p>
          <a:p>
            <a:pPr lvl="1"/>
            <a:r>
              <a:rPr lang="en-US" sz="2000"/>
              <a:t>The simplest and most common way to commit a fraud is to alter computer input.</a:t>
            </a:r>
          </a:p>
          <a:p>
            <a:pPr lvl="2"/>
            <a:r>
              <a:rPr lang="en-US" sz="2000"/>
              <a:t>Requires little computer skills.</a:t>
            </a:r>
          </a:p>
          <a:p>
            <a:pPr lvl="2"/>
            <a:r>
              <a:rPr lang="en-US" sz="2000"/>
              <a:t>Perpetrator only needs to understand how the system operates</a:t>
            </a:r>
          </a:p>
          <a:p>
            <a:pPr lvl="1"/>
            <a:r>
              <a:rPr lang="en-US" sz="2000"/>
              <a:t>Can take a number of forms, including:</a:t>
            </a:r>
          </a:p>
          <a:p>
            <a:pPr lvl="2"/>
            <a:r>
              <a:rPr lang="en-US" sz="2000"/>
              <a:t>Disbursement frauds</a:t>
            </a:r>
          </a:p>
          <a:p>
            <a:pPr lvl="2"/>
            <a:r>
              <a:rPr lang="en-US" sz="2000"/>
              <a:t>Inventory frauds</a:t>
            </a:r>
          </a:p>
          <a:p>
            <a:pPr lvl="2"/>
            <a:r>
              <a:rPr lang="en-US" sz="2000"/>
              <a:t>Payroll frauds</a:t>
            </a:r>
          </a:p>
          <a:p>
            <a:pPr lvl="2"/>
            <a:r>
              <a:rPr lang="en-US" sz="2000" b="1">
                <a:solidFill>
                  <a:srgbClr val="CC0000"/>
                </a:solidFill>
              </a:rPr>
              <a:t>Cash receipt frauds</a:t>
            </a:r>
          </a:p>
        </p:txBody>
      </p:sp>
      <p:sp>
        <p:nvSpPr>
          <p:cNvPr id="1772548" name="Rectangle 4"/>
          <p:cNvSpPr>
            <a:spLocks noChangeArrowheads="1"/>
          </p:cNvSpPr>
          <p:nvPr/>
        </p:nvSpPr>
        <p:spPr bwMode="auto">
          <a:xfrm>
            <a:off x="2162175" y="2895600"/>
            <a:ext cx="6524625" cy="17653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The perpetrator hides the theft by falsifying system input.</a:t>
            </a:r>
          </a:p>
          <a:p>
            <a:r>
              <a:rPr lang="en-US" sz="2000">
                <a:solidFill>
                  <a:schemeClr val="tx1"/>
                </a:solidFill>
              </a:rPr>
              <a:t>EXAMPLE:  Cash of $200 is received. The perpetrator records a cash receipt of $150 and pockets the $50 difference.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Computer Fraud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66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2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2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2548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400"/>
              <a:t>Input Fraud</a:t>
            </a:r>
          </a:p>
          <a:p>
            <a:pPr lvl="1"/>
            <a:r>
              <a:rPr lang="en-US" sz="2000"/>
              <a:t>The simplest and most common way to commit a fraud is to alter computer input.</a:t>
            </a:r>
          </a:p>
          <a:p>
            <a:pPr lvl="2"/>
            <a:r>
              <a:rPr lang="en-US" sz="2000"/>
              <a:t>Requires little computer skills.</a:t>
            </a:r>
          </a:p>
          <a:p>
            <a:pPr lvl="2"/>
            <a:r>
              <a:rPr lang="en-US" sz="2000"/>
              <a:t>Perpetrator only needs to understand how the system operates</a:t>
            </a:r>
          </a:p>
          <a:p>
            <a:pPr lvl="1"/>
            <a:r>
              <a:rPr lang="en-US" sz="2000"/>
              <a:t>Can take a number of forms, including:</a:t>
            </a:r>
          </a:p>
          <a:p>
            <a:pPr lvl="2"/>
            <a:r>
              <a:rPr lang="en-US" sz="2000"/>
              <a:t>Disbursement frauds</a:t>
            </a:r>
          </a:p>
          <a:p>
            <a:pPr lvl="2"/>
            <a:r>
              <a:rPr lang="en-US" sz="2000"/>
              <a:t>Inventory frauds</a:t>
            </a:r>
          </a:p>
          <a:p>
            <a:pPr lvl="2"/>
            <a:r>
              <a:rPr lang="en-US" sz="2000"/>
              <a:t>Payroll frauds</a:t>
            </a:r>
          </a:p>
          <a:p>
            <a:pPr lvl="2"/>
            <a:r>
              <a:rPr lang="en-US" sz="2000"/>
              <a:t>Cash receipt frauds</a:t>
            </a:r>
          </a:p>
          <a:p>
            <a:pPr lvl="2"/>
            <a:r>
              <a:rPr lang="en-US" sz="2000" b="1">
                <a:solidFill>
                  <a:srgbClr val="CC0000"/>
                </a:solidFill>
              </a:rPr>
              <a:t>Fictitious refund fraud</a:t>
            </a:r>
          </a:p>
        </p:txBody>
      </p:sp>
      <p:sp>
        <p:nvSpPr>
          <p:cNvPr id="1773572" name="Rectangle 4"/>
          <p:cNvSpPr>
            <a:spLocks noChangeArrowheads="1"/>
          </p:cNvSpPr>
          <p:nvPr/>
        </p:nvSpPr>
        <p:spPr bwMode="auto">
          <a:xfrm>
            <a:off x="2200275" y="5486400"/>
            <a:ext cx="6524625" cy="744537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The perpetrator files for an undeserved refund, such as a tax refund.</a:t>
            </a:r>
          </a:p>
          <a:p>
            <a:pPr lvl="2">
              <a:buFont typeface="Wingdings" panose="05000000000000000000" pitchFamily="2" charset="2"/>
              <a:buChar char=""/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Computer Fraud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9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3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3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3572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/>
              <a:t>Processor fraud</a:t>
            </a:r>
          </a:p>
          <a:p>
            <a:pPr lvl="1"/>
            <a:r>
              <a:rPr lang="en-US" sz="2400"/>
              <a:t>Involves computer fraud committed through unauthorized system use.</a:t>
            </a:r>
          </a:p>
          <a:p>
            <a:pPr lvl="1"/>
            <a:r>
              <a:rPr lang="en-US" sz="2400"/>
              <a:t>Includes theft of computer time and services.</a:t>
            </a:r>
          </a:p>
          <a:p>
            <a:pPr lvl="1"/>
            <a:r>
              <a:rPr lang="en-US" sz="2400"/>
              <a:t>Incidents could involve employees:</a:t>
            </a:r>
          </a:p>
          <a:p>
            <a:pPr lvl="2"/>
            <a:r>
              <a:rPr lang="en-US" sz="2000"/>
              <a:t>Surfing the Internet;</a:t>
            </a:r>
          </a:p>
          <a:p>
            <a:pPr lvl="2"/>
            <a:r>
              <a:rPr lang="en-US" sz="2000"/>
              <a:t>Using the company computer to conduct personal business; or</a:t>
            </a:r>
          </a:p>
          <a:p>
            <a:pPr lvl="2"/>
            <a:r>
              <a:rPr lang="en-US" sz="2000"/>
              <a:t>Using the company computer to conduct a competing business.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Computer Fraud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7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7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77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7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7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77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7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77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7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77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7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77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7667" grpId="0" build="p" bldLvl="5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dirty="0"/>
              <a:t>In one example, an agriculture college at a major state university was experiencing very sluggish performance from its server.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Upon investigating, IT personnel discovered that an individual outside the United States had effectively hijacked the college’s server to both store some of his/her research data and process it.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The college eliminated the individual’s data and blocked future access to the system.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The individual subsequently contacted college personnel to protest the destruction of the data.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Demonstrates both: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How a processor fraud can be committed.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How oblivious users can sometimes be to the unethical or illegal nature of their activities.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Computer Fraud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17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78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7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8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78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8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78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8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78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8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78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8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78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8691" grpId="0" build="p" bldLvl="5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Computer instructions fraud</a:t>
            </a:r>
          </a:p>
          <a:p>
            <a:pPr lvl="1">
              <a:lnSpc>
                <a:spcPct val="90000"/>
              </a:lnSpc>
            </a:pPr>
            <a:r>
              <a:rPr lang="en-US"/>
              <a:t>Involves tampering with the software that processes company data.</a:t>
            </a:r>
          </a:p>
          <a:p>
            <a:pPr lvl="1">
              <a:lnSpc>
                <a:spcPct val="90000"/>
              </a:lnSpc>
            </a:pPr>
            <a:r>
              <a:rPr lang="en-US"/>
              <a:t>May include:</a:t>
            </a:r>
          </a:p>
          <a:p>
            <a:pPr lvl="2">
              <a:lnSpc>
                <a:spcPct val="90000"/>
              </a:lnSpc>
            </a:pPr>
            <a:r>
              <a:rPr lang="en-US"/>
              <a:t>Modifying the software</a:t>
            </a:r>
          </a:p>
          <a:p>
            <a:pPr lvl="2">
              <a:lnSpc>
                <a:spcPct val="90000"/>
              </a:lnSpc>
            </a:pPr>
            <a:r>
              <a:rPr lang="en-US"/>
              <a:t>Making illegal copies</a:t>
            </a:r>
          </a:p>
          <a:p>
            <a:pPr lvl="2">
              <a:lnSpc>
                <a:spcPct val="90000"/>
              </a:lnSpc>
            </a:pPr>
            <a:r>
              <a:rPr lang="en-US"/>
              <a:t>Using it in an unauthorized manner</a:t>
            </a:r>
          </a:p>
          <a:p>
            <a:pPr lvl="1">
              <a:lnSpc>
                <a:spcPct val="90000"/>
              </a:lnSpc>
            </a:pPr>
            <a:r>
              <a:rPr lang="en-US"/>
              <a:t>Also might include developing a software program or module to carry out an unauthorized activity.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Computer Fraud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60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8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8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8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8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8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8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8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63" grpId="0" build="p" bldLvl="5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/>
              <a:t>Data fraud</a:t>
            </a:r>
          </a:p>
          <a:p>
            <a:pPr lvl="1"/>
            <a:r>
              <a:rPr lang="en-US" sz="2400"/>
              <a:t>Involves:</a:t>
            </a:r>
          </a:p>
          <a:p>
            <a:pPr lvl="2"/>
            <a:r>
              <a:rPr lang="en-US" sz="2000"/>
              <a:t>Altering or damaging a company’s data files; or</a:t>
            </a:r>
          </a:p>
          <a:p>
            <a:pPr lvl="2"/>
            <a:r>
              <a:rPr lang="en-US" sz="2000"/>
              <a:t>Copying, using, or searching the data files without authorization.</a:t>
            </a:r>
          </a:p>
          <a:p>
            <a:pPr lvl="1"/>
            <a:r>
              <a:rPr lang="en-US" sz="2400"/>
              <a:t>In many cases, disgruntled employees have scrambled, altered, or destroyed data files.</a:t>
            </a:r>
          </a:p>
          <a:p>
            <a:pPr lvl="1"/>
            <a:r>
              <a:rPr lang="en-US" sz="2400"/>
              <a:t>Theft of data often occurs so that perpetrators can </a:t>
            </a:r>
          </a:p>
          <a:p>
            <a:pPr lvl="1">
              <a:buFontTx/>
              <a:buNone/>
            </a:pPr>
            <a:r>
              <a:rPr lang="en-US" sz="2400"/>
              <a:t>	sell the data.</a:t>
            </a:r>
          </a:p>
          <a:p>
            <a:pPr lvl="2"/>
            <a:r>
              <a:rPr lang="en-US" sz="2000"/>
              <a:t>Most identity thefts occur when insiders in financial institutions, credit agencies, etc., steal and sell financial information about individuals from their employer’s database.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Computer Fraud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29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8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8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8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8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8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84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8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84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4835" grpId="0" build="p" bldLvl="5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/>
              <a:t>Output fraud</a:t>
            </a:r>
          </a:p>
          <a:p>
            <a:pPr lvl="1"/>
            <a:r>
              <a:rPr lang="en-US" sz="2400"/>
              <a:t>Involves stealing or misusing system output.</a:t>
            </a:r>
          </a:p>
          <a:p>
            <a:pPr lvl="1"/>
            <a:r>
              <a:rPr lang="en-US" sz="2400"/>
              <a:t>Output is usually displayed on a screen or printed on paper.</a:t>
            </a:r>
          </a:p>
          <a:p>
            <a:pPr lvl="1"/>
            <a:r>
              <a:rPr lang="en-US" sz="2400"/>
              <a:t>Unless properly safeguarded, screen output can easily be read from a remote location using inexpensive electronic gear.</a:t>
            </a:r>
          </a:p>
          <a:p>
            <a:pPr lvl="1"/>
            <a:r>
              <a:rPr lang="en-US" sz="2400"/>
              <a:t>This output is also subject to prying eyes and unauthorized copying.</a:t>
            </a:r>
          </a:p>
          <a:p>
            <a:pPr lvl="1"/>
            <a:r>
              <a:rPr lang="en-US" sz="2400"/>
              <a:t>Fraud perpetrators can use computers and peripheral devices to create counterfeit outputs, such as checks.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Computer Fraud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59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8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8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8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8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8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6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86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6883" grpId="0" build="p" bldLvl="5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0698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Preventing and Detecting Fraud</a:t>
            </a:r>
            <a:br>
              <a:rPr lang="en-US" dirty="0" smtClean="0"/>
            </a:br>
            <a:r>
              <a:rPr lang="en-US" sz="3100" dirty="0" smtClean="0"/>
              <a:t>1. Make Fraud Less Likely to Occur</a:t>
            </a:r>
            <a:endParaRPr lang="en-US" sz="3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4041648" cy="457200"/>
          </a:xfrm>
        </p:spPr>
        <p:txBody>
          <a:bodyPr/>
          <a:lstStyle/>
          <a:p>
            <a:pPr algn="ctr"/>
            <a:r>
              <a:rPr lang="en-US" dirty="0" smtClean="0"/>
              <a:t>Organizational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724400" y="1828800"/>
            <a:ext cx="4041775" cy="457200"/>
          </a:xfrm>
        </p:spPr>
        <p:txBody>
          <a:bodyPr/>
          <a:lstStyle/>
          <a:p>
            <a:pPr algn="ctr"/>
            <a:r>
              <a:rPr lang="en-US" dirty="0" smtClean="0"/>
              <a:t>Systems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362200"/>
            <a:ext cx="4041648" cy="4232519"/>
          </a:xfrm>
        </p:spPr>
        <p:txBody>
          <a:bodyPr/>
          <a:lstStyle/>
          <a:p>
            <a:r>
              <a:rPr lang="en-US" dirty="0" smtClean="0"/>
              <a:t>Create a culture of integrity</a:t>
            </a:r>
          </a:p>
          <a:p>
            <a:r>
              <a:rPr lang="en-US" dirty="0" smtClean="0"/>
              <a:t>Adopt structure that minimizes fraud, create governance (e.g., Board of Directors)</a:t>
            </a:r>
          </a:p>
          <a:p>
            <a:r>
              <a:rPr lang="en-US" dirty="0" smtClean="0"/>
              <a:t>Assign authority for business objectives and hold them accountable for achieving those objectives, effective supervision and monitoring of employees</a:t>
            </a:r>
          </a:p>
          <a:p>
            <a:r>
              <a:rPr lang="en-US" dirty="0" smtClean="0"/>
              <a:t>Communicate policies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718304" y="2362200"/>
            <a:ext cx="4041775" cy="4232519"/>
          </a:xfrm>
        </p:spPr>
        <p:txBody>
          <a:bodyPr/>
          <a:lstStyle/>
          <a:p>
            <a:r>
              <a:rPr lang="en-US" dirty="0" smtClean="0"/>
              <a:t>Develop security policies to guide and design specific control procedures</a:t>
            </a:r>
          </a:p>
          <a:p>
            <a:r>
              <a:rPr lang="en-US" dirty="0" smtClean="0"/>
              <a:t>Implement change management controls and project development acquisition controls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229600" y="6324600"/>
            <a:ext cx="7620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fld id="{0B569032-9C30-418C-A18F-42F2DBED6F33}" type="slidenum">
              <a:rPr lang="en-US" smtClean="0">
                <a:solidFill>
                  <a:schemeClr val="accent1"/>
                </a:solidFill>
              </a:rPr>
              <a:pPr/>
              <a:t>47</a:t>
            </a:fld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41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82000" cy="10698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Preventing and Detecting Fraud</a:t>
            </a:r>
            <a:br>
              <a:rPr lang="en-US" dirty="0" smtClean="0"/>
            </a:br>
            <a:r>
              <a:rPr lang="en-US" sz="3100" dirty="0" smtClean="0"/>
              <a:t>2. Make It Difficulty to Commit</a:t>
            </a:r>
            <a:endParaRPr lang="en-US" sz="31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Organizational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Develop strong internal controls</a:t>
            </a:r>
          </a:p>
          <a:p>
            <a:r>
              <a:rPr lang="en-US" dirty="0" smtClean="0"/>
              <a:t>Segregate accounting functions</a:t>
            </a:r>
          </a:p>
          <a:p>
            <a:r>
              <a:rPr lang="en-US" dirty="0" smtClean="0"/>
              <a:t>Use properly designed forms</a:t>
            </a:r>
          </a:p>
          <a:p>
            <a:r>
              <a:rPr lang="en-US" dirty="0" smtClean="0"/>
              <a:t>Require independent checks and reconciliations of data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Restrict access</a:t>
            </a:r>
          </a:p>
          <a:p>
            <a:r>
              <a:rPr lang="en-US" dirty="0" smtClean="0"/>
              <a:t>System authentication</a:t>
            </a:r>
          </a:p>
          <a:p>
            <a:r>
              <a:rPr lang="en-US" dirty="0" smtClean="0"/>
              <a:t>Implement computer controls over input, processing, storage and output of data</a:t>
            </a:r>
          </a:p>
          <a:p>
            <a:r>
              <a:rPr lang="en-US" dirty="0" smtClean="0"/>
              <a:t>Use encryption</a:t>
            </a:r>
          </a:p>
          <a:p>
            <a:r>
              <a:rPr lang="en-US" dirty="0" smtClean="0"/>
              <a:t>Fix software bugs and update systems regularly</a:t>
            </a:r>
          </a:p>
          <a:p>
            <a:r>
              <a:rPr lang="en-US" dirty="0" smtClean="0"/>
              <a:t>Destroy hard drives when disposing of computers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229600" y="6324600"/>
            <a:ext cx="7620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fld id="{0B569032-9C30-418C-A18F-42F2DBED6F33}" type="slidenum">
              <a:rPr lang="en-US" smtClean="0">
                <a:solidFill>
                  <a:schemeClr val="accent1"/>
                </a:solidFill>
              </a:rPr>
              <a:pPr/>
              <a:t>48</a:t>
            </a:fld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10698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Preventing and Detecting Fraud</a:t>
            </a:r>
            <a:br>
              <a:rPr lang="en-US" dirty="0" smtClean="0"/>
            </a:br>
            <a:r>
              <a:rPr lang="en-US" sz="3100" dirty="0" smtClean="0"/>
              <a:t>3. Improve Detection</a:t>
            </a:r>
            <a:endParaRPr lang="en-US" sz="31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Organizational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Assess fraud risk</a:t>
            </a:r>
          </a:p>
          <a:p>
            <a:r>
              <a:rPr lang="en-US" dirty="0" smtClean="0"/>
              <a:t>External and internal audits</a:t>
            </a:r>
          </a:p>
          <a:p>
            <a:r>
              <a:rPr lang="en-US" dirty="0" smtClean="0"/>
              <a:t>Fraud hotline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Audit trail of transactions through the system</a:t>
            </a:r>
          </a:p>
          <a:p>
            <a:r>
              <a:rPr lang="en-US" dirty="0" smtClean="0"/>
              <a:t>Install fraud detection software</a:t>
            </a:r>
          </a:p>
          <a:p>
            <a:r>
              <a:rPr lang="en-US" dirty="0" smtClean="0"/>
              <a:t>Monitor system activities (user and error logs, intrusion detection)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229600" y="6324600"/>
            <a:ext cx="7620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fld id="{0B569032-9C30-418C-A18F-42F2DBED6F33}" type="slidenum">
              <a:rPr lang="en-US" smtClean="0">
                <a:solidFill>
                  <a:schemeClr val="accent1"/>
                </a:solidFill>
              </a:rPr>
              <a:pPr/>
              <a:t>49</a:t>
            </a:fld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01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/>
              <a:t>Companies face four types of threats to their information systems:</a:t>
            </a:r>
          </a:p>
          <a:p>
            <a:pPr lvl="1"/>
            <a:r>
              <a:rPr lang="en-US"/>
              <a:t>Natural and political disasters</a:t>
            </a:r>
          </a:p>
          <a:p>
            <a:pPr lvl="1"/>
            <a:r>
              <a:rPr lang="en-US"/>
              <a:t>Software errors and equipment malfunction</a:t>
            </a:r>
          </a:p>
          <a:p>
            <a:pPr lvl="1"/>
            <a:r>
              <a:rPr lang="en-US" b="1">
                <a:solidFill>
                  <a:srgbClr val="CC0000"/>
                </a:solidFill>
              </a:rPr>
              <a:t>Unintentional acts</a:t>
            </a:r>
          </a:p>
        </p:txBody>
      </p:sp>
      <p:sp>
        <p:nvSpPr>
          <p:cNvPr id="1674244" name="Rectangle 4"/>
          <p:cNvSpPr>
            <a:spLocks noChangeArrowheads="1"/>
          </p:cNvSpPr>
          <p:nvPr/>
        </p:nvSpPr>
        <p:spPr bwMode="auto">
          <a:xfrm>
            <a:off x="3505200" y="2971800"/>
            <a:ext cx="5486400" cy="3446462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Include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Accidents caused by: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Human carelessness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Failure to follow established procedures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Poorly trained or supervised personnel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Innocent errors or omissions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Lost, destroyed, or misplaced </a:t>
            </a:r>
            <a:r>
              <a:rPr lang="en-US" sz="2000" dirty="0" smtClean="0">
                <a:solidFill>
                  <a:schemeClr val="tx1"/>
                </a:solidFill>
              </a:rPr>
              <a:t>data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Threats to AIS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35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2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7424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424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74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74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74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74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74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74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74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74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74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74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74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74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74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74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4244" grpId="0" uiExpand="1" build="p" bldLvl="3" animBg="1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10698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Preventing and Detecting Fraud</a:t>
            </a:r>
            <a:br>
              <a:rPr lang="en-US" dirty="0" smtClean="0"/>
            </a:br>
            <a:r>
              <a:rPr lang="en-US" sz="3100" dirty="0" smtClean="0"/>
              <a:t>4. Reduce Fraud Losses</a:t>
            </a:r>
            <a:endParaRPr lang="en-US" sz="31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Organizational	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Insurance</a:t>
            </a:r>
          </a:p>
          <a:p>
            <a:r>
              <a:rPr lang="en-US" dirty="0" smtClean="0"/>
              <a:t>Business continuity and disaster recovery plan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Store backup copies of program and data files in secure, off-site location</a:t>
            </a:r>
          </a:p>
          <a:p>
            <a:r>
              <a:rPr lang="en-US" dirty="0" smtClean="0"/>
              <a:t>Monitor system activity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229600" y="6324600"/>
            <a:ext cx="762000" cy="365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fld id="{0B569032-9C30-418C-A18F-42F2DBED6F33}" type="slidenum">
              <a:rPr lang="en-US" smtClean="0">
                <a:solidFill>
                  <a:schemeClr val="accent1"/>
                </a:solidFill>
              </a:rPr>
              <a:pPr/>
              <a:t>50</a:t>
            </a:fld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39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/>
              <a:t>Companies face four types of threats to their information systems:</a:t>
            </a:r>
          </a:p>
          <a:p>
            <a:pPr lvl="1"/>
            <a:r>
              <a:rPr lang="en-US" dirty="0"/>
              <a:t>Natural and political disasters</a:t>
            </a:r>
          </a:p>
          <a:p>
            <a:pPr lvl="1"/>
            <a:r>
              <a:rPr lang="en-US" dirty="0"/>
              <a:t>Software errors and equipment malfunction</a:t>
            </a:r>
          </a:p>
          <a:p>
            <a:pPr lvl="1"/>
            <a:r>
              <a:rPr lang="en-US" dirty="0"/>
              <a:t>Unintentional acts</a:t>
            </a:r>
          </a:p>
          <a:p>
            <a:pPr lvl="1"/>
            <a:r>
              <a:rPr lang="en-US" b="1" dirty="0">
                <a:solidFill>
                  <a:srgbClr val="CC0000"/>
                </a:solidFill>
              </a:rPr>
              <a:t>Intentional acts (computer crime)</a:t>
            </a:r>
          </a:p>
        </p:txBody>
      </p:sp>
      <p:sp>
        <p:nvSpPr>
          <p:cNvPr id="1675268" name="Rectangle 4"/>
          <p:cNvSpPr>
            <a:spLocks noChangeArrowheads="1"/>
          </p:cNvSpPr>
          <p:nvPr/>
        </p:nvSpPr>
        <p:spPr bwMode="auto">
          <a:xfrm>
            <a:off x="3352800" y="3958389"/>
            <a:ext cx="5486400" cy="262572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Include: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Sabotage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Computer fraud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Misrepresentation, false use, or unauthorized disclosure of data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Misappropriation of assets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Financial statement </a:t>
            </a:r>
            <a:r>
              <a:rPr lang="en-US" sz="2000" dirty="0" smtClean="0">
                <a:solidFill>
                  <a:schemeClr val="tx1"/>
                </a:solidFill>
              </a:rPr>
              <a:t>fraud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Threats to AIS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28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52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7526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526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5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75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75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5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75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75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5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75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75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5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75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75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5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75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75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5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75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75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5268" grpId="0" uiExpand="1" build="p" bldLvl="2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/>
              <a:t>Natural and Political disasters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World </a:t>
            </a:r>
            <a:r>
              <a:rPr lang="en-US" sz="2200" dirty="0"/>
              <a:t>Trade Center in New York City (9/11)</a:t>
            </a:r>
          </a:p>
          <a:p>
            <a:endParaRPr lang="en-US" sz="2200" dirty="0"/>
          </a:p>
          <a:p>
            <a:r>
              <a:rPr lang="en-US" sz="2200" dirty="0" smtClean="0"/>
              <a:t>Flood </a:t>
            </a:r>
            <a:r>
              <a:rPr lang="en-US" sz="2200" dirty="0"/>
              <a:t>in Chicago</a:t>
            </a:r>
          </a:p>
          <a:p>
            <a:endParaRPr lang="en-US" sz="2200" dirty="0"/>
          </a:p>
          <a:p>
            <a:r>
              <a:rPr lang="en-US" sz="2200" dirty="0" smtClean="0"/>
              <a:t>Heavy </a:t>
            </a:r>
            <a:r>
              <a:rPr lang="en-US" sz="2200" dirty="0"/>
              <a:t>rains  in Mississippi and </a:t>
            </a:r>
            <a:r>
              <a:rPr lang="en-US" sz="2200" dirty="0" err="1"/>
              <a:t>MissouriRivers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 smtClean="0"/>
              <a:t>Earthquakes </a:t>
            </a:r>
            <a:r>
              <a:rPr lang="en-US" sz="2200" dirty="0"/>
              <a:t>in Los Angeles and San Francisco</a:t>
            </a:r>
          </a:p>
          <a:p>
            <a:endParaRPr lang="en-US" sz="2200" dirty="0" smtClean="0"/>
          </a:p>
          <a:p>
            <a:r>
              <a:rPr lang="en-US" sz="2200" dirty="0" smtClean="0"/>
              <a:t>Attacks </a:t>
            </a:r>
            <a:r>
              <a:rPr lang="en-US" sz="2200" dirty="0"/>
              <a:t>on government information systems by foreign countries, espionage agents, and terrorists</a:t>
            </a:r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747712" cy="365760"/>
          </a:xfrm>
        </p:spPr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fld id="{0B569032-9C30-418C-A18F-42F2DBED6F33}" type="slidenum">
              <a:rPr lang="en-US" smtClean="0">
                <a:solidFill>
                  <a:schemeClr val="accent1"/>
                </a:solidFill>
              </a:rPr>
              <a:pPr/>
              <a:t>7</a:t>
            </a:fld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55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Software errors and equipment malfunctions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Bugs </a:t>
            </a:r>
            <a:r>
              <a:rPr lang="en-US" sz="2000" dirty="0"/>
              <a:t>in new tax accounting system were to blame for California’s failure to collect $635 million in business taxes.</a:t>
            </a:r>
          </a:p>
          <a:p>
            <a:endParaRPr lang="en-US" sz="2000" dirty="0"/>
          </a:p>
          <a:p>
            <a:r>
              <a:rPr lang="en-US" sz="2000" dirty="0" smtClean="0"/>
              <a:t>There </a:t>
            </a:r>
            <a:r>
              <a:rPr lang="en-US" sz="2000" dirty="0"/>
              <a:t>have been a number of massive power failures that have left hundreds of thousands of people and many businesses without power.</a:t>
            </a:r>
          </a:p>
          <a:p>
            <a:endParaRPr lang="en-US" sz="2000" dirty="0"/>
          </a:p>
          <a:p>
            <a:r>
              <a:rPr lang="en-US" sz="2000" dirty="0" smtClean="0"/>
              <a:t>A </a:t>
            </a:r>
            <a:r>
              <a:rPr lang="en-US" sz="2000" dirty="0"/>
              <a:t>software bug in Burger King’s software resulted in a $4,334.33 debit card charge for four </a:t>
            </a:r>
            <a:r>
              <a:rPr lang="en-US" sz="2000" dirty="0" smtClean="0"/>
              <a:t>hamburgers</a:t>
            </a:r>
            <a:r>
              <a:rPr lang="en-US" sz="2000" dirty="0"/>
              <a:t> </a:t>
            </a:r>
            <a:r>
              <a:rPr lang="en-US" sz="2000" dirty="0" smtClean="0"/>
              <a:t>that cost $4.33.</a:t>
            </a:r>
            <a:endParaRPr lang="en-US" sz="2000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747712" cy="365760"/>
          </a:xfrm>
        </p:spPr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fld id="{0B569032-9C30-418C-A18F-42F2DBED6F33}" type="slidenum">
              <a:rPr lang="en-US" smtClean="0">
                <a:solidFill>
                  <a:schemeClr val="accent1"/>
                </a:solidFill>
              </a:rPr>
              <a:pPr/>
              <a:t>8</a:t>
            </a:fld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44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/>
              <a:t>Unintentional 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 </a:t>
            </a:r>
            <a:r>
              <a:rPr lang="en-US" sz="2000" dirty="0"/>
              <a:t>Japan, a data entry clerk at Mizuho Securities mistakenly keyed in a sale for 610,000 shares of J-Com for 1 yen instead of the sale of 1 share for 610,000 yen. The error cost the company $250 million.</a:t>
            </a:r>
          </a:p>
          <a:p>
            <a:endParaRPr lang="en-US" sz="2000" dirty="0"/>
          </a:p>
          <a:p>
            <a:r>
              <a:rPr lang="en-US" sz="2000" dirty="0" smtClean="0"/>
              <a:t>A </a:t>
            </a:r>
            <a:r>
              <a:rPr lang="en-US" sz="2000" dirty="0"/>
              <a:t>bank programmer mistakenly calculated interest for each month using 31 days. Resulted in more than$100,000 in excess interest paid.</a:t>
            </a:r>
          </a:p>
          <a:p>
            <a:endParaRPr lang="en-US" sz="2000" dirty="0"/>
          </a:p>
          <a:p>
            <a:r>
              <a:rPr lang="en-US" sz="2000" dirty="0" smtClean="0"/>
              <a:t>An </a:t>
            </a:r>
            <a:r>
              <a:rPr lang="en-US" sz="2000" dirty="0"/>
              <a:t>error in a Fannie Mae spreadsheet resulted in a $1.2 billion misstatement of its earnings.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747712" cy="365760"/>
          </a:xfrm>
        </p:spPr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fld id="{0B569032-9C30-418C-A18F-42F2DBED6F33}" type="slidenum">
              <a:rPr lang="en-US" smtClean="0">
                <a:solidFill>
                  <a:schemeClr val="accent1"/>
                </a:solidFill>
              </a:rPr>
              <a:pPr/>
              <a:t>9</a:t>
            </a:fld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37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mney steinbart ppt 13ed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romney steinbart ppt 13ed theme</Template>
  <TotalTime>2971</TotalTime>
  <Words>2870</Words>
  <Application>Microsoft Office PowerPoint</Application>
  <PresentationFormat>On-screen Show (4:3)</PresentationFormat>
  <Paragraphs>468</Paragraphs>
  <Slides>50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Arial</vt:lpstr>
      <vt:lpstr>Calibri</vt:lpstr>
      <vt:lpstr>Georgia</vt:lpstr>
      <vt:lpstr>Trebuchet MS</vt:lpstr>
      <vt:lpstr>Wingdings</vt:lpstr>
      <vt:lpstr>Wingdings 2</vt:lpstr>
      <vt:lpstr>romney steinbart ppt 13ed theme</vt:lpstr>
      <vt:lpstr>Computer Fraud </vt:lpstr>
      <vt:lpstr>Introduction</vt:lpstr>
      <vt:lpstr>Threats to AIS</vt:lpstr>
      <vt:lpstr>Threats to AIS</vt:lpstr>
      <vt:lpstr>Threats to AIS</vt:lpstr>
      <vt:lpstr>Threats to AIS</vt:lpstr>
      <vt:lpstr>Natural and Political disasters</vt:lpstr>
      <vt:lpstr>Software errors and equipment malfunctions</vt:lpstr>
      <vt:lpstr>Unintentional acts</vt:lpstr>
      <vt:lpstr>Intentional acts</vt:lpstr>
      <vt:lpstr>Fraud</vt:lpstr>
      <vt:lpstr>The Fraud process</vt:lpstr>
      <vt:lpstr>PowerPoint Presentation</vt:lpstr>
      <vt:lpstr>PowerPoint Presentation</vt:lpstr>
      <vt:lpstr>PowerPoint Presentation</vt:lpstr>
      <vt:lpstr>Misappropriation of assets</vt:lpstr>
      <vt:lpstr>Fraudulent financial reporting </vt:lpstr>
      <vt:lpstr>Fraudulent financial reporting </vt:lpstr>
      <vt:lpstr>Fraudulent financial reporting </vt:lpstr>
      <vt:lpstr>SAS No. 99</vt:lpstr>
      <vt:lpstr>SAS No. 99</vt:lpstr>
      <vt:lpstr>SAS No. 99</vt:lpstr>
      <vt:lpstr>SAS No. 99</vt:lpstr>
      <vt:lpstr>SAS No. 99</vt:lpstr>
      <vt:lpstr>SAS No. 99</vt:lpstr>
      <vt:lpstr>SAS No. 99</vt:lpstr>
      <vt:lpstr>SAS No. 99</vt:lpstr>
      <vt:lpstr>Who Perpetrates Fraud </vt:lpstr>
      <vt:lpstr>Who Perpetrates Fraud </vt:lpstr>
      <vt:lpstr>PowerPoint Presentation</vt:lpstr>
      <vt:lpstr>Fraud Triangle</vt:lpstr>
      <vt:lpstr>Conditions for Fraud</vt:lpstr>
      <vt:lpstr>Computer Fraud</vt:lpstr>
      <vt:lpstr>Computer Fraud</vt:lpstr>
      <vt:lpstr>The Rise in Computer Fraud</vt:lpstr>
      <vt:lpstr>Computer Fraud</vt:lpstr>
      <vt:lpstr>Computer Fraud</vt:lpstr>
      <vt:lpstr>Computer Fraud</vt:lpstr>
      <vt:lpstr>Computer Fraud</vt:lpstr>
      <vt:lpstr>Computer Fraud</vt:lpstr>
      <vt:lpstr>Computer Fraud</vt:lpstr>
      <vt:lpstr>Computer Fraud</vt:lpstr>
      <vt:lpstr>Computer Fraud</vt:lpstr>
      <vt:lpstr>Computer Fraud</vt:lpstr>
      <vt:lpstr>Computer Fraud</vt:lpstr>
      <vt:lpstr>Computer Fraud</vt:lpstr>
      <vt:lpstr>Preventing and Detecting Fraud 1. Make Fraud Less Likely to Occur</vt:lpstr>
      <vt:lpstr>Preventing and Detecting Fraud 2. Make It Difficulty to Commit</vt:lpstr>
      <vt:lpstr>Preventing and Detecting Fraud 3. Improve Detection</vt:lpstr>
      <vt:lpstr>Preventing and Detecting Fraud 4. Reduce Fraud Losses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Fraud</dc:title>
  <dc:creator>Robyn Raschke</dc:creator>
  <cp:lastModifiedBy>Abdullah Al Awadhi</cp:lastModifiedBy>
  <cp:revision>53</cp:revision>
  <dcterms:created xsi:type="dcterms:W3CDTF">2014-03-30T17:07:43Z</dcterms:created>
  <dcterms:modified xsi:type="dcterms:W3CDTF">2016-04-16T14:57:20Z</dcterms:modified>
</cp:coreProperties>
</file>