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74" r:id="rId2"/>
  </p:sldMasterIdLst>
  <p:notesMasterIdLst>
    <p:notesMasterId r:id="rId33"/>
  </p:notesMasterIdLst>
  <p:handoutMasterIdLst>
    <p:handoutMasterId r:id="rId34"/>
  </p:handoutMasterIdLst>
  <p:sldIdLst>
    <p:sldId id="301" r:id="rId3"/>
    <p:sldId id="413" r:id="rId4"/>
    <p:sldId id="410" r:id="rId5"/>
    <p:sldId id="411" r:id="rId6"/>
    <p:sldId id="425" r:id="rId7"/>
    <p:sldId id="426" r:id="rId8"/>
    <p:sldId id="427" r:id="rId9"/>
    <p:sldId id="428" r:id="rId10"/>
    <p:sldId id="415" r:id="rId11"/>
    <p:sldId id="381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408" r:id="rId20"/>
    <p:sldId id="409" r:id="rId21"/>
    <p:sldId id="407" r:id="rId22"/>
    <p:sldId id="391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392" r:id="rId3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26"/>
    <a:srgbClr val="6600FF"/>
    <a:srgbClr val="3333CC"/>
    <a:srgbClr val="0000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34" autoAdjust="0"/>
    <p:restoredTop sz="77081" autoAdjust="0"/>
  </p:normalViewPr>
  <p:slideViewPr>
    <p:cSldViewPr snapToGrid="0">
      <p:cViewPr varScale="1">
        <p:scale>
          <a:sx n="129" d="100"/>
          <a:sy n="129" d="100"/>
        </p:scale>
        <p:origin x="176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DULLAH\Desktop\Medicare%20Project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2206200317042"/>
          <c:y val="6.8319537740324565E-2"/>
          <c:w val="0.78286967414794562"/>
          <c:h val="0.76131264963811152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cat>
            <c:numRef>
              <c:f>Sheet1!$A$2:$A$31</c:f>
              <c:numCache>
                <c:formatCode>General</c:formatCode>
                <c:ptCount val="30"/>
                <c:pt idx="0">
                  <c:v>310001</c:v>
                </c:pt>
                <c:pt idx="1">
                  <c:v>310038</c:v>
                </c:pt>
                <c:pt idx="2">
                  <c:v>310073</c:v>
                </c:pt>
                <c:pt idx="3">
                  <c:v>310064</c:v>
                </c:pt>
                <c:pt idx="4">
                  <c:v>310041</c:v>
                </c:pt>
                <c:pt idx="5">
                  <c:v>310022</c:v>
                </c:pt>
                <c:pt idx="6">
                  <c:v>310019</c:v>
                </c:pt>
                <c:pt idx="7">
                  <c:v>310076</c:v>
                </c:pt>
                <c:pt idx="8">
                  <c:v>310086</c:v>
                </c:pt>
                <c:pt idx="9">
                  <c:v>310048</c:v>
                </c:pt>
                <c:pt idx="10">
                  <c:v>310015</c:v>
                </c:pt>
                <c:pt idx="11">
                  <c:v>310029</c:v>
                </c:pt>
                <c:pt idx="12">
                  <c:v>310012</c:v>
                </c:pt>
                <c:pt idx="13">
                  <c:v>310002</c:v>
                </c:pt>
                <c:pt idx="14">
                  <c:v>310014</c:v>
                </c:pt>
                <c:pt idx="15">
                  <c:v>310025</c:v>
                </c:pt>
                <c:pt idx="16">
                  <c:v>310108</c:v>
                </c:pt>
                <c:pt idx="17">
                  <c:v>310039</c:v>
                </c:pt>
                <c:pt idx="18">
                  <c:v>310110</c:v>
                </c:pt>
                <c:pt idx="19">
                  <c:v>310052</c:v>
                </c:pt>
                <c:pt idx="20">
                  <c:v>310045</c:v>
                </c:pt>
                <c:pt idx="21">
                  <c:v>310070</c:v>
                </c:pt>
                <c:pt idx="22">
                  <c:v>310057</c:v>
                </c:pt>
                <c:pt idx="23">
                  <c:v>310092</c:v>
                </c:pt>
                <c:pt idx="24">
                  <c:v>310009</c:v>
                </c:pt>
                <c:pt idx="25">
                  <c:v>310032</c:v>
                </c:pt>
                <c:pt idx="26">
                  <c:v>310051</c:v>
                </c:pt>
                <c:pt idx="27">
                  <c:v>310034</c:v>
                </c:pt>
                <c:pt idx="28">
                  <c:v>310024</c:v>
                </c:pt>
                <c:pt idx="29">
                  <c:v>310081</c:v>
                </c:pt>
              </c:numCache>
            </c:numRef>
          </c:cat>
          <c:val>
            <c:numRef>
              <c:f>Sheet1!$B$2:$B$31</c:f>
              <c:numCache>
                <c:formatCode>#,##0.00</c:formatCode>
                <c:ptCount val="30"/>
                <c:pt idx="0">
                  <c:v>1297221333.99</c:v>
                </c:pt>
                <c:pt idx="1">
                  <c:v>864690029.17999911</c:v>
                </c:pt>
                <c:pt idx="2">
                  <c:v>762100288.94000292</c:v>
                </c:pt>
                <c:pt idx="3" formatCode="#,##0">
                  <c:v>739389314</c:v>
                </c:pt>
                <c:pt idx="4">
                  <c:v>721139028.21000004</c:v>
                </c:pt>
                <c:pt idx="5">
                  <c:v>713708189.67000341</c:v>
                </c:pt>
                <c:pt idx="6">
                  <c:v>615140874.39000404</c:v>
                </c:pt>
                <c:pt idx="7">
                  <c:v>600181933.74999404</c:v>
                </c:pt>
                <c:pt idx="8">
                  <c:v>537439748.61000001</c:v>
                </c:pt>
                <c:pt idx="9">
                  <c:v>510874122.97000074</c:v>
                </c:pt>
                <c:pt idx="10">
                  <c:v>502039170.94</c:v>
                </c:pt>
                <c:pt idx="11">
                  <c:v>499093271.99999666</c:v>
                </c:pt>
                <c:pt idx="12">
                  <c:v>495679485.77999729</c:v>
                </c:pt>
                <c:pt idx="13">
                  <c:v>453495945.48999679</c:v>
                </c:pt>
                <c:pt idx="14">
                  <c:v>450873633.98999679</c:v>
                </c:pt>
                <c:pt idx="15">
                  <c:v>418374004.88999879</c:v>
                </c:pt>
                <c:pt idx="16">
                  <c:v>410385146.54999799</c:v>
                </c:pt>
                <c:pt idx="17">
                  <c:v>406331275.58999819</c:v>
                </c:pt>
                <c:pt idx="18">
                  <c:v>400571458.64999902</c:v>
                </c:pt>
                <c:pt idx="19">
                  <c:v>392286632.84000421</c:v>
                </c:pt>
                <c:pt idx="20">
                  <c:v>392232855.92999679</c:v>
                </c:pt>
                <c:pt idx="21">
                  <c:v>389841936.04000002</c:v>
                </c:pt>
                <c:pt idx="22">
                  <c:v>379444872.48000079</c:v>
                </c:pt>
                <c:pt idx="23">
                  <c:v>365813944.42999679</c:v>
                </c:pt>
                <c:pt idx="24">
                  <c:v>351130726.00000101</c:v>
                </c:pt>
                <c:pt idx="25">
                  <c:v>322962000.47999913</c:v>
                </c:pt>
                <c:pt idx="26">
                  <c:v>294628353.91000074</c:v>
                </c:pt>
                <c:pt idx="27">
                  <c:v>278830599.79000074</c:v>
                </c:pt>
                <c:pt idx="28">
                  <c:v>277911443.31</c:v>
                </c:pt>
                <c:pt idx="29">
                  <c:v>275341572.14999998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7893504"/>
        <c:axId val="914523664"/>
      </c:barChart>
      <c:catAx>
        <c:axId val="90789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4523664"/>
        <c:crosses val="autoZero"/>
        <c:auto val="1"/>
        <c:lblAlgn val="ctr"/>
        <c:lblOffset val="100"/>
        <c:noMultiLvlLbl val="0"/>
      </c:catAx>
      <c:valAx>
        <c:axId val="914523664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907893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C8C392-AB30-41F1-B1FD-55AA8DEAB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99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42F4C280-A63D-4B6E-AAEC-F1766CE6D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6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F49DE8-F678-42ED-B04C-0686BE72D58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0164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6913BB-AA0B-4F78-A50C-954F2DA4A07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07004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6913BB-AA0B-4F78-A50C-954F2DA4A07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98889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6913BB-AA0B-4F78-A50C-954F2DA4A07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89360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6913BB-AA0B-4F78-A50C-954F2DA4A07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77329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6913BB-AA0B-4F78-A50C-954F2DA4A07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84217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6913BB-AA0B-4F78-A50C-954F2DA4A07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177375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6913BB-AA0B-4F78-A50C-954F2DA4A07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24823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6913BB-AA0B-4F78-A50C-954F2DA4A07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28846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6913BB-AA0B-4F78-A50C-954F2DA4A07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1010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6913BB-AA0B-4F78-A50C-954F2DA4A07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3765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2287-123D-44F4-B4B4-7AED6D52E6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95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6913BB-AA0B-4F78-A50C-954F2DA4A07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93804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30C4B-6CF8-4DF1-938F-91276CC58E6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300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C280-A63D-4B6E-AAEC-F1766CE6DD8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6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C280-A63D-4B6E-AAEC-F1766CE6DD8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33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C280-A63D-4B6E-AAEC-F1766CE6DD8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61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C280-A63D-4B6E-AAEC-F1766CE6DD8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91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C280-A63D-4B6E-AAEC-F1766CE6DD8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30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C280-A63D-4B6E-AAEC-F1766CE6DD8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15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2287-123D-44F4-B4B4-7AED6D52E6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PT_intro_R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8A0EF-8555-4231-8691-EC5B36BD2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66788"/>
            <a:ext cx="2057400" cy="524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66788"/>
            <a:ext cx="6019800" cy="5245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D4A71-A76B-49BD-93B0-B879F40E7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6788"/>
            <a:ext cx="8229600" cy="808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66900"/>
            <a:ext cx="4038600" cy="4344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6900"/>
            <a:ext cx="4038600" cy="4344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D1915-B607-42D5-B631-76881D88B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7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1B46-3673-4346-B386-7DEFE126C8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83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ED62295-B713-49AB-B321-BC32445539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66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D431C8C1-5DD2-4335-B723-E1BBE62626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2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38847C07-4F22-41D5-9774-B84F75421E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20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384D3-742D-4057-93BB-5E5302B197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63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74AD8-E72E-46A9-96C9-B2B26C6E44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4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1B46-3673-4346-B386-7DEFE126C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E9070-2289-471A-8F55-B55E44EB3F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37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7E7B5F4-3C7C-495A-9539-BBFD7CD31F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7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9918F75-10E2-4AC2-8280-A3C9FBCD64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9366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9918F75-10E2-4AC2-8280-A3C9FBCD64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289979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9918F75-10E2-4AC2-8280-A3C9FBCD64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0197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9918F75-10E2-4AC2-8280-A3C9FBCD64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87195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9918F75-10E2-4AC2-8280-A3C9FBCD64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6887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8A0EF-8555-4231-8691-EC5B36BD2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22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D4A71-A76B-49BD-93B0-B879F40E70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51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6788"/>
            <a:ext cx="8229600" cy="808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66900"/>
            <a:ext cx="4038600" cy="4344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6900"/>
            <a:ext cx="4038600" cy="4344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D1915-B607-42D5-B631-76881D88B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0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62295-B713-49AB-B321-BC3244553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6900"/>
            <a:ext cx="4038600" cy="4344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6900"/>
            <a:ext cx="4038600" cy="4344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1C8C1-5DD2-4335-B723-E1BBE6262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47C07-4F22-41D5-9774-B84F75421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384D3-742D-4057-93BB-5E5302B19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74AD8-E72E-46A9-96C9-B2B26C6E4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9070-2289-471A-8F55-B55E44EB3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B5F4-3C7C-495A-9539-BBFD7CD31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_topbanner_RB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66788"/>
            <a:ext cx="82296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66900"/>
            <a:ext cx="822960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16663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A9918F75-10E2-4AC2-8280-A3C9FBCD6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A9918F75-10E2-4AC2-8280-A3C9FBCD64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6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  <p:sldLayoutId id="2147484287" r:id="rId13"/>
    <p:sldLayoutId id="2147484288" r:id="rId14"/>
    <p:sldLayoutId id="2147484289" r:id="rId15"/>
    <p:sldLayoutId id="2147484290" r:id="rId16"/>
    <p:sldLayoutId id="214748429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mycustomer.com/sites/default/files/styles/content_full_width/public/cocks.jpg?itok=FNV2lM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4" y="2512142"/>
            <a:ext cx="8965331" cy="340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749" y="3380505"/>
            <a:ext cx="8216900" cy="2048379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VISUALIZATION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6788"/>
            <a:ext cx="8229600" cy="623887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WHAT IS DATA VISUALIZATION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8190271" cy="4295775"/>
          </a:xfrm>
        </p:spPr>
        <p:txBody>
          <a:bodyPr>
            <a:normAutofit/>
          </a:bodyPr>
          <a:lstStyle/>
          <a:p>
            <a:r>
              <a:rPr lang="en-US" sz="2400" dirty="0"/>
              <a:t>Data visualization is the process of converting raw data into some </a:t>
            </a:r>
            <a:r>
              <a:rPr lang="en-US" sz="2400" dirty="0">
                <a:solidFill>
                  <a:srgbClr val="FF0000"/>
                </a:solidFill>
              </a:rPr>
              <a:t>visual </a:t>
            </a:r>
            <a:r>
              <a:rPr lang="en-US" sz="2400" dirty="0" smtClean="0">
                <a:solidFill>
                  <a:srgbClr val="FF0000"/>
                </a:solidFill>
              </a:rPr>
              <a:t>form </a:t>
            </a:r>
            <a:r>
              <a:rPr lang="en-US" sz="2400" dirty="0" smtClean="0"/>
              <a:t>allowing </a:t>
            </a:r>
            <a:r>
              <a:rPr lang="en-US" sz="2400" dirty="0"/>
              <a:t>the human to get </a:t>
            </a:r>
            <a:r>
              <a:rPr lang="en-US" sz="2400" dirty="0">
                <a:solidFill>
                  <a:srgbClr val="FF0000"/>
                </a:solidFill>
              </a:rPr>
              <a:t>insight</a:t>
            </a:r>
            <a:r>
              <a:rPr lang="en-US" sz="2400" dirty="0"/>
              <a:t> into the </a:t>
            </a:r>
            <a:r>
              <a:rPr lang="en-US" sz="2400" dirty="0" smtClean="0"/>
              <a:t>data and </a:t>
            </a:r>
            <a:r>
              <a:rPr lang="en-US" sz="2400" dirty="0" smtClean="0">
                <a:solidFill>
                  <a:srgbClr val="FF0000"/>
                </a:solidFill>
              </a:rPr>
              <a:t>draw conclusions</a:t>
            </a:r>
            <a:endParaRPr lang="en-US" sz="2400" dirty="0"/>
          </a:p>
          <a:p>
            <a:pPr marL="0" indent="0">
              <a:buNone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www.copypress.com/blog/wp-content/uploads/2016/02/shutterstock_295251866-704x4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19" y="3102077"/>
            <a:ext cx="5749891" cy="375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6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6788"/>
            <a:ext cx="8229600" cy="623887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BENEFITS OF DATA VISUALIZATION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8622890" cy="4295775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Data </a:t>
            </a:r>
            <a:r>
              <a:rPr lang="en-US" dirty="0"/>
              <a:t>Visualizations </a:t>
            </a:r>
            <a:r>
              <a:rPr lang="en-US" dirty="0" smtClean="0"/>
              <a:t>is </a:t>
            </a:r>
            <a:r>
              <a:rPr lang="en-US" dirty="0">
                <a:solidFill>
                  <a:srgbClr val="FF0000"/>
                </a:solidFill>
              </a:rPr>
              <a:t>intuitive</a:t>
            </a:r>
            <a:r>
              <a:rPr lang="en-US" dirty="0"/>
              <a:t> and requires </a:t>
            </a:r>
            <a:r>
              <a:rPr lang="en-US" dirty="0" smtClean="0"/>
              <a:t>little understanding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complex mathematical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statistical </a:t>
            </a:r>
            <a:r>
              <a:rPr lang="en-US" dirty="0" smtClean="0">
                <a:solidFill>
                  <a:srgbClr val="FF0000"/>
                </a:solidFill>
              </a:rPr>
              <a:t>algorithms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Visualizations </a:t>
            </a:r>
            <a:r>
              <a:rPr lang="en-US" dirty="0" smtClean="0"/>
              <a:t>usually </a:t>
            </a:r>
            <a:r>
              <a:rPr lang="en-US" dirty="0"/>
              <a:t>allows </a:t>
            </a:r>
            <a:r>
              <a:rPr lang="en-US" dirty="0" smtClean="0"/>
              <a:t>for </a:t>
            </a:r>
            <a:r>
              <a:rPr lang="en-US" dirty="0">
                <a:solidFill>
                  <a:srgbClr val="FF0000"/>
                </a:solidFill>
              </a:rPr>
              <a:t>faster data </a:t>
            </a:r>
            <a:r>
              <a:rPr lang="en-US" dirty="0"/>
              <a:t>exploration and often provides </a:t>
            </a:r>
            <a:r>
              <a:rPr lang="en-US" dirty="0">
                <a:solidFill>
                  <a:srgbClr val="FF0000"/>
                </a:solidFill>
              </a:rPr>
              <a:t>better </a:t>
            </a:r>
            <a:r>
              <a:rPr lang="en-US" dirty="0" smtClean="0">
                <a:solidFill>
                  <a:srgbClr val="FF0000"/>
                </a:solidFill>
              </a:rPr>
              <a:t>results</a:t>
            </a:r>
          </a:p>
          <a:p>
            <a:pPr lvl="1"/>
            <a:r>
              <a:rPr lang="en-US" dirty="0"/>
              <a:t>Data visualization offers the ability to </a:t>
            </a:r>
            <a:r>
              <a:rPr lang="en-US" dirty="0">
                <a:solidFill>
                  <a:srgbClr val="FF0000"/>
                </a:solidFill>
              </a:rPr>
              <a:t>note </a:t>
            </a:r>
            <a:r>
              <a:rPr lang="en-US" dirty="0" smtClean="0">
                <a:solidFill>
                  <a:srgbClr val="FF0000"/>
                </a:solidFill>
              </a:rPr>
              <a:t>outliers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data</a:t>
            </a:r>
          </a:p>
          <a:p>
            <a:pPr lvl="1"/>
            <a:r>
              <a:rPr lang="en-US" altLang="en-US" dirty="0"/>
              <a:t>Data visualization allows users see several different </a:t>
            </a:r>
            <a:r>
              <a:rPr lang="en-US" altLang="en-US" dirty="0">
                <a:solidFill>
                  <a:srgbClr val="FF0000"/>
                </a:solidFill>
              </a:rPr>
              <a:t>perspectives</a:t>
            </a:r>
            <a:r>
              <a:rPr lang="en-US" altLang="en-US" dirty="0"/>
              <a:t> of the data. </a:t>
            </a:r>
          </a:p>
          <a:p>
            <a:pPr lvl="1"/>
            <a:endParaRPr lang="en-US" sz="2200" dirty="0"/>
          </a:p>
        </p:txBody>
      </p:sp>
      <p:pic>
        <p:nvPicPr>
          <p:cNvPr id="2050" name="Picture 2" descr="http://www.consider.biz/wp-content/uploads/2016/06/data-b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56" y="3903106"/>
            <a:ext cx="5746957" cy="29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431666"/>
              </p:ext>
            </p:extLst>
          </p:nvPr>
        </p:nvGraphicFramePr>
        <p:xfrm>
          <a:off x="888569" y="2218409"/>
          <a:ext cx="7248040" cy="4011912"/>
        </p:xfrm>
        <a:graphic>
          <a:graphicData uri="http://schemas.openxmlformats.org/drawingml/2006/table">
            <a:tbl>
              <a:tblPr firstRow="1" bandRow="1" bandCol="1">
                <a:tableStyleId>{2D5ABB26-0587-4C30-8999-92F81FD0307C}</a:tableStyleId>
              </a:tblPr>
              <a:tblGrid>
                <a:gridCol w="724804"/>
                <a:gridCol w="724804"/>
                <a:gridCol w="724804"/>
                <a:gridCol w="724804"/>
                <a:gridCol w="724804"/>
                <a:gridCol w="724804"/>
                <a:gridCol w="724804"/>
                <a:gridCol w="724804"/>
                <a:gridCol w="724804"/>
                <a:gridCol w="724804"/>
              </a:tblGrid>
              <a:tr h="5014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5014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</a:tr>
              <a:tr h="5014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  <a:tr h="5014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</a:tr>
              <a:tr h="5014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</a:tr>
              <a:tr h="5014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5014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5014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050751"/>
              </p:ext>
            </p:extLst>
          </p:nvPr>
        </p:nvGraphicFramePr>
        <p:xfrm>
          <a:off x="885989" y="2215829"/>
          <a:ext cx="7248040" cy="4011912"/>
        </p:xfrm>
        <a:graphic>
          <a:graphicData uri="http://schemas.openxmlformats.org/drawingml/2006/table">
            <a:tbl>
              <a:tblPr firstRow="1" bandRow="1" bandCol="1">
                <a:tableStyleId>{2D5ABB26-0587-4C30-8999-92F81FD0307C}</a:tableStyleId>
              </a:tblPr>
              <a:tblGrid>
                <a:gridCol w="724804"/>
                <a:gridCol w="724804"/>
                <a:gridCol w="724804"/>
                <a:gridCol w="724804"/>
                <a:gridCol w="724804"/>
                <a:gridCol w="724804"/>
                <a:gridCol w="724804"/>
                <a:gridCol w="724804"/>
                <a:gridCol w="724804"/>
                <a:gridCol w="724804"/>
              </a:tblGrid>
              <a:tr h="5014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5014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</a:tr>
              <a:tr h="5014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  <a:tr h="5014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</a:tr>
              <a:tr h="5014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</a:tr>
              <a:tr h="5014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5014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5014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6788"/>
            <a:ext cx="8229600" cy="623887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BENEFITS OF DATA VISUALIZATION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243" y="2922104"/>
            <a:ext cx="7910214" cy="2862470"/>
            <a:chOff x="1103243" y="2922104"/>
            <a:chExt cx="7910214" cy="2862470"/>
          </a:xfrm>
        </p:grpSpPr>
        <p:sp>
          <p:nvSpPr>
            <p:cNvPr id="3" name="Oval 2"/>
            <p:cNvSpPr/>
            <p:nvPr/>
          </p:nvSpPr>
          <p:spPr>
            <a:xfrm>
              <a:off x="1103243" y="2922104"/>
              <a:ext cx="2415209" cy="2862470"/>
            </a:xfrm>
            <a:prstGeom prst="ellipse">
              <a:avLst/>
            </a:prstGeom>
            <a:solidFill>
              <a:srgbClr val="FF0000">
                <a:alpha val="7000"/>
              </a:srgbClr>
            </a:solidFill>
            <a:ln>
              <a:solidFill>
                <a:srgbClr val="CE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470374" y="4028660"/>
              <a:ext cx="732183" cy="649357"/>
            </a:xfrm>
            <a:prstGeom prst="ellipse">
              <a:avLst/>
            </a:prstGeom>
            <a:solidFill>
              <a:srgbClr val="FF0000">
                <a:alpha val="7000"/>
              </a:srgbClr>
            </a:solidFill>
            <a:ln>
              <a:solidFill>
                <a:srgbClr val="CE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20878" y="351845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Outlier?</a:t>
              </a:r>
              <a:endParaRPr lang="en-US" dirty="0"/>
            </a:p>
          </p:txBody>
        </p:sp>
        <p:cxnSp>
          <p:nvCxnSpPr>
            <p:cNvPr id="8" name="Straight Connector 7"/>
            <p:cNvCxnSpPr>
              <a:endCxn id="7" idx="7"/>
            </p:cNvCxnSpPr>
            <p:nvPr/>
          </p:nvCxnSpPr>
          <p:spPr>
            <a:xfrm flipH="1">
              <a:off x="7095331" y="3703118"/>
              <a:ext cx="925547" cy="420638"/>
            </a:xfrm>
            <a:prstGeom prst="line">
              <a:avLst/>
            </a:prstGeom>
            <a:ln w="28575">
              <a:solidFill>
                <a:srgbClr val="CE0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99791" y="2874797"/>
            <a:ext cx="2703444" cy="2077279"/>
          </a:xfrm>
          <a:prstGeom prst="rect">
            <a:avLst/>
          </a:prstGeom>
          <a:solidFill>
            <a:srgbClr val="CE00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Number 7: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Count = 5</a:t>
            </a:r>
          </a:p>
          <a:p>
            <a:pPr algn="ctr"/>
            <a:r>
              <a:rPr lang="en-US" dirty="0" smtClean="0"/>
              <a:t>Location = C2R3, C2R5, C4R5, C9R5, C7R3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1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6788"/>
            <a:ext cx="8229600" cy="623887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BENEFITS OF DATA VISUALIZATION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8015288" cy="469116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Detecting </a:t>
            </a:r>
            <a:r>
              <a:rPr lang="en-US" sz="2000" dirty="0"/>
              <a:t>pattern </a:t>
            </a:r>
            <a:r>
              <a:rPr lang="en-US" sz="2000" dirty="0" smtClean="0">
                <a:solidFill>
                  <a:srgbClr val="FF0000"/>
                </a:solidFill>
              </a:rPr>
              <a:t>violations</a:t>
            </a:r>
          </a:p>
          <a:p>
            <a:pPr lvl="1"/>
            <a:r>
              <a:rPr lang="en-US" sz="1400" dirty="0" smtClean="0"/>
              <a:t>What can you detect in this picture:</a:t>
            </a:r>
            <a:r>
              <a:rPr lang="en-US" sz="1400" dirty="0"/>
              <a:t> 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Any </a:t>
            </a:r>
            <a:r>
              <a:rPr lang="en-US" sz="2000" dirty="0"/>
              <a:t>patterns or pattern violations may be easily detected such </a:t>
            </a:r>
            <a:r>
              <a:rPr lang="en-US" sz="2000" dirty="0" smtClean="0"/>
              <a:t>as: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Trends </a:t>
            </a:r>
            <a:r>
              <a:rPr lang="en-US" sz="1400" dirty="0" smtClean="0"/>
              <a:t>– </a:t>
            </a:r>
            <a:r>
              <a:rPr lang="en-US" sz="1400" dirty="0" smtClean="0">
                <a:solidFill>
                  <a:srgbClr val="FF0000"/>
                </a:solidFill>
              </a:rPr>
              <a:t>gaps </a:t>
            </a:r>
            <a:r>
              <a:rPr lang="en-US" sz="1400" dirty="0" smtClean="0"/>
              <a:t>– </a:t>
            </a:r>
            <a:r>
              <a:rPr lang="en-US" sz="1400" dirty="0">
                <a:solidFill>
                  <a:srgbClr val="FF0000"/>
                </a:solidFill>
              </a:rPr>
              <a:t>outliers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473" y="2321158"/>
            <a:ext cx="3786188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5101861" y="2790552"/>
            <a:ext cx="3667244" cy="2485452"/>
            <a:chOff x="2903621" y="2763656"/>
            <a:chExt cx="3667244" cy="2485452"/>
          </a:xfrm>
        </p:grpSpPr>
        <p:grpSp>
          <p:nvGrpSpPr>
            <p:cNvPr id="3" name="Group 2"/>
            <p:cNvGrpSpPr/>
            <p:nvPr/>
          </p:nvGrpSpPr>
          <p:grpSpPr>
            <a:xfrm>
              <a:off x="3426246" y="2908453"/>
              <a:ext cx="2963537" cy="2340655"/>
              <a:chOff x="3426246" y="2908453"/>
              <a:chExt cx="2963537" cy="234065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3426246" y="2908453"/>
                <a:ext cx="286438" cy="264405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052371" y="3182038"/>
                <a:ext cx="286438" cy="264405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280052" y="3569034"/>
                <a:ext cx="286438" cy="264405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586690" y="3820587"/>
                <a:ext cx="286438" cy="264405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278916" y="4347560"/>
                <a:ext cx="286438" cy="264405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103345" y="4984703"/>
                <a:ext cx="286438" cy="264405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712684" y="2763656"/>
              <a:ext cx="1566232" cy="277000"/>
              <a:chOff x="3712684" y="2763656"/>
              <a:chExt cx="1566232" cy="277000"/>
            </a:xfrm>
          </p:grpSpPr>
          <p:cxnSp>
            <p:nvCxnSpPr>
              <p:cNvPr id="5" name="Straight Arrow Connector 4"/>
              <p:cNvCxnSpPr>
                <a:endCxn id="2" idx="6"/>
              </p:cNvCxnSpPr>
              <p:nvPr/>
            </p:nvCxnSpPr>
            <p:spPr>
              <a:xfrm flipH="1">
                <a:off x="3712684" y="2908453"/>
                <a:ext cx="1017225" cy="132203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4719147" y="2763656"/>
                <a:ext cx="5597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Skew</a:t>
                </a:r>
                <a:endParaRPr lang="en-US" sz="12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903621" y="3940455"/>
              <a:ext cx="1662869" cy="276999"/>
              <a:chOff x="4719147" y="2763656"/>
              <a:chExt cx="1662869" cy="276999"/>
            </a:xfrm>
          </p:grpSpPr>
          <p:cxnSp>
            <p:nvCxnSpPr>
              <p:cNvPr id="18" name="Straight Arrow Connector 17"/>
              <p:cNvCxnSpPr>
                <a:stCxn id="19" idx="3"/>
              </p:cNvCxnSpPr>
              <p:nvPr/>
            </p:nvCxnSpPr>
            <p:spPr>
              <a:xfrm flipV="1">
                <a:off x="5201971" y="2839074"/>
                <a:ext cx="1180045" cy="63082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4719147" y="2763656"/>
                <a:ext cx="4828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Size</a:t>
                </a:r>
                <a:endParaRPr lang="en-US" sz="12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548130" y="3358308"/>
              <a:ext cx="1556614" cy="277000"/>
              <a:chOff x="3712684" y="2763656"/>
              <a:chExt cx="1556614" cy="277000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H="1">
                <a:off x="3712684" y="2908453"/>
                <a:ext cx="1017225" cy="132203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719147" y="2763656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Color</a:t>
                </a:r>
                <a:endParaRPr lang="en-US" sz="1200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234582" y="4972109"/>
              <a:ext cx="1868763" cy="276999"/>
              <a:chOff x="1557483" y="2899533"/>
              <a:chExt cx="1868763" cy="276999"/>
            </a:xfrm>
          </p:grpSpPr>
          <p:cxnSp>
            <p:nvCxnSpPr>
              <p:cNvPr id="24" name="Straight Arrow Connector 23"/>
              <p:cNvCxnSpPr>
                <a:endCxn id="11" idx="2"/>
              </p:cNvCxnSpPr>
              <p:nvPr/>
            </p:nvCxnSpPr>
            <p:spPr>
              <a:xfrm>
                <a:off x="2196029" y="3044330"/>
                <a:ext cx="1230217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1557483" y="2899533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Shape</a:t>
                </a:r>
                <a:endParaRPr lang="en-US" sz="1200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554594" y="3972454"/>
              <a:ext cx="1016271" cy="409735"/>
              <a:chOff x="3712685" y="2630921"/>
              <a:chExt cx="1016271" cy="409735"/>
            </a:xfrm>
          </p:grpSpPr>
          <p:cxnSp>
            <p:nvCxnSpPr>
              <p:cNvPr id="31" name="Straight Arrow Connector 30"/>
              <p:cNvCxnSpPr>
                <a:stCxn id="32" idx="1"/>
              </p:cNvCxnSpPr>
              <p:nvPr/>
            </p:nvCxnSpPr>
            <p:spPr>
              <a:xfrm flipH="1">
                <a:off x="3712685" y="2769421"/>
                <a:ext cx="559095" cy="271235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4271780" y="2630921"/>
                <a:ext cx="4571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Blur</a:t>
                </a:r>
                <a:endParaRPr lang="en-US" sz="1200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327055" y="3002354"/>
              <a:ext cx="1736150" cy="277000"/>
              <a:chOff x="3712684" y="2763656"/>
              <a:chExt cx="1736150" cy="277000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H="1">
                <a:off x="3712684" y="2908453"/>
                <a:ext cx="1017225" cy="132203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4719147" y="2763656"/>
                <a:ext cx="7296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Position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33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6788"/>
            <a:ext cx="8229600" cy="623887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EXAMPLES OF DATA VISUALIZATION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80140"/>
            <a:ext cx="8015288" cy="1613666"/>
          </a:xfrm>
        </p:spPr>
        <p:txBody>
          <a:bodyPr/>
          <a:lstStyle/>
          <a:p>
            <a:r>
              <a:rPr lang="en-US" sz="2200" dirty="0" smtClean="0">
                <a:solidFill>
                  <a:srgbClr val="FF0000"/>
                </a:solidFill>
              </a:rPr>
              <a:t>Bar Chart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A bar </a:t>
            </a:r>
            <a:r>
              <a:rPr lang="en-US" sz="1600" dirty="0" smtClean="0">
                <a:cs typeface="Times New Roman" pitchFamily="18" charset="0"/>
              </a:rPr>
              <a:t>chart is a simple way to visualize data where they contain rectangular </a:t>
            </a:r>
            <a:r>
              <a:rPr lang="en-US" sz="1600" dirty="0">
                <a:cs typeface="Times New Roman" pitchFamily="18" charset="0"/>
              </a:rPr>
              <a:t>bars with lengths proportional to the values that they </a:t>
            </a:r>
            <a:r>
              <a:rPr lang="en-US" sz="1600" dirty="0" smtClean="0">
                <a:cs typeface="Times New Roman" pitchFamily="18" charset="0"/>
              </a:rPr>
              <a:t>represent</a:t>
            </a:r>
            <a:endParaRPr lang="en-US" sz="1600" dirty="0">
              <a:cs typeface="Times New Roman" pitchFamily="18" charset="0"/>
            </a:endParaRPr>
          </a:p>
          <a:p>
            <a:pPr lvl="1"/>
            <a:endParaRPr lang="en-US" sz="1600" dirty="0"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46281355"/>
              </p:ext>
            </p:extLst>
          </p:nvPr>
        </p:nvGraphicFramePr>
        <p:xfrm>
          <a:off x="1597742" y="3377379"/>
          <a:ext cx="5678129" cy="2974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60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6788"/>
            <a:ext cx="8229600" cy="623887"/>
          </a:xfrm>
        </p:spPr>
        <p:txBody>
          <a:bodyPr/>
          <a:lstStyle/>
          <a:p>
            <a:pPr eaLnBrk="1" hangingPunct="1"/>
            <a:r>
              <a:rPr lang="en-US" sz="3200" b="1" dirty="0"/>
              <a:t>EXAMPLES OF DATA VISUALIZATION</a:t>
            </a:r>
            <a:endParaRPr lang="en-US" sz="32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8015288" cy="1515345"/>
          </a:xfrm>
        </p:spPr>
        <p:txBody>
          <a:bodyPr/>
          <a:lstStyle/>
          <a:p>
            <a:r>
              <a:rPr lang="en-US" sz="2200" dirty="0" smtClean="0">
                <a:solidFill>
                  <a:srgbClr val="FF0000"/>
                </a:solidFill>
              </a:rPr>
              <a:t>Bubble Chart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A bubble chart is </a:t>
            </a:r>
            <a:r>
              <a:rPr lang="en-US" sz="1600" dirty="0" smtClean="0">
                <a:cs typeface="Times New Roman" pitchFamily="18" charset="0"/>
              </a:rPr>
              <a:t>represented by showing</a:t>
            </a:r>
            <a:r>
              <a:rPr lang="en-US" sz="1600" dirty="0">
                <a:cs typeface="Times New Roman" pitchFamily="18" charset="0"/>
              </a:rPr>
              <a:t> data points </a:t>
            </a:r>
            <a:r>
              <a:rPr lang="en-US" sz="1600" dirty="0" smtClean="0">
                <a:cs typeface="Times New Roman" pitchFamily="18" charset="0"/>
              </a:rPr>
              <a:t>as bubbles</a:t>
            </a:r>
            <a:r>
              <a:rPr lang="en-US" sz="1600" dirty="0">
                <a:cs typeface="Times New Roman" pitchFamily="18" charset="0"/>
              </a:rPr>
              <a:t>, and </a:t>
            </a:r>
            <a:r>
              <a:rPr lang="en-US" sz="1600" dirty="0" smtClean="0">
                <a:cs typeface="Times New Roman" pitchFamily="18" charset="0"/>
              </a:rPr>
              <a:t>additional dimensions are represented in terms of bubble size and/or color</a:t>
            </a:r>
            <a:endParaRPr lang="en-US" sz="1600" dirty="0">
              <a:cs typeface="Times New Roman" pitchFamily="18" charset="0"/>
            </a:endParaRPr>
          </a:p>
        </p:txBody>
      </p:sp>
      <p:pic>
        <p:nvPicPr>
          <p:cNvPr id="10" name="Picture 9" descr="ProviderDash.jpg"/>
          <p:cNvPicPr/>
          <p:nvPr/>
        </p:nvPicPr>
        <p:blipFill rotWithShape="1">
          <a:blip r:embed="rId3" cstate="print"/>
          <a:srcRect l="50000" t="53989"/>
          <a:stretch/>
        </p:blipFill>
        <p:spPr>
          <a:xfrm>
            <a:off x="2241860" y="3215147"/>
            <a:ext cx="4788204" cy="325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95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6788"/>
            <a:ext cx="8229600" cy="623887"/>
          </a:xfrm>
        </p:spPr>
        <p:txBody>
          <a:bodyPr/>
          <a:lstStyle/>
          <a:p>
            <a:pPr eaLnBrk="1" hangingPunct="1"/>
            <a:r>
              <a:rPr lang="en-US" sz="3200" b="1" dirty="0"/>
              <a:t>EXAMPLES OF DATA VISUALIZATION</a:t>
            </a:r>
            <a:endParaRPr lang="en-US" sz="32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4"/>
            <a:ext cx="8015288" cy="1249874"/>
          </a:xfrm>
        </p:spPr>
        <p:txBody>
          <a:bodyPr/>
          <a:lstStyle/>
          <a:p>
            <a:r>
              <a:rPr lang="en-US" sz="2200" dirty="0" smtClean="0">
                <a:solidFill>
                  <a:srgbClr val="FF0000"/>
                </a:solidFill>
              </a:rPr>
              <a:t>Heat Maps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A heat map is a graphical representation of data where </a:t>
            </a:r>
            <a:r>
              <a:rPr lang="en-US" sz="1600" dirty="0" smtClean="0">
                <a:cs typeface="Times New Roman" pitchFamily="18" charset="0"/>
              </a:rPr>
              <a:t>values are presented in a </a:t>
            </a:r>
            <a:r>
              <a:rPr lang="en-US" sz="1600" dirty="0">
                <a:cs typeface="Times New Roman" pitchFamily="18" charset="0"/>
              </a:rPr>
              <a:t>matrix </a:t>
            </a:r>
            <a:r>
              <a:rPr lang="en-US" sz="1600" dirty="0" smtClean="0">
                <a:cs typeface="Times New Roman" pitchFamily="18" charset="0"/>
              </a:rPr>
              <a:t>and represented by colors</a:t>
            </a:r>
          </a:p>
        </p:txBody>
      </p:sp>
      <p:pic>
        <p:nvPicPr>
          <p:cNvPr id="14" name="Picture 13" descr="Dashboard Pro Card.jpg"/>
          <p:cNvPicPr/>
          <p:nvPr/>
        </p:nvPicPr>
        <p:blipFill rotWithShape="1">
          <a:blip r:embed="rId3" cstate="print"/>
          <a:srcRect t="3165" r="8602" b="3467"/>
          <a:stretch/>
        </p:blipFill>
        <p:spPr>
          <a:xfrm>
            <a:off x="2364328" y="3064052"/>
            <a:ext cx="4406747" cy="349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6788"/>
            <a:ext cx="8229600" cy="623887"/>
          </a:xfrm>
        </p:spPr>
        <p:txBody>
          <a:bodyPr/>
          <a:lstStyle/>
          <a:p>
            <a:pPr eaLnBrk="1" hangingPunct="1"/>
            <a:r>
              <a:rPr lang="en-US" sz="3200" b="1" dirty="0"/>
              <a:t>EXAMPLES OF DATA VISUALIZATION</a:t>
            </a:r>
            <a:endParaRPr lang="en-US" sz="32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8015288" cy="4295775"/>
          </a:xfrm>
        </p:spPr>
        <p:txBody>
          <a:bodyPr/>
          <a:lstStyle/>
          <a:p>
            <a:r>
              <a:rPr lang="en-US" sz="2200" dirty="0" smtClean="0">
                <a:solidFill>
                  <a:srgbClr val="FF0000"/>
                </a:solidFill>
              </a:rPr>
              <a:t>Map/Geographic </a:t>
            </a:r>
            <a:r>
              <a:rPr lang="en-US" sz="2200" dirty="0">
                <a:solidFill>
                  <a:srgbClr val="FF0000"/>
                </a:solidFill>
              </a:rPr>
              <a:t>Visuals </a:t>
            </a:r>
            <a:r>
              <a:rPr lang="en-US" sz="2200" dirty="0"/>
              <a:t>(</a:t>
            </a:r>
            <a:r>
              <a:rPr lang="en-US" sz="2200" dirty="0" err="1"/>
              <a:t>Geovisualization</a:t>
            </a:r>
            <a:r>
              <a:rPr lang="en-US" sz="2200" dirty="0"/>
              <a:t>) </a:t>
            </a:r>
            <a:endParaRPr lang="en-US" sz="2200" dirty="0" smtClean="0"/>
          </a:p>
          <a:p>
            <a:pPr lvl="1"/>
            <a:r>
              <a:rPr lang="en-US" sz="1600" dirty="0" smtClean="0"/>
              <a:t>Geographic visualization refers </a:t>
            </a:r>
            <a:r>
              <a:rPr lang="en-US" sz="1600" dirty="0"/>
              <a:t>to a set of tools and techniques supporting geospatial data analysis </a:t>
            </a:r>
            <a:endParaRPr lang="en-US" sz="1600" dirty="0" smtClean="0"/>
          </a:p>
          <a:p>
            <a:pPr lvl="1"/>
            <a:endParaRPr lang="en-US" sz="1600" dirty="0" smtClean="0">
              <a:cs typeface="Times New Roman" pitchFamily="18" charset="0"/>
            </a:endParaRPr>
          </a:p>
        </p:txBody>
      </p:sp>
      <p:pic>
        <p:nvPicPr>
          <p:cNvPr id="13" name="Picture 12" descr="GeneralPopSatsDash2.jpg"/>
          <p:cNvPicPr/>
          <p:nvPr/>
        </p:nvPicPr>
        <p:blipFill rotWithShape="1">
          <a:blip r:embed="rId3" cstate="print"/>
          <a:srcRect l="50000" t="3692" b="2982"/>
          <a:stretch/>
        </p:blipFill>
        <p:spPr>
          <a:xfrm>
            <a:off x="5271511" y="2905432"/>
            <a:ext cx="2967921" cy="3687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94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6788"/>
            <a:ext cx="8229600" cy="623887"/>
          </a:xfrm>
        </p:spPr>
        <p:txBody>
          <a:bodyPr/>
          <a:lstStyle/>
          <a:p>
            <a:pPr eaLnBrk="1" hangingPunct="1"/>
            <a:r>
              <a:rPr lang="en-US" sz="3200" b="1" dirty="0"/>
              <a:t>EXAMPLES OF DATA VISUALIZATION</a:t>
            </a:r>
            <a:endParaRPr lang="en-US" sz="32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4790661" cy="4295775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Boxplots</a:t>
            </a:r>
          </a:p>
          <a:p>
            <a:pPr lvl="1"/>
            <a:r>
              <a:rPr lang="en-US" sz="1600" dirty="0"/>
              <a:t>Shows a lot of information about a variable in one plot</a:t>
            </a:r>
          </a:p>
          <a:p>
            <a:pPr lvl="2"/>
            <a:r>
              <a:rPr lang="en-US" sz="1400" dirty="0" smtClean="0"/>
              <a:t>Median</a:t>
            </a:r>
            <a:endParaRPr lang="en-US" sz="1400" dirty="0"/>
          </a:p>
          <a:p>
            <a:pPr lvl="2"/>
            <a:r>
              <a:rPr lang="en-US" sz="1400" dirty="0"/>
              <a:t>Range</a:t>
            </a:r>
          </a:p>
          <a:p>
            <a:pPr lvl="2"/>
            <a:r>
              <a:rPr lang="en-US" sz="1400" dirty="0" smtClean="0"/>
              <a:t>Outliers</a:t>
            </a:r>
            <a:endParaRPr lang="en-US" sz="1400" dirty="0"/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Time Series</a:t>
            </a:r>
            <a:endParaRPr lang="en-US" sz="2200" dirty="0">
              <a:solidFill>
                <a:srgbClr val="FF0000"/>
              </a:solidFill>
            </a:endParaRPr>
          </a:p>
          <a:p>
            <a:pPr lvl="1"/>
            <a:r>
              <a:rPr lang="en-US" sz="1600" dirty="0" smtClean="0"/>
              <a:t>Sequence </a:t>
            </a:r>
            <a:r>
              <a:rPr lang="en-US" sz="1600" dirty="0"/>
              <a:t>of data points, measured </a:t>
            </a:r>
            <a:r>
              <a:rPr lang="en-US" sz="1600" dirty="0" smtClean="0"/>
              <a:t>typically </a:t>
            </a:r>
            <a:r>
              <a:rPr lang="en-US" sz="1600" dirty="0"/>
              <a:t>at successive points in time 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200" dirty="0" smtClean="0"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29" y="1696065"/>
            <a:ext cx="2520222" cy="271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upload.wikimedia.org/wikipedia/commons/e/ef/Jellyfish_production_time_seri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752" y="4670812"/>
            <a:ext cx="3278533" cy="211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6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6788"/>
            <a:ext cx="8229600" cy="623887"/>
          </a:xfrm>
        </p:spPr>
        <p:txBody>
          <a:bodyPr/>
          <a:lstStyle/>
          <a:p>
            <a:pPr eaLnBrk="1" hangingPunct="1"/>
            <a:r>
              <a:rPr lang="en-US" sz="3200" b="1" dirty="0"/>
              <a:t>EXAMPLES OF DATA VISUALIZATION</a:t>
            </a:r>
            <a:endParaRPr lang="en-US" sz="32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5307496" cy="429577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Clustering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T</a:t>
            </a:r>
            <a:r>
              <a:rPr lang="en-US" sz="1600" dirty="0" smtClean="0"/>
              <a:t>he </a:t>
            </a:r>
            <a:r>
              <a:rPr lang="en-US" sz="1600" dirty="0"/>
              <a:t>task of grouping a set of objects in such a way that objects in the same group are more similar to each other than to those in other groups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sz="2200" dirty="0" smtClean="0">
              <a:solidFill>
                <a:srgbClr val="FF0000"/>
              </a:solidFill>
            </a:endParaRPr>
          </a:p>
          <a:p>
            <a:endParaRPr lang="en-US" sz="2200" dirty="0" smtClean="0">
              <a:solidFill>
                <a:srgbClr val="FF0000"/>
              </a:solidFill>
            </a:endParaRPr>
          </a:p>
          <a:p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FF0000"/>
                </a:solidFill>
              </a:rPr>
              <a:t>Networks </a:t>
            </a:r>
            <a:r>
              <a:rPr lang="en-US" sz="2200" dirty="0" smtClean="0">
                <a:solidFill>
                  <a:srgbClr val="FF0000"/>
                </a:solidFill>
              </a:rPr>
              <a:t>Graphs</a:t>
            </a:r>
          </a:p>
          <a:p>
            <a:pPr lvl="1"/>
            <a:r>
              <a:rPr lang="en-US" sz="1600" dirty="0" smtClean="0"/>
              <a:t>Visualizing </a:t>
            </a:r>
            <a:r>
              <a:rPr lang="en-US" sz="1600" dirty="0"/>
              <a:t>structures used to model pairwise relations between objects 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200" dirty="0" smtClean="0"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13" y="4065001"/>
            <a:ext cx="3027496" cy="259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luster 1_ABS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72449" y="1821294"/>
            <a:ext cx="3166643" cy="208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/>
          <a:lstStyle/>
          <a:p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/>
          <a:p>
            <a:fld id="{D5150FDB-5C9A-4B86-97CC-8CA138DC124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098" name="Picture 2" descr="https://assets.goodstatic.com/s3/magazine/assets/536765/original/open-uri20140703-4674-ghcvv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7337"/>
            <a:ext cx="8229600" cy="808037"/>
          </a:xfrm>
        </p:spPr>
        <p:txBody>
          <a:bodyPr/>
          <a:lstStyle/>
          <a:p>
            <a:pPr eaLnBrk="1" hangingPunct="1"/>
            <a:r>
              <a:rPr lang="en-US" sz="3200" b="1" dirty="0"/>
              <a:t>EXAMPLES OF DATA VISUALIZATION</a:t>
            </a:r>
            <a:endParaRPr lang="en-US" altLang="en-US" sz="3200" dirty="0" smtClean="0"/>
          </a:p>
        </p:txBody>
      </p:sp>
      <p:sp>
        <p:nvSpPr>
          <p:cNvPr id="83972" name="Rectangle 3"/>
          <p:cNvSpPr>
            <a:spLocks noGrp="1" noChangeArrowheads="1"/>
          </p:cNvSpPr>
          <p:nvPr>
            <p:ph idx="1"/>
          </p:nvPr>
        </p:nvSpPr>
        <p:spPr>
          <a:xfrm>
            <a:off x="1942415" y="1759974"/>
            <a:ext cx="6591985" cy="4151248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Clustering networks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9" r="2565" b="5022"/>
          <a:stretch/>
        </p:blipFill>
        <p:spPr>
          <a:xfrm>
            <a:off x="10363" y="2276169"/>
            <a:ext cx="9133637" cy="458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6788"/>
            <a:ext cx="8229600" cy="623887"/>
          </a:xfrm>
        </p:spPr>
        <p:txBody>
          <a:bodyPr/>
          <a:lstStyle/>
          <a:p>
            <a:pPr eaLnBrk="1" hangingPunct="1"/>
            <a:r>
              <a:rPr lang="en-US" sz="3200" b="1" dirty="0"/>
              <a:t>EXAMPLES OF DATA VISUALIZATION</a:t>
            </a:r>
            <a:endParaRPr lang="en-US" sz="32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4"/>
            <a:ext cx="8015288" cy="1770984"/>
          </a:xfrm>
        </p:spPr>
        <p:txBody>
          <a:bodyPr/>
          <a:lstStyle/>
          <a:p>
            <a:r>
              <a:rPr lang="en-US" sz="2200" dirty="0" smtClean="0">
                <a:solidFill>
                  <a:srgbClr val="FF0000"/>
                </a:solidFill>
              </a:rPr>
              <a:t>Visualization Dashboards</a:t>
            </a:r>
          </a:p>
          <a:p>
            <a:pPr lvl="1"/>
            <a:r>
              <a:rPr lang="en-US" sz="1600" dirty="0" smtClean="0"/>
              <a:t>Dashboards </a:t>
            </a:r>
            <a:r>
              <a:rPr lang="en-US" sz="1600" dirty="0"/>
              <a:t>enables many different visualization formats to be presented to the user </a:t>
            </a:r>
            <a:r>
              <a:rPr lang="en-US" sz="1600" dirty="0" smtClean="0"/>
              <a:t>simultaneously instead of having to present one at a time</a:t>
            </a:r>
            <a:endParaRPr lang="en-US" sz="1600" dirty="0"/>
          </a:p>
          <a:p>
            <a:pPr marL="0" indent="0">
              <a:buNone/>
            </a:pPr>
            <a:endParaRPr lang="en-US" sz="2200" dirty="0" smtClean="0"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7" y="3363492"/>
            <a:ext cx="4273021" cy="26918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77393"/>
            <a:ext cx="3429000" cy="27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Data Visualization -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635" y="1977922"/>
            <a:ext cx="6343201" cy="3530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rtl="0"/>
            <a:r>
              <a:rPr lang="en-US" sz="1600" dirty="0">
                <a:solidFill>
                  <a:srgbClr val="FF0000"/>
                </a:solidFill>
              </a:rPr>
              <a:t>Medicare</a:t>
            </a:r>
            <a:r>
              <a:rPr lang="en-US" sz="1600" dirty="0"/>
              <a:t> is the federal health insurance program for people who are 65 or older, certain younger people with disabilities, and people with End-Stage Renal Disease </a:t>
            </a:r>
            <a:endParaRPr lang="en-US" sz="1600" dirty="0" smtClean="0"/>
          </a:p>
          <a:p>
            <a:pPr algn="l" rtl="0"/>
            <a:endParaRPr lang="en-US" sz="1600" dirty="0"/>
          </a:p>
          <a:p>
            <a:pPr algn="l" rtl="0"/>
            <a:r>
              <a:rPr lang="en-US" sz="1600" dirty="0" smtClean="0"/>
              <a:t>For the purpose of the Big Data Audit, the following was obtained:</a:t>
            </a:r>
          </a:p>
          <a:p>
            <a:pPr lvl="1" algn="l" rtl="0"/>
            <a:r>
              <a:rPr lang="en-US" sz="1400" dirty="0">
                <a:solidFill>
                  <a:schemeClr val="tx1"/>
                </a:solidFill>
              </a:rPr>
              <a:t>Medicare patient claims and provider details for the 2010 fiscal </a:t>
            </a:r>
            <a:r>
              <a:rPr lang="en-US" sz="1400" dirty="0" smtClean="0">
                <a:solidFill>
                  <a:schemeClr val="tx1"/>
                </a:solidFill>
              </a:rPr>
              <a:t>year</a:t>
            </a:r>
          </a:p>
          <a:p>
            <a:pPr lvl="1" algn="l" rtl="0"/>
            <a:r>
              <a:rPr lang="en-US" sz="1400" dirty="0">
                <a:solidFill>
                  <a:schemeClr val="tx1"/>
                </a:solidFill>
              </a:rPr>
              <a:t>National Provider Identifier (NPI) details 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 algn="l" rtl="0"/>
            <a:r>
              <a:rPr lang="en-US" sz="1400" dirty="0">
                <a:solidFill>
                  <a:schemeClr val="tx1"/>
                </a:solidFill>
              </a:rPr>
              <a:t>ICD-9-CM Diagnosis and Procedure </a:t>
            </a:r>
            <a:r>
              <a:rPr lang="en-US" sz="1400" dirty="0" smtClean="0">
                <a:solidFill>
                  <a:schemeClr val="tx1"/>
                </a:solidFill>
              </a:rPr>
              <a:t>Codes</a:t>
            </a:r>
          </a:p>
          <a:p>
            <a:pPr lvl="1" algn="l" rtl="0"/>
            <a:r>
              <a:rPr lang="en-US" sz="1400" dirty="0">
                <a:solidFill>
                  <a:schemeClr val="tx1"/>
                </a:solidFill>
              </a:rPr>
              <a:t>the New Jersey census data for the year </a:t>
            </a:r>
            <a:r>
              <a:rPr lang="en-US" sz="1400" dirty="0" smtClean="0">
                <a:solidFill>
                  <a:schemeClr val="tx1"/>
                </a:solidFill>
              </a:rPr>
              <a:t>2010</a:t>
            </a:r>
          </a:p>
          <a:p>
            <a:pPr lvl="1" algn="l" rtl="0"/>
            <a:r>
              <a:rPr lang="en-US" sz="1400" dirty="0" smtClean="0">
                <a:solidFill>
                  <a:schemeClr val="tx1"/>
                </a:solidFill>
              </a:rPr>
              <a:t>Department </a:t>
            </a:r>
            <a:r>
              <a:rPr lang="en-US" sz="1400" dirty="0">
                <a:solidFill>
                  <a:schemeClr val="tx1"/>
                </a:solidFill>
              </a:rPr>
              <a:t>of Health for the State of New </a:t>
            </a:r>
            <a:r>
              <a:rPr lang="en-US" sz="1400" dirty="0" smtClean="0">
                <a:solidFill>
                  <a:schemeClr val="tx1"/>
                </a:solidFill>
              </a:rPr>
              <a:t>Jersey</a:t>
            </a:r>
          </a:p>
          <a:p>
            <a:pPr lvl="1" algn="l" rtl="0"/>
            <a:r>
              <a:rPr lang="en-US" sz="1400" dirty="0">
                <a:solidFill>
                  <a:schemeClr val="tx1"/>
                </a:solidFill>
              </a:rPr>
              <a:t>American Hospital </a:t>
            </a:r>
            <a:r>
              <a:rPr lang="en-US" sz="1400" dirty="0" smtClean="0">
                <a:solidFill>
                  <a:schemeClr val="tx1"/>
                </a:solidFill>
              </a:rPr>
              <a:t>Directory</a:t>
            </a:r>
          </a:p>
          <a:p>
            <a:pPr lvl="1" algn="l" rtl="0"/>
            <a:r>
              <a:rPr lang="en-US" sz="1400" dirty="0" smtClean="0">
                <a:solidFill>
                  <a:schemeClr val="tx1"/>
                </a:solidFill>
              </a:rPr>
              <a:t>Social </a:t>
            </a:r>
            <a:r>
              <a:rPr lang="en-US" sz="1400" dirty="0" smtClean="0">
                <a:solidFill>
                  <a:schemeClr val="tx1"/>
                </a:solidFill>
              </a:rPr>
              <a:t>Network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5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 AND RESULTS</a:t>
            </a:r>
            <a:endParaRPr lang="en-US" b="1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348"/>
            <a:ext cx="9145772" cy="6904348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 bwMode="auto">
          <a:xfrm>
            <a:off x="5317" y="-124800"/>
            <a:ext cx="9140456" cy="6949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354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 AND RESULTS</a:t>
            </a:r>
            <a:endParaRPr lang="en-US" b="1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348"/>
            <a:ext cx="9145772" cy="69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" name="Picture 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14" y="-76200"/>
            <a:ext cx="9181214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t="3342" r="1063" b="2352"/>
          <a:stretch/>
        </p:blipFill>
        <p:spPr>
          <a:xfrm rot="16200000">
            <a:off x="1887281" y="-878435"/>
            <a:ext cx="5369442" cy="8548577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572000" y="609600"/>
            <a:ext cx="1025525" cy="8343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452640" y="5590208"/>
            <a:ext cx="691515" cy="6121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Line Callout 1 40"/>
          <p:cNvSpPr/>
          <p:nvPr/>
        </p:nvSpPr>
        <p:spPr>
          <a:xfrm>
            <a:off x="2151129" y="4932258"/>
            <a:ext cx="801370" cy="457200"/>
          </a:xfrm>
          <a:prstGeom prst="borderCallout1">
            <a:avLst>
              <a:gd name="adj1" fmla="val 52097"/>
              <a:gd name="adj2" fmla="val 102688"/>
              <a:gd name="adj3" fmla="val -58462"/>
              <a:gd name="adj4" fmla="val 258892"/>
            </a:avLst>
          </a:prstGeom>
          <a:noFill/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Provider </a:t>
            </a:r>
            <a:r>
              <a:rPr lang="en-US" sz="11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310041</a:t>
            </a:r>
            <a:r>
              <a:rPr lang="en-US" sz="1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3" name="Line Callout 1 42"/>
          <p:cNvSpPr/>
          <p:nvPr/>
        </p:nvSpPr>
        <p:spPr>
          <a:xfrm>
            <a:off x="2246822" y="976978"/>
            <a:ext cx="801370" cy="449580"/>
          </a:xfrm>
          <a:prstGeom prst="borderCallout1">
            <a:avLst>
              <a:gd name="adj1" fmla="val 103890"/>
              <a:gd name="adj2" fmla="val 46066"/>
              <a:gd name="adj3" fmla="val 486965"/>
              <a:gd name="adj4" fmla="val -55299"/>
            </a:avLst>
          </a:prstGeom>
          <a:noFill/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Provider 310001</a:t>
            </a:r>
            <a:endParaRPr lang="en-US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Big Data Audit – Data Visualization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9500" y="2414378"/>
          <a:ext cx="4600723" cy="2478405"/>
        </p:xfrm>
        <a:graphic>
          <a:graphicData uri="http://schemas.openxmlformats.org/drawingml/2006/table">
            <a:tbl>
              <a:tblPr firstRow="1" firstCol="1" bandRow="1"/>
              <a:tblGrid>
                <a:gridCol w="351318"/>
                <a:gridCol w="2946489"/>
                <a:gridCol w="1302916"/>
              </a:tblGrid>
              <a:tr h="346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Providers in Question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 Item was in Questions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AHS Hospital Corp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Centerstate Medical Center Inc.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Cooper Health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Meridian Hospitals Corporation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Robert Wood Johnson University Hospital, Inc.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Hackensack University Medical Center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Health South of Toms River LLC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Acutecare Health Systems LLC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Trinitas Regional Medical center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East Orange General Hospital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Shore Memorial Hospital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13044" y="2414378"/>
          <a:ext cx="4600723" cy="2478405"/>
        </p:xfrm>
        <a:graphic>
          <a:graphicData uri="http://schemas.openxmlformats.org/drawingml/2006/table">
            <a:tbl>
              <a:tblPr firstRow="1" firstCol="1" bandRow="1"/>
              <a:tblGrid>
                <a:gridCol w="351318"/>
                <a:gridCol w="2946489"/>
                <a:gridCol w="1302916"/>
              </a:tblGrid>
              <a:tr h="346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Providers in Question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 Item was in Questions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AHS Hospital Corp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Centerstate Medical Center Inc.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Cooper Health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Meridian Hospitals Corporation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Robert Wood Johnson University Hospital, Inc.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Hackensack University Medical Center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Health South of Toms River LLC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Acutecare Health Systems LLC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Trinitas</a:t>
                      </a:r>
                      <a:r>
                        <a:rPr lang="en-US" sz="1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Regional Medical center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East Orange General Hospital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Shore Memorial Hospital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62" y="3402086"/>
            <a:ext cx="556768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4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7 -0.30463 L -0.00938 0.00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1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INTRODUCTION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Many forms of data are </a:t>
            </a:r>
            <a:r>
              <a:rPr lang="en-US" sz="2400" dirty="0" smtClean="0">
                <a:solidFill>
                  <a:srgbClr val="FF0000"/>
                </a:solidFill>
              </a:rPr>
              <a:t>emerging, </a:t>
            </a:r>
            <a:r>
              <a:rPr lang="en-US" sz="2400" dirty="0" smtClean="0"/>
              <a:t>which </a:t>
            </a:r>
            <a:r>
              <a:rPr lang="en-US" sz="2400" dirty="0"/>
              <a:t>include photos, </a:t>
            </a:r>
            <a:r>
              <a:rPr lang="en-US" sz="2400" dirty="0" smtClean="0"/>
              <a:t>videos,</a:t>
            </a:r>
            <a:r>
              <a:rPr lang="en-US" sz="2400" dirty="0"/>
              <a:t> </a:t>
            </a:r>
            <a:r>
              <a:rPr lang="en-US" sz="2400" dirty="0" smtClean="0"/>
              <a:t>voice, </a:t>
            </a:r>
            <a:r>
              <a:rPr lang="en-US" sz="2400" dirty="0"/>
              <a:t>social media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and e-mails.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Businesses </a:t>
            </a:r>
            <a:r>
              <a:rPr lang="en-US" sz="2400" dirty="0"/>
              <a:t>are so </a:t>
            </a:r>
            <a:r>
              <a:rPr lang="en-US" sz="2400" dirty="0">
                <a:solidFill>
                  <a:srgbClr val="FF0000"/>
                </a:solidFill>
              </a:rPr>
              <a:t>overwhelmed</a:t>
            </a:r>
            <a:r>
              <a:rPr lang="en-US" sz="2400" dirty="0"/>
              <a:t> by the </a:t>
            </a:r>
            <a:r>
              <a:rPr lang="en-US" sz="2400" dirty="0">
                <a:solidFill>
                  <a:srgbClr val="FF0000"/>
                </a:solidFill>
              </a:rPr>
              <a:t>amount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variety</a:t>
            </a:r>
            <a:r>
              <a:rPr lang="en-US" sz="2400" dirty="0"/>
              <a:t> of </a:t>
            </a:r>
            <a:r>
              <a:rPr lang="en-US" sz="2400" dirty="0" smtClean="0"/>
              <a:t>data </a:t>
            </a:r>
            <a:r>
              <a:rPr lang="en-US" sz="2400" dirty="0"/>
              <a:t>cascading into and through their </a:t>
            </a:r>
            <a:r>
              <a:rPr lang="en-US" sz="2400" dirty="0" smtClean="0"/>
              <a:t>operations</a:t>
            </a:r>
          </a:p>
          <a:p>
            <a:endParaRPr lang="en-US" sz="2400" dirty="0"/>
          </a:p>
          <a:p>
            <a:r>
              <a:rPr lang="en-US" sz="2400" dirty="0" smtClean="0"/>
              <a:t>This </a:t>
            </a:r>
            <a:r>
              <a:rPr lang="en-US" sz="2400" dirty="0" smtClean="0"/>
              <a:t>is </a:t>
            </a:r>
            <a:r>
              <a:rPr lang="en-US" sz="2400" dirty="0" smtClean="0"/>
              <a:t>creating </a:t>
            </a:r>
            <a:r>
              <a:rPr lang="en-US" sz="2400" dirty="0"/>
              <a:t>unprecedented opportunities for businesses to achieve </a:t>
            </a:r>
            <a:r>
              <a:rPr lang="en-US" sz="2400" dirty="0">
                <a:solidFill>
                  <a:srgbClr val="FF0000"/>
                </a:solidFill>
              </a:rPr>
              <a:t>deeper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faster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insights</a:t>
            </a:r>
            <a:r>
              <a:rPr lang="en-US" sz="2400" dirty="0"/>
              <a:t> that can strengthen </a:t>
            </a:r>
            <a:r>
              <a:rPr lang="en-US" sz="2400" dirty="0">
                <a:solidFill>
                  <a:srgbClr val="FF0000"/>
                </a:solidFill>
              </a:rPr>
              <a:t>decision making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1B46-3673-4346-B386-7DEFE126C8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31C5E9-09B1-4FAB-8057-1407B952CCAB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17413" name="Picture 6" descr="question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43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diadataentryhelp.com/sites/all/themes/savita/images/services/data-mi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20" y="1357722"/>
            <a:ext cx="6797720" cy="339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DATA MINING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Exploration </a:t>
            </a:r>
            <a:r>
              <a:rPr lang="en-US" sz="2400" dirty="0"/>
              <a:t>&amp; analysis, by automatic or </a:t>
            </a:r>
            <a:r>
              <a:rPr lang="en-US" sz="2400" dirty="0" smtClean="0"/>
              <a:t>semi‐automatic means</a:t>
            </a:r>
            <a:r>
              <a:rPr lang="en-US" sz="2400" dirty="0"/>
              <a:t>, of large quantities of data in order to </a:t>
            </a:r>
            <a:r>
              <a:rPr lang="en-US" sz="2400" dirty="0" smtClean="0"/>
              <a:t>discover meaningful </a:t>
            </a:r>
            <a:r>
              <a:rPr lang="en-US" sz="2400" dirty="0"/>
              <a:t>patterns. </a:t>
            </a:r>
          </a:p>
          <a:p>
            <a:endParaRPr lang="en-US" sz="2400" dirty="0" smtClean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1B46-3673-4346-B386-7DEFE126C8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 descr="https://www.springpeople.com/blog/wp-content/uploads/2017/08/Proofread-The-Utilization-of-Data-Mining-in-Various-Industries_html_2dd17ce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22" y="1376517"/>
            <a:ext cx="6779459" cy="33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55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1B46-3673-4346-B386-7DEFE126C8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data mining and business intelligence service prov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1B46-3673-4346-B386-7DEFE126C8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0" name="Picture 2" descr="data mining and business intelligence r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3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1B46-3673-4346-B386-7DEFE126C8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074" name="Picture 2" descr="data mining and business intelligence ecomme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22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1B46-3673-4346-B386-7DEFE126C8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098" name="Picture 2" descr="data mining and business intelligence supermark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DISCUSSION AND 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/>
          <a:lstStyle/>
          <a:p>
            <a:endParaRPr lang="en-US" sz="1800" dirty="0"/>
          </a:p>
        </p:txBody>
      </p:sp>
      <p:pic>
        <p:nvPicPr>
          <p:cNvPr id="2050" name="Picture 2" descr="http://cdn.mos.cms.futurecdn.net/vQ8SsgkCARXfw6seiCGo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8" r="1"/>
          <a:stretch/>
        </p:blipFill>
        <p:spPr bwMode="auto">
          <a:xfrm>
            <a:off x="-76200" y="0"/>
            <a:ext cx="92060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54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BS_Template">
  <a:themeElements>
    <a:clrScheme name="RBS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BS_Template">
      <a:majorFont>
        <a:latin typeface="Formata BQ Regular"/>
        <a:ea typeface=""/>
        <a:cs typeface=""/>
      </a:majorFont>
      <a:minorFont>
        <a:latin typeface="Formata BQ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B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S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S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S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S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S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15915</TotalTime>
  <Words>869</Words>
  <Application>Microsoft Office PowerPoint</Application>
  <PresentationFormat>On-screen Show (4:3)</PresentationFormat>
  <Paragraphs>361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Century Gothic</vt:lpstr>
      <vt:lpstr>Formata BQ Regular</vt:lpstr>
      <vt:lpstr>Tahoma</vt:lpstr>
      <vt:lpstr>Times New Roman</vt:lpstr>
      <vt:lpstr>Wingdings 3</vt:lpstr>
      <vt:lpstr>RBS_Template</vt:lpstr>
      <vt:lpstr>Wisp</vt:lpstr>
      <vt:lpstr>DATA VISUALIZATION  </vt:lpstr>
      <vt:lpstr>PowerPoint Presentation</vt:lpstr>
      <vt:lpstr>INTRODUCTION</vt:lpstr>
      <vt:lpstr>DATA MINING</vt:lpstr>
      <vt:lpstr>PowerPoint Presentation</vt:lpstr>
      <vt:lpstr>PowerPoint Presentation</vt:lpstr>
      <vt:lpstr>PowerPoint Presentation</vt:lpstr>
      <vt:lpstr>PowerPoint Presentation</vt:lpstr>
      <vt:lpstr>DISCUSSION AND CONCLUSION</vt:lpstr>
      <vt:lpstr>WHAT IS DATA VISUALIZATION</vt:lpstr>
      <vt:lpstr>BENEFITS OF DATA VISUALIZATION</vt:lpstr>
      <vt:lpstr>BENEFITS OF DATA VISUALIZATION</vt:lpstr>
      <vt:lpstr>BENEFITS OF DATA VISUALIZATION</vt:lpstr>
      <vt:lpstr>EXAMPLES OF DATA VISUALIZATION</vt:lpstr>
      <vt:lpstr>EXAMPLES OF DATA VISUALIZATION</vt:lpstr>
      <vt:lpstr>EXAMPLES OF DATA VISUALIZATION</vt:lpstr>
      <vt:lpstr>EXAMPLES OF DATA VISUALIZATION</vt:lpstr>
      <vt:lpstr>EXAMPLES OF DATA VISUALIZATION</vt:lpstr>
      <vt:lpstr>EXAMPLES OF DATA VISUALIZATION</vt:lpstr>
      <vt:lpstr>EXAMPLES OF DATA VISUALIZATION</vt:lpstr>
      <vt:lpstr>EXAMPLES OF DATA VISUALIZATION</vt:lpstr>
      <vt:lpstr>Data Visualization - case</vt:lpstr>
      <vt:lpstr>ANALYSIS AND RESULTS</vt:lpstr>
      <vt:lpstr>ANALYSIS AND RESULTS</vt:lpstr>
      <vt:lpstr>PowerPoint Presentation</vt:lpstr>
      <vt:lpstr>PowerPoint Presentation</vt:lpstr>
      <vt:lpstr>PowerPoint Presentation</vt:lpstr>
      <vt:lpstr>PowerPoint Presentation</vt:lpstr>
      <vt:lpstr>Big Data Audit – Data Visualization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Disclosure Credibility and  Market Reaction to Restatements</dc:title>
  <dc:creator>ABDULLAH</dc:creator>
  <cp:lastModifiedBy>Abdullah Al Awadhi</cp:lastModifiedBy>
  <cp:revision>1606</cp:revision>
  <dcterms:created xsi:type="dcterms:W3CDTF">2007-04-24T18:13:17Z</dcterms:created>
  <dcterms:modified xsi:type="dcterms:W3CDTF">2017-11-13T15:27:17Z</dcterms:modified>
</cp:coreProperties>
</file>