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3"/>
  </p:notesMasterIdLst>
  <p:handoutMasterIdLst>
    <p:handoutMasterId r:id="rId84"/>
  </p:handoutMasterIdLst>
  <p:sldIdLst>
    <p:sldId id="256" r:id="rId2"/>
    <p:sldId id="258" r:id="rId3"/>
    <p:sldId id="259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61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62" r:id="rId28"/>
    <p:sldId id="297" r:id="rId29"/>
    <p:sldId id="310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22" r:id="rId38"/>
    <p:sldId id="323" r:id="rId39"/>
    <p:sldId id="324" r:id="rId40"/>
    <p:sldId id="325" r:id="rId41"/>
    <p:sldId id="329" r:id="rId42"/>
    <p:sldId id="330" r:id="rId43"/>
    <p:sldId id="331" r:id="rId44"/>
    <p:sldId id="332" r:id="rId45"/>
    <p:sldId id="333" r:id="rId46"/>
    <p:sldId id="334" r:id="rId47"/>
    <p:sldId id="335" r:id="rId48"/>
    <p:sldId id="336" r:id="rId49"/>
    <p:sldId id="337" r:id="rId50"/>
    <p:sldId id="338" r:id="rId51"/>
    <p:sldId id="339" r:id="rId52"/>
    <p:sldId id="340" r:id="rId53"/>
    <p:sldId id="341" r:id="rId54"/>
    <p:sldId id="342" r:id="rId55"/>
    <p:sldId id="350" r:id="rId56"/>
    <p:sldId id="351" r:id="rId57"/>
    <p:sldId id="352" r:id="rId58"/>
    <p:sldId id="354" r:id="rId59"/>
    <p:sldId id="355" r:id="rId60"/>
    <p:sldId id="356" r:id="rId61"/>
    <p:sldId id="357" r:id="rId62"/>
    <p:sldId id="358" r:id="rId63"/>
    <p:sldId id="359" r:id="rId64"/>
    <p:sldId id="360" r:id="rId65"/>
    <p:sldId id="361" r:id="rId66"/>
    <p:sldId id="362" r:id="rId67"/>
    <p:sldId id="363" r:id="rId68"/>
    <p:sldId id="381" r:id="rId69"/>
    <p:sldId id="380" r:id="rId70"/>
    <p:sldId id="382" r:id="rId71"/>
    <p:sldId id="383" r:id="rId72"/>
    <p:sldId id="384" r:id="rId73"/>
    <p:sldId id="385" r:id="rId74"/>
    <p:sldId id="372" r:id="rId75"/>
    <p:sldId id="373" r:id="rId76"/>
    <p:sldId id="374" r:id="rId77"/>
    <p:sldId id="375" r:id="rId78"/>
    <p:sldId id="378" r:id="rId79"/>
    <p:sldId id="379" r:id="rId80"/>
    <p:sldId id="376" r:id="rId81"/>
    <p:sldId id="377" r:id="rId8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83741" autoAdjust="0"/>
  </p:normalViewPr>
  <p:slideViewPr>
    <p:cSldViewPr>
      <p:cViewPr varScale="1">
        <p:scale>
          <a:sx n="141" d="100"/>
          <a:sy n="141" d="100"/>
        </p:scale>
        <p:origin x="23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handoutMaster" Target="handoutMasters/handout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6CD4B-DCD8-4779-B896-8F4854245888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87FC7-EA89-40F1-8642-729081EBE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76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B30D4-260E-44B6-A9BF-E3B97EA1D77D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03D17-8459-46C1-8294-7C60B0DE1F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96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03D17-8459-46C1-8294-7C60B0DE1FF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81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63668D-EE46-4E5A-B96A-4C6896D308E7}" type="slidenum">
              <a:rPr lang="en-US"/>
              <a:pPr/>
              <a:t>11</a:t>
            </a:fld>
            <a:endParaRPr lang="en-US"/>
          </a:p>
        </p:txBody>
      </p:sp>
      <p:sp>
        <p:nvSpPr>
          <p:cNvPr id="237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75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E523B-866B-43C1-A95C-CE9A3EA311AB}" type="slidenum">
              <a:rPr lang="en-US"/>
              <a:pPr/>
              <a:t>12</a:t>
            </a:fld>
            <a:endParaRPr lang="en-US"/>
          </a:p>
        </p:txBody>
      </p:sp>
      <p:sp>
        <p:nvSpPr>
          <p:cNvPr id="237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332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DB261D-9095-4058-BB94-188819FFB0B1}" type="slidenum">
              <a:rPr lang="en-US"/>
              <a:pPr/>
              <a:t>13</a:t>
            </a:fld>
            <a:endParaRPr lang="en-US"/>
          </a:p>
        </p:txBody>
      </p:sp>
      <p:sp>
        <p:nvSpPr>
          <p:cNvPr id="238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062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03D17-8459-46C1-8294-7C60B0DE1FF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074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955118-D374-42E4-87E1-868187711EB6}" type="slidenum">
              <a:rPr lang="en-US"/>
              <a:pPr/>
              <a:t>15</a:t>
            </a:fld>
            <a:endParaRPr lang="en-US"/>
          </a:p>
        </p:txBody>
      </p:sp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800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643977-C2F7-4FED-8FFD-5CD9FB3613A7}" type="slidenum">
              <a:rPr lang="en-US"/>
              <a:pPr/>
              <a:t>16</a:t>
            </a:fld>
            <a:endParaRPr lang="en-US"/>
          </a:p>
        </p:txBody>
      </p:sp>
      <p:sp>
        <p:nvSpPr>
          <p:cNvPr id="238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401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266EB6-AC9B-4A11-834E-B0D01BA8D3A5}" type="slidenum">
              <a:rPr lang="en-US"/>
              <a:pPr/>
              <a:t>17</a:t>
            </a:fld>
            <a:endParaRPr lang="en-US"/>
          </a:p>
        </p:txBody>
      </p:sp>
      <p:sp>
        <p:nvSpPr>
          <p:cNvPr id="238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825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340297-CDA1-4164-990A-9E20CAAAAFB9}" type="slidenum">
              <a:rPr lang="en-US"/>
              <a:pPr/>
              <a:t>18</a:t>
            </a:fld>
            <a:endParaRPr lang="en-US"/>
          </a:p>
        </p:txBody>
      </p:sp>
      <p:sp>
        <p:nvSpPr>
          <p:cNvPr id="238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602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30E576-A785-4FCD-85EF-02858761015B}" type="slidenum">
              <a:rPr lang="en-US"/>
              <a:pPr/>
              <a:t>19</a:t>
            </a:fld>
            <a:endParaRPr lang="en-US"/>
          </a:p>
        </p:txBody>
      </p:sp>
      <p:sp>
        <p:nvSpPr>
          <p:cNvPr id="238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377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818961-5CA7-4C98-B6BC-857C3080B093}" type="slidenum">
              <a:rPr lang="en-US"/>
              <a:pPr/>
              <a:t>20</a:t>
            </a:fld>
            <a:endParaRPr lang="en-US"/>
          </a:p>
        </p:txBody>
      </p:sp>
      <p:sp>
        <p:nvSpPr>
          <p:cNvPr id="238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19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03D17-8459-46C1-8294-7C60B0DE1FF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186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92E57B-984E-42EE-9849-D03FABE583E6}" type="slidenum">
              <a:rPr lang="en-US"/>
              <a:pPr/>
              <a:t>21</a:t>
            </a:fld>
            <a:endParaRPr lang="en-US"/>
          </a:p>
        </p:txBody>
      </p:sp>
      <p:sp>
        <p:nvSpPr>
          <p:cNvPr id="238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194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7A81CC-2960-48A8-A42F-FB6330AF0131}" type="slidenum">
              <a:rPr lang="en-US"/>
              <a:pPr/>
              <a:t>22</a:t>
            </a:fld>
            <a:endParaRPr lang="en-US"/>
          </a:p>
        </p:txBody>
      </p:sp>
      <p:sp>
        <p:nvSpPr>
          <p:cNvPr id="238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290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544138-2E3B-45EB-8557-3F3A33939705}" type="slidenum">
              <a:rPr lang="en-US"/>
              <a:pPr/>
              <a:t>23</a:t>
            </a:fld>
            <a:endParaRPr lang="en-US"/>
          </a:p>
        </p:txBody>
      </p:sp>
      <p:sp>
        <p:nvSpPr>
          <p:cNvPr id="239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323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C7C67C-86C4-4096-826F-A0C6EA9F86FD}" type="slidenum">
              <a:rPr lang="en-US"/>
              <a:pPr/>
              <a:t>24</a:t>
            </a:fld>
            <a:endParaRPr lang="en-US"/>
          </a:p>
        </p:txBody>
      </p:sp>
      <p:sp>
        <p:nvSpPr>
          <p:cNvPr id="239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877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B695FD-E1F3-46A6-A210-2DF5245E020A}" type="slidenum">
              <a:rPr lang="en-US"/>
              <a:pPr/>
              <a:t>25</a:t>
            </a:fld>
            <a:endParaRPr lang="en-US"/>
          </a:p>
        </p:txBody>
      </p:sp>
      <p:sp>
        <p:nvSpPr>
          <p:cNvPr id="239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503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1062F1-0C86-4C0F-B423-49B157B4B442}" type="slidenum">
              <a:rPr lang="en-US"/>
              <a:pPr/>
              <a:t>26</a:t>
            </a:fld>
            <a:endParaRPr lang="en-US"/>
          </a:p>
        </p:txBody>
      </p:sp>
      <p:sp>
        <p:nvSpPr>
          <p:cNvPr id="239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361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C75F5D-6BA8-473B-A5FE-573A2FA32075}" type="slidenum">
              <a:rPr lang="en-US"/>
              <a:pPr/>
              <a:t>28</a:t>
            </a:fld>
            <a:endParaRPr lang="en-US"/>
          </a:p>
        </p:txBody>
      </p:sp>
      <p:sp>
        <p:nvSpPr>
          <p:cNvPr id="240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463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DF0749-34D9-49F3-91A6-0C7B5096168F}" type="slidenum">
              <a:rPr lang="en-US"/>
              <a:pPr/>
              <a:t>29</a:t>
            </a:fld>
            <a:endParaRPr lang="en-US"/>
          </a:p>
        </p:txBody>
      </p:sp>
      <p:sp>
        <p:nvSpPr>
          <p:cNvPr id="242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632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C1AA0C-7818-49F8-89F1-86D6628E1A7A}" type="slidenum">
              <a:rPr lang="en-US"/>
              <a:pPr/>
              <a:t>30</a:t>
            </a:fld>
            <a:endParaRPr lang="en-US"/>
          </a:p>
        </p:txBody>
      </p:sp>
      <p:sp>
        <p:nvSpPr>
          <p:cNvPr id="242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8520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CCBCD-BE4B-4E8B-9F5F-DDC45EB5A681}" type="slidenum">
              <a:rPr lang="en-US"/>
              <a:pPr/>
              <a:t>31</a:t>
            </a:fld>
            <a:endParaRPr lang="en-US"/>
          </a:p>
        </p:txBody>
      </p:sp>
      <p:sp>
        <p:nvSpPr>
          <p:cNvPr id="242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74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AEC8F5-C79A-4DDF-ADBD-1BF05605C0F6}" type="slidenum">
              <a:rPr lang="en-US"/>
              <a:pPr/>
              <a:t>4</a:t>
            </a:fld>
            <a:endParaRPr lang="en-US"/>
          </a:p>
        </p:txBody>
      </p:sp>
      <p:sp>
        <p:nvSpPr>
          <p:cNvPr id="236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203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BF8D0F-9528-4777-B614-58B5AF1E68CD}" type="slidenum">
              <a:rPr lang="en-US"/>
              <a:pPr/>
              <a:t>32</a:t>
            </a:fld>
            <a:endParaRPr lang="en-US"/>
          </a:p>
        </p:txBody>
      </p:sp>
      <p:sp>
        <p:nvSpPr>
          <p:cNvPr id="242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391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9DC5C0-E849-49E8-A0A2-A8CD9F673A60}" type="slidenum">
              <a:rPr lang="en-US"/>
              <a:pPr/>
              <a:t>33</a:t>
            </a:fld>
            <a:endParaRPr lang="en-US"/>
          </a:p>
        </p:txBody>
      </p:sp>
      <p:sp>
        <p:nvSpPr>
          <p:cNvPr id="242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83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36F35B-64FA-4411-B736-E0A7455D4642}" type="slidenum">
              <a:rPr lang="en-US"/>
              <a:pPr/>
              <a:t>34</a:t>
            </a:fld>
            <a:endParaRPr lang="en-US"/>
          </a:p>
        </p:txBody>
      </p:sp>
      <p:sp>
        <p:nvSpPr>
          <p:cNvPr id="242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543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753298-CDC5-44C2-8AB7-5AEFCF387248}" type="slidenum">
              <a:rPr lang="en-US"/>
              <a:pPr/>
              <a:t>35</a:t>
            </a:fld>
            <a:endParaRPr lang="en-US"/>
          </a:p>
        </p:txBody>
      </p:sp>
      <p:sp>
        <p:nvSpPr>
          <p:cNvPr id="242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797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606A6D-4C77-472E-8C18-B813FC0B80B1}" type="slidenum">
              <a:rPr lang="en-US"/>
              <a:pPr/>
              <a:t>36</a:t>
            </a:fld>
            <a:endParaRPr lang="en-US"/>
          </a:p>
        </p:txBody>
      </p:sp>
      <p:sp>
        <p:nvSpPr>
          <p:cNvPr id="243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0149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3D2238-EAEB-4B6D-83DA-9D1BEF0BF3B4}" type="slidenum">
              <a:rPr lang="en-US"/>
              <a:pPr/>
              <a:t>37</a:t>
            </a:fld>
            <a:endParaRPr lang="en-US"/>
          </a:p>
        </p:txBody>
      </p:sp>
      <p:sp>
        <p:nvSpPr>
          <p:cNvPr id="243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4381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FB4A13-1E36-47C8-9D31-88CDC260DCFF}" type="slidenum">
              <a:rPr lang="en-US"/>
              <a:pPr/>
              <a:t>38</a:t>
            </a:fld>
            <a:endParaRPr lang="en-US"/>
          </a:p>
        </p:txBody>
      </p:sp>
      <p:sp>
        <p:nvSpPr>
          <p:cNvPr id="243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6676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6F0129-D48F-40A8-A2E7-2F764D5533D0}" type="slidenum">
              <a:rPr lang="en-US"/>
              <a:pPr/>
              <a:t>39</a:t>
            </a:fld>
            <a:endParaRPr lang="en-US"/>
          </a:p>
        </p:txBody>
      </p:sp>
      <p:sp>
        <p:nvSpPr>
          <p:cNvPr id="243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6620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110E2D-4306-496C-957B-408CE5791170}" type="slidenum">
              <a:rPr lang="en-US"/>
              <a:pPr/>
              <a:t>40</a:t>
            </a:fld>
            <a:endParaRPr lang="en-US"/>
          </a:p>
        </p:txBody>
      </p:sp>
      <p:sp>
        <p:nvSpPr>
          <p:cNvPr id="244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9012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DE8EEE-54C4-4CFC-861E-55B549043ADB}" type="slidenum">
              <a:rPr lang="en-US"/>
              <a:pPr/>
              <a:t>41</a:t>
            </a:fld>
            <a:endParaRPr lang="en-US"/>
          </a:p>
        </p:txBody>
      </p:sp>
      <p:sp>
        <p:nvSpPr>
          <p:cNvPr id="244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31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B4154E-08F6-40B2-8A20-ACE5633FD56E}" type="slidenum">
              <a:rPr lang="en-US"/>
              <a:pPr/>
              <a:t>5</a:t>
            </a:fld>
            <a:endParaRPr lang="en-US"/>
          </a:p>
        </p:txBody>
      </p:sp>
      <p:sp>
        <p:nvSpPr>
          <p:cNvPr id="236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505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4306D3-27A5-400C-861A-430318405512}" type="slidenum">
              <a:rPr lang="en-US"/>
              <a:pPr/>
              <a:t>42</a:t>
            </a:fld>
            <a:endParaRPr lang="en-US"/>
          </a:p>
        </p:txBody>
      </p:sp>
      <p:sp>
        <p:nvSpPr>
          <p:cNvPr id="244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2311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6BC8F5-0BA9-478C-8A22-516094AE8A2B}" type="slidenum">
              <a:rPr lang="en-US"/>
              <a:pPr/>
              <a:t>43</a:t>
            </a:fld>
            <a:endParaRPr lang="en-US"/>
          </a:p>
        </p:txBody>
      </p:sp>
      <p:sp>
        <p:nvSpPr>
          <p:cNvPr id="244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3569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523937-400C-4E84-93B3-518DCCB62B84}" type="slidenum">
              <a:rPr lang="en-US"/>
              <a:pPr/>
              <a:t>44</a:t>
            </a:fld>
            <a:endParaRPr lang="en-US"/>
          </a:p>
        </p:txBody>
      </p:sp>
      <p:sp>
        <p:nvSpPr>
          <p:cNvPr id="244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4111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DBBEF-FEF4-41C5-B314-A98EB6477F74}" type="slidenum">
              <a:rPr lang="en-US"/>
              <a:pPr/>
              <a:t>45</a:t>
            </a:fld>
            <a:endParaRPr lang="en-US"/>
          </a:p>
        </p:txBody>
      </p:sp>
      <p:sp>
        <p:nvSpPr>
          <p:cNvPr id="244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0378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4FBB85-E026-4EFA-8794-6076C5B23331}" type="slidenum">
              <a:rPr lang="en-US"/>
              <a:pPr/>
              <a:t>46</a:t>
            </a:fld>
            <a:endParaRPr lang="en-US"/>
          </a:p>
        </p:txBody>
      </p:sp>
      <p:sp>
        <p:nvSpPr>
          <p:cNvPr id="244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1808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AD64C0-F5AC-4905-83FF-0A1FD2E29D20}" type="slidenum">
              <a:rPr lang="en-US"/>
              <a:pPr/>
              <a:t>47</a:t>
            </a:fld>
            <a:endParaRPr lang="en-US"/>
          </a:p>
        </p:txBody>
      </p:sp>
      <p:sp>
        <p:nvSpPr>
          <p:cNvPr id="245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899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77120E-5820-43CC-83D7-112CE4DEBA6D}" type="slidenum">
              <a:rPr lang="en-US"/>
              <a:pPr/>
              <a:t>48</a:t>
            </a:fld>
            <a:endParaRPr lang="en-US"/>
          </a:p>
        </p:txBody>
      </p:sp>
      <p:sp>
        <p:nvSpPr>
          <p:cNvPr id="245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4200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4B56F3-3D6F-4E38-BD1D-903C92C82A8F}" type="slidenum">
              <a:rPr lang="en-US"/>
              <a:pPr/>
              <a:t>49</a:t>
            </a:fld>
            <a:endParaRPr lang="en-US"/>
          </a:p>
        </p:txBody>
      </p:sp>
      <p:sp>
        <p:nvSpPr>
          <p:cNvPr id="245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3560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4167B0-AA25-48C9-8A40-EB4B1E7993F2}" type="slidenum">
              <a:rPr lang="en-US"/>
              <a:pPr/>
              <a:t>50</a:t>
            </a:fld>
            <a:endParaRPr lang="en-US"/>
          </a:p>
        </p:txBody>
      </p:sp>
      <p:sp>
        <p:nvSpPr>
          <p:cNvPr id="245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2664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603D4-BB80-4CA2-BE9E-343FEB431392}" type="slidenum">
              <a:rPr lang="en-US"/>
              <a:pPr/>
              <a:t>51</a:t>
            </a:fld>
            <a:endParaRPr lang="en-US"/>
          </a:p>
        </p:txBody>
      </p:sp>
      <p:sp>
        <p:nvSpPr>
          <p:cNvPr id="245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26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893081-060C-4F1B-84AA-A9B249F340F6}" type="slidenum">
              <a:rPr lang="en-US"/>
              <a:pPr/>
              <a:t>6</a:t>
            </a:fld>
            <a:endParaRPr lang="en-US"/>
          </a:p>
        </p:txBody>
      </p:sp>
      <p:sp>
        <p:nvSpPr>
          <p:cNvPr id="236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0704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702B8D-7BCB-40C0-AC45-1FBA1FE8908B}" type="slidenum">
              <a:rPr lang="en-US"/>
              <a:pPr/>
              <a:t>52</a:t>
            </a:fld>
            <a:endParaRPr lang="en-US"/>
          </a:p>
        </p:txBody>
      </p:sp>
      <p:sp>
        <p:nvSpPr>
          <p:cNvPr id="245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4236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7C41D3-99B4-4AC7-B90F-E6461D4C8B0F}" type="slidenum">
              <a:rPr lang="en-US"/>
              <a:pPr/>
              <a:t>53</a:t>
            </a:fld>
            <a:endParaRPr lang="en-US"/>
          </a:p>
        </p:txBody>
      </p:sp>
      <p:sp>
        <p:nvSpPr>
          <p:cNvPr id="245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7783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B0DDC1-EAC8-4C32-9AB1-479B109D90ED}" type="slidenum">
              <a:rPr lang="en-US"/>
              <a:pPr/>
              <a:t>54</a:t>
            </a:fld>
            <a:endParaRPr lang="en-US"/>
          </a:p>
        </p:txBody>
      </p:sp>
      <p:sp>
        <p:nvSpPr>
          <p:cNvPr id="2457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5504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7EB21F-6C23-4333-B580-529B5C873C0F}" type="slidenum">
              <a:rPr lang="en-US"/>
              <a:pPr/>
              <a:t>55</a:t>
            </a:fld>
            <a:endParaRPr lang="en-US"/>
          </a:p>
        </p:txBody>
      </p:sp>
      <p:sp>
        <p:nvSpPr>
          <p:cNvPr id="246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6217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4B00FD-868B-49B7-B793-0DE23EC1981B}" type="slidenum">
              <a:rPr lang="en-US"/>
              <a:pPr/>
              <a:t>56</a:t>
            </a:fld>
            <a:endParaRPr lang="en-US"/>
          </a:p>
        </p:txBody>
      </p:sp>
      <p:sp>
        <p:nvSpPr>
          <p:cNvPr id="246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9227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A4F143-F1C9-49CF-99FB-5BE01EA14F28}" type="slidenum">
              <a:rPr lang="en-US"/>
              <a:pPr/>
              <a:t>57</a:t>
            </a:fld>
            <a:endParaRPr lang="en-US"/>
          </a:p>
        </p:txBody>
      </p:sp>
      <p:sp>
        <p:nvSpPr>
          <p:cNvPr id="246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64603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2E2184-98C1-47DF-B0ED-E0B3D8E31ED3}" type="slidenum">
              <a:rPr lang="en-US"/>
              <a:pPr/>
              <a:t>58</a:t>
            </a:fld>
            <a:endParaRPr lang="en-US"/>
          </a:p>
        </p:txBody>
      </p:sp>
      <p:sp>
        <p:nvSpPr>
          <p:cNvPr id="246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097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35899-FF8A-4273-AE8F-16A417F4EA0F}" type="slidenum">
              <a:rPr lang="en-US"/>
              <a:pPr/>
              <a:t>59</a:t>
            </a:fld>
            <a:endParaRPr lang="en-US"/>
          </a:p>
        </p:txBody>
      </p:sp>
      <p:sp>
        <p:nvSpPr>
          <p:cNvPr id="247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9248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22DD48-B03C-451E-B89E-E87F4F9D202E}" type="slidenum">
              <a:rPr lang="en-US"/>
              <a:pPr/>
              <a:t>60</a:t>
            </a:fld>
            <a:endParaRPr lang="en-US"/>
          </a:p>
        </p:txBody>
      </p:sp>
      <p:sp>
        <p:nvSpPr>
          <p:cNvPr id="247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5107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F5A698-4B6B-4631-8941-EBBF59761EC1}" type="slidenum">
              <a:rPr lang="en-US"/>
              <a:pPr/>
              <a:t>61</a:t>
            </a:fld>
            <a:endParaRPr lang="en-US"/>
          </a:p>
        </p:txBody>
      </p:sp>
      <p:sp>
        <p:nvSpPr>
          <p:cNvPr id="247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94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F5319-022A-4DE0-80E9-2349AFC65CB2}" type="slidenum">
              <a:rPr lang="en-US"/>
              <a:pPr/>
              <a:t>7</a:t>
            </a:fld>
            <a:endParaRPr lang="en-US"/>
          </a:p>
        </p:txBody>
      </p:sp>
      <p:sp>
        <p:nvSpPr>
          <p:cNvPr id="236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3995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9506BA-54B2-4AD1-9D95-1C4E2A1D9084}" type="slidenum">
              <a:rPr lang="en-US"/>
              <a:pPr/>
              <a:t>62</a:t>
            </a:fld>
            <a:endParaRPr lang="en-US"/>
          </a:p>
        </p:txBody>
      </p:sp>
      <p:sp>
        <p:nvSpPr>
          <p:cNvPr id="247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4966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B31F78-D4ED-4417-B634-05FD84871DE3}" type="slidenum">
              <a:rPr lang="en-US"/>
              <a:pPr/>
              <a:t>63</a:t>
            </a:fld>
            <a:endParaRPr lang="en-US"/>
          </a:p>
        </p:txBody>
      </p:sp>
      <p:sp>
        <p:nvSpPr>
          <p:cNvPr id="247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24931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E6BEA2-CAF5-4322-B2AB-2F5984155A48}" type="slidenum">
              <a:rPr lang="en-US"/>
              <a:pPr/>
              <a:t>64</a:t>
            </a:fld>
            <a:endParaRPr lang="en-US"/>
          </a:p>
        </p:txBody>
      </p:sp>
      <p:sp>
        <p:nvSpPr>
          <p:cNvPr id="247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5222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7AC538-E553-44F8-9373-32D55771F3E5}" type="slidenum">
              <a:rPr lang="en-US"/>
              <a:pPr/>
              <a:t>65</a:t>
            </a:fld>
            <a:endParaRPr lang="en-US"/>
          </a:p>
        </p:txBody>
      </p:sp>
      <p:sp>
        <p:nvSpPr>
          <p:cNvPr id="2477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65126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13165C-4C8D-415F-B46B-C7CA41E81FF5}" type="slidenum">
              <a:rPr lang="en-US"/>
              <a:pPr/>
              <a:t>66</a:t>
            </a:fld>
            <a:endParaRPr lang="en-US"/>
          </a:p>
        </p:txBody>
      </p:sp>
      <p:sp>
        <p:nvSpPr>
          <p:cNvPr id="2478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2862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D97609-A028-4754-A595-760748CB3B6D}" type="slidenum">
              <a:rPr lang="en-US"/>
              <a:pPr/>
              <a:t>67</a:t>
            </a:fld>
            <a:endParaRPr lang="en-US"/>
          </a:p>
        </p:txBody>
      </p:sp>
      <p:sp>
        <p:nvSpPr>
          <p:cNvPr id="247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26805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BA4133-DD8F-475B-A947-940BE96E292B}" type="slidenum">
              <a:rPr lang="en-US"/>
              <a:pPr/>
              <a:t>68</a:t>
            </a:fld>
            <a:endParaRPr lang="en-US"/>
          </a:p>
        </p:txBody>
      </p:sp>
      <p:sp>
        <p:nvSpPr>
          <p:cNvPr id="248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96221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347AB2-0B22-47CD-8990-4E506FC02E1C}" type="slidenum">
              <a:rPr lang="en-US"/>
              <a:pPr/>
              <a:t>69</a:t>
            </a:fld>
            <a:endParaRPr lang="en-US"/>
          </a:p>
        </p:txBody>
      </p:sp>
      <p:sp>
        <p:nvSpPr>
          <p:cNvPr id="248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32359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810D15-FC39-458E-9F71-0D447A143AB5}" type="slidenum">
              <a:rPr lang="en-US"/>
              <a:pPr/>
              <a:t>70</a:t>
            </a:fld>
            <a:endParaRPr lang="en-US"/>
          </a:p>
        </p:txBody>
      </p:sp>
      <p:sp>
        <p:nvSpPr>
          <p:cNvPr id="248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02303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67C7FF-A4B3-438A-8FDE-F7C8E78564F5}" type="slidenum">
              <a:rPr lang="en-US"/>
              <a:pPr/>
              <a:t>71</a:t>
            </a:fld>
            <a:endParaRPr lang="en-US"/>
          </a:p>
        </p:txBody>
      </p:sp>
      <p:sp>
        <p:nvSpPr>
          <p:cNvPr id="2483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97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B0BE8E-C84C-4617-8B36-269ECDA9FD08}" type="slidenum">
              <a:rPr lang="en-US"/>
              <a:pPr/>
              <a:t>8</a:t>
            </a:fld>
            <a:endParaRPr lang="en-US"/>
          </a:p>
        </p:txBody>
      </p:sp>
      <p:sp>
        <p:nvSpPr>
          <p:cNvPr id="237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57606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3BDA09-8FCB-459B-A68C-99A1B06C70B9}" type="slidenum">
              <a:rPr lang="en-US"/>
              <a:pPr/>
              <a:t>72</a:t>
            </a:fld>
            <a:endParaRPr lang="en-US"/>
          </a:p>
        </p:txBody>
      </p:sp>
      <p:sp>
        <p:nvSpPr>
          <p:cNvPr id="248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14454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75113D-9BB4-4E14-8244-C7DCD2B37526}" type="slidenum">
              <a:rPr lang="en-US"/>
              <a:pPr/>
              <a:t>73</a:t>
            </a:fld>
            <a:endParaRPr lang="en-US"/>
          </a:p>
        </p:txBody>
      </p:sp>
      <p:sp>
        <p:nvSpPr>
          <p:cNvPr id="248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89714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B850AA-3E5E-42C8-B58C-254E251ECA30}" type="slidenum">
              <a:rPr lang="en-US"/>
              <a:pPr/>
              <a:t>74</a:t>
            </a:fld>
            <a:endParaRPr lang="en-US"/>
          </a:p>
        </p:txBody>
      </p:sp>
      <p:sp>
        <p:nvSpPr>
          <p:cNvPr id="248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326651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B383B7-3EF5-4812-8D9A-38BB6CF01027}" type="slidenum">
              <a:rPr lang="en-US"/>
              <a:pPr/>
              <a:t>75</a:t>
            </a:fld>
            <a:endParaRPr lang="en-US"/>
          </a:p>
        </p:txBody>
      </p:sp>
      <p:sp>
        <p:nvSpPr>
          <p:cNvPr id="248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13333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B383B7-3EF5-4812-8D9A-38BB6CF01027}" type="slidenum">
              <a:rPr lang="en-US"/>
              <a:pPr/>
              <a:t>76</a:t>
            </a:fld>
            <a:endParaRPr lang="en-US"/>
          </a:p>
        </p:txBody>
      </p:sp>
      <p:sp>
        <p:nvSpPr>
          <p:cNvPr id="248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2164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B383B7-3EF5-4812-8D9A-38BB6CF01027}" type="slidenum">
              <a:rPr lang="en-US"/>
              <a:pPr/>
              <a:t>77</a:t>
            </a:fld>
            <a:endParaRPr lang="en-US"/>
          </a:p>
        </p:txBody>
      </p:sp>
      <p:sp>
        <p:nvSpPr>
          <p:cNvPr id="248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545203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B383B7-3EF5-4812-8D9A-38BB6CF01027}" type="slidenum">
              <a:rPr lang="en-US"/>
              <a:pPr/>
              <a:t>78</a:t>
            </a:fld>
            <a:endParaRPr lang="en-US"/>
          </a:p>
        </p:txBody>
      </p:sp>
      <p:sp>
        <p:nvSpPr>
          <p:cNvPr id="248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4362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B383B7-3EF5-4812-8D9A-38BB6CF01027}" type="slidenum">
              <a:rPr lang="en-US"/>
              <a:pPr/>
              <a:t>79</a:t>
            </a:fld>
            <a:endParaRPr lang="en-US"/>
          </a:p>
        </p:txBody>
      </p:sp>
      <p:sp>
        <p:nvSpPr>
          <p:cNvPr id="248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510894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B383B7-3EF5-4812-8D9A-38BB6CF01027}" type="slidenum">
              <a:rPr lang="en-US"/>
              <a:pPr/>
              <a:t>80</a:t>
            </a:fld>
            <a:endParaRPr lang="en-US"/>
          </a:p>
        </p:txBody>
      </p:sp>
      <p:sp>
        <p:nvSpPr>
          <p:cNvPr id="248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82045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B383B7-3EF5-4812-8D9A-38BB6CF01027}" type="slidenum">
              <a:rPr lang="en-US"/>
              <a:pPr/>
              <a:t>81</a:t>
            </a:fld>
            <a:endParaRPr lang="en-US"/>
          </a:p>
        </p:txBody>
      </p:sp>
      <p:sp>
        <p:nvSpPr>
          <p:cNvPr id="248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203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8DCBFF-5F2B-45D5-8703-E2F91065D265}" type="slidenum">
              <a:rPr lang="en-US"/>
              <a:pPr/>
              <a:t>9</a:t>
            </a:fld>
            <a:endParaRPr lang="en-US"/>
          </a:p>
        </p:txBody>
      </p:sp>
      <p:sp>
        <p:nvSpPr>
          <p:cNvPr id="237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64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C2AA9E-1183-44DC-B22C-CDC880E6359C}" type="slidenum">
              <a:rPr lang="en-US"/>
              <a:pPr/>
              <a:t>10</a:t>
            </a:fld>
            <a:endParaRPr lang="en-US"/>
          </a:p>
        </p:txBody>
      </p:sp>
      <p:sp>
        <p:nvSpPr>
          <p:cNvPr id="237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7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232805" y="6248400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fld id="{450716FA-5AC0-40D1-8CC1-9B5639F606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152400" y="6248400"/>
            <a:ext cx="33528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Copyright © Pearson Education Limited 2015.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5759116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6FA-5AC0-40D1-8CC1-9B5639F60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5759116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6FA-5AC0-40D1-8CC1-9B5639F60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24600"/>
            <a:ext cx="7620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50716FA-5AC0-40D1-8CC1-9B5639F60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3352800" cy="457200"/>
          </a:xfrm>
          <a:prstGeom prst="rect">
            <a:avLst/>
          </a:prstGeom>
        </p:spPr>
        <p:txBody>
          <a:bodyPr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248400"/>
            <a:ext cx="7620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50716FA-5AC0-40D1-8CC1-9B5639F60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6FA-5AC0-40D1-8CC1-9B5639F60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50716FA-5AC0-40D1-8CC1-9B5639F60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50716FA-5AC0-40D1-8CC1-9B5639F60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6FA-5AC0-40D1-8CC1-9B5639F60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5759116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6FA-5AC0-40D1-8CC1-9B5639F60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5759116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6FA-5AC0-40D1-8CC1-9B5639F60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-44013" y="-15654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248288" y="6248400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accent1"/>
                </a:solidFill>
              </a:defRPr>
            </a:lvl1pPr>
          </a:lstStyle>
          <a:p>
            <a:fld id="{450716FA-5AC0-40D1-8CC1-9B5639F606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/>
        </p:nvSpPr>
        <p:spPr>
          <a:xfrm>
            <a:off x="152400" y="6248400"/>
            <a:ext cx="33528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Copyright © Pearson Education Limited 2015.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Database Design Using the REA Data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17-</a:t>
            </a:r>
            <a:fld id="{450716FA-5AC0-40D1-8CC1-9B5639F606C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87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dirty="0" smtClean="0"/>
              <a:t>The REA Data Model</a:t>
            </a:r>
            <a:endParaRPr lang="en-US" dirty="0"/>
          </a:p>
        </p:txBody>
      </p:sp>
      <p:sp>
        <p:nvSpPr>
          <p:cNvPr id="221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The REA data model was developed specifically for use in designing accounting information systems.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Focuses on business semantics underlying an organization’s value chain activities.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Provides guidance for: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Identifying the entities to be included in a database.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Structuring the relationships among the entities.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REA </a:t>
            </a:r>
            <a:r>
              <a:rPr lang="en-US" sz="2800" dirty="0"/>
              <a:t>data models are usually depicted in the form of E-R diagrams.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Therefore</a:t>
            </a:r>
            <a:r>
              <a:rPr lang="en-US" sz="2800" dirty="0"/>
              <a:t>, we refer to E-R diagrams developed with the REA model as </a:t>
            </a:r>
            <a:r>
              <a:rPr lang="en-US" sz="2800" b="1" i="1" dirty="0">
                <a:solidFill>
                  <a:srgbClr val="CC0000"/>
                </a:solidFill>
              </a:rPr>
              <a:t>REA diagrams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452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19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19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21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21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1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21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1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21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219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9010" grpId="0" animBg="1" autoUpdateAnimBg="0"/>
      <p:bldP spid="2219011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dirty="0"/>
              <a:t>The REA Data Model</a:t>
            </a:r>
          </a:p>
        </p:txBody>
      </p:sp>
      <p:sp>
        <p:nvSpPr>
          <p:cNvPr id="222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 b="1" dirty="0"/>
              <a:t>Three Basic Types of Entities</a:t>
            </a:r>
            <a:endParaRPr lang="en-US" dirty="0"/>
          </a:p>
          <a:p>
            <a:pPr lvl="1"/>
            <a:r>
              <a:rPr lang="en-US" dirty="0"/>
              <a:t>The REA data model is so named because it classifies entities into three distinct categories:</a:t>
            </a:r>
          </a:p>
          <a:p>
            <a:pPr lvl="2"/>
            <a:r>
              <a:rPr lang="en-US" b="1" i="1" dirty="0">
                <a:solidFill>
                  <a:srgbClr val="CC0000"/>
                </a:solidFill>
              </a:rPr>
              <a:t>Resources</a:t>
            </a:r>
            <a:r>
              <a:rPr lang="en-US" dirty="0"/>
              <a:t> that the organization acquires and uses.</a:t>
            </a:r>
            <a:endParaRPr lang="en-US" b="1" i="1" dirty="0"/>
          </a:p>
        </p:txBody>
      </p:sp>
      <p:sp>
        <p:nvSpPr>
          <p:cNvPr id="2220036" name="Rectangle 4"/>
          <p:cNvSpPr>
            <a:spLocks noChangeArrowheads="1"/>
          </p:cNvSpPr>
          <p:nvPr/>
        </p:nvSpPr>
        <p:spPr bwMode="auto">
          <a:xfrm>
            <a:off x="2781300" y="3505200"/>
            <a:ext cx="5524500" cy="8064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1672CE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1672CE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672C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tx1"/>
              </a:buClr>
            </a:pPr>
            <a:r>
              <a:rPr lang="en-US" sz="2000">
                <a:solidFill>
                  <a:schemeClr val="tx1"/>
                </a:solidFill>
              </a:rPr>
              <a:t>Resources are things that have economic value to the organization.</a:t>
            </a:r>
          </a:p>
        </p:txBody>
      </p:sp>
    </p:spTree>
    <p:extLst>
      <p:ext uri="{BB962C8B-B14F-4D97-AF65-F5344CB8AC3E}">
        <p14:creationId xmlns:p14="http://schemas.microsoft.com/office/powerpoint/2010/main" val="416217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2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2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2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20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20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0035" grpId="0" build="p" bldLvl="5" autoUpdateAnimBg="0"/>
      <p:bldP spid="2220036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dirty="0"/>
              <a:t>The REA Data Model</a:t>
            </a:r>
          </a:p>
        </p:txBody>
      </p:sp>
      <p:sp>
        <p:nvSpPr>
          <p:cNvPr id="222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 b="1"/>
              <a:t>Three Basic Types of Entities</a:t>
            </a:r>
            <a:endParaRPr lang="en-US"/>
          </a:p>
          <a:p>
            <a:pPr lvl="1"/>
            <a:r>
              <a:rPr lang="en-US"/>
              <a:t>The REA data model is so named because it classifies entities into three distinct categories:</a:t>
            </a:r>
          </a:p>
          <a:p>
            <a:pPr lvl="2"/>
            <a:r>
              <a:rPr lang="en-US" b="1" i="1"/>
              <a:t>Resources</a:t>
            </a:r>
            <a:r>
              <a:rPr lang="en-US"/>
              <a:t> that the organization acquires and uses.</a:t>
            </a:r>
          </a:p>
          <a:p>
            <a:pPr lvl="2"/>
            <a:r>
              <a:rPr lang="en-US" b="1" i="1">
                <a:solidFill>
                  <a:srgbClr val="CC0000"/>
                </a:solidFill>
              </a:rPr>
              <a:t>Events</a:t>
            </a:r>
            <a:r>
              <a:rPr lang="en-US"/>
              <a:t> in which the organization engages</a:t>
            </a:r>
            <a:endParaRPr lang="en-US" b="1" i="1"/>
          </a:p>
        </p:txBody>
      </p:sp>
      <p:sp>
        <p:nvSpPr>
          <p:cNvPr id="2223108" name="Rectangle 4"/>
          <p:cNvSpPr>
            <a:spLocks noChangeArrowheads="1"/>
          </p:cNvSpPr>
          <p:nvPr/>
        </p:nvSpPr>
        <p:spPr bwMode="auto">
          <a:xfrm>
            <a:off x="2713038" y="3810000"/>
            <a:ext cx="5524500" cy="14335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1672CE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1672CE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672C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tx1"/>
              </a:buClr>
            </a:pPr>
            <a:r>
              <a:rPr lang="en-US" sz="2000">
                <a:solidFill>
                  <a:schemeClr val="tx1"/>
                </a:solidFill>
              </a:rPr>
              <a:t>These are the various business activities about which management wants to collect information for planning or control purposes.</a:t>
            </a:r>
            <a:endParaRPr lang="en-US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88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dirty="0"/>
              <a:t>The REA Data Model</a:t>
            </a:r>
          </a:p>
        </p:txBody>
      </p:sp>
      <p:sp>
        <p:nvSpPr>
          <p:cNvPr id="222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 b="1"/>
              <a:t>Three Basic Types of Entities</a:t>
            </a:r>
            <a:endParaRPr lang="en-US"/>
          </a:p>
          <a:p>
            <a:pPr lvl="1"/>
            <a:r>
              <a:rPr lang="en-US"/>
              <a:t>The REA data model is so named because it classifies entities into three distinct categories:</a:t>
            </a:r>
          </a:p>
          <a:p>
            <a:pPr lvl="2"/>
            <a:r>
              <a:rPr lang="en-US" b="1" i="1"/>
              <a:t>Resources</a:t>
            </a:r>
            <a:r>
              <a:rPr lang="en-US"/>
              <a:t> that the organization acquires and uses.</a:t>
            </a:r>
          </a:p>
          <a:p>
            <a:pPr lvl="2"/>
            <a:r>
              <a:rPr lang="en-US" b="1" i="1"/>
              <a:t>Events</a:t>
            </a:r>
            <a:r>
              <a:rPr lang="en-US"/>
              <a:t> in which the organization engages</a:t>
            </a:r>
          </a:p>
          <a:p>
            <a:pPr lvl="2"/>
            <a:r>
              <a:rPr lang="en-US" b="1" i="1">
                <a:solidFill>
                  <a:srgbClr val="CC0000"/>
                </a:solidFill>
              </a:rPr>
              <a:t>Agents</a:t>
            </a:r>
            <a:r>
              <a:rPr lang="en-US"/>
              <a:t> participating in these events</a:t>
            </a:r>
            <a:endParaRPr lang="en-US" b="1" i="1"/>
          </a:p>
        </p:txBody>
      </p:sp>
      <p:sp>
        <p:nvSpPr>
          <p:cNvPr id="2225156" name="Rectangle 4"/>
          <p:cNvSpPr>
            <a:spLocks noChangeArrowheads="1"/>
          </p:cNvSpPr>
          <p:nvPr/>
        </p:nvSpPr>
        <p:spPr bwMode="auto">
          <a:xfrm>
            <a:off x="2705100" y="4267200"/>
            <a:ext cx="5745163" cy="76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1672CE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1672CE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672C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tx1"/>
              </a:buClr>
            </a:pPr>
            <a:r>
              <a:rPr lang="en-US" sz="2000" dirty="0">
                <a:solidFill>
                  <a:schemeClr val="tx1"/>
                </a:solidFill>
              </a:rPr>
              <a:t>Includes people and organizations who participate in </a:t>
            </a:r>
            <a:r>
              <a:rPr lang="en-US" sz="2000" dirty="0" smtClean="0">
                <a:solidFill>
                  <a:schemeClr val="tx1"/>
                </a:solidFill>
              </a:rPr>
              <a:t>events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6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REA Basic Template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17-</a:t>
            </a:r>
            <a:fld id="{450716FA-5AC0-40D1-8CC1-9B5639F606C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155649" cy="459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6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>
            <a:normAutofit/>
          </a:bodyPr>
          <a:lstStyle/>
          <a:p>
            <a:r>
              <a:rPr lang="en-US" dirty="0"/>
              <a:t>The REA Data Model</a:t>
            </a:r>
          </a:p>
        </p:txBody>
      </p:sp>
      <p:sp>
        <p:nvSpPr>
          <p:cNvPr id="222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93738"/>
          </a:xfrm>
          <a:ln/>
        </p:spPr>
        <p:txBody>
          <a:bodyPr>
            <a:normAutofit fontScale="92500"/>
          </a:bodyPr>
          <a:lstStyle/>
          <a:p>
            <a:r>
              <a:rPr lang="en-US" sz="2800" dirty="0"/>
              <a:t>Can you identify the </a:t>
            </a:r>
            <a:r>
              <a:rPr lang="en-US" sz="2800" b="1" dirty="0">
                <a:solidFill>
                  <a:srgbClr val="CC0000"/>
                </a:solidFill>
              </a:rPr>
              <a:t>resources</a:t>
            </a:r>
            <a:r>
              <a:rPr lang="en-US" sz="2800" dirty="0"/>
              <a:t> in this diagram?.</a:t>
            </a:r>
          </a:p>
        </p:txBody>
      </p:sp>
      <p:sp>
        <p:nvSpPr>
          <p:cNvPr id="2226181" name="Rectangle 5"/>
          <p:cNvSpPr>
            <a:spLocks noChangeArrowheads="1"/>
          </p:cNvSpPr>
          <p:nvPr/>
        </p:nvSpPr>
        <p:spPr bwMode="auto">
          <a:xfrm>
            <a:off x="6826250" y="25225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226183" name="Rectangle 7"/>
          <p:cNvSpPr>
            <a:spLocks noChangeArrowheads="1"/>
          </p:cNvSpPr>
          <p:nvPr/>
        </p:nvSpPr>
        <p:spPr bwMode="auto">
          <a:xfrm>
            <a:off x="6829425" y="39465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226184" name="Rectangle 8"/>
          <p:cNvSpPr>
            <a:spLocks noChangeArrowheads="1"/>
          </p:cNvSpPr>
          <p:nvPr/>
        </p:nvSpPr>
        <p:spPr bwMode="auto">
          <a:xfrm>
            <a:off x="6845300" y="5418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226185" name="Rectangle 9"/>
          <p:cNvSpPr>
            <a:spLocks noChangeArrowheads="1"/>
          </p:cNvSpPr>
          <p:nvPr/>
        </p:nvSpPr>
        <p:spPr bwMode="auto">
          <a:xfrm>
            <a:off x="3608388" y="25352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Sales</a:t>
            </a:r>
          </a:p>
        </p:txBody>
      </p:sp>
      <p:sp>
        <p:nvSpPr>
          <p:cNvPr id="2226187" name="Rectangle 11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226188" name="Rectangle 12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226190" name="Rectangle 14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  <a:p>
            <a:pPr algn="ctr"/>
            <a:r>
              <a:rPr lang="en-US" sz="2400"/>
              <a:t>Accounts</a:t>
            </a:r>
          </a:p>
        </p:txBody>
      </p:sp>
      <p:sp>
        <p:nvSpPr>
          <p:cNvPr id="2226191" name="Line 15"/>
          <p:cNvSpPr>
            <a:spLocks noChangeShapeType="1"/>
          </p:cNvSpPr>
          <p:nvPr/>
        </p:nvSpPr>
        <p:spPr bwMode="auto">
          <a:xfrm>
            <a:off x="5503863" y="2979738"/>
            <a:ext cx="1303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6192" name="Line 16"/>
          <p:cNvSpPr>
            <a:spLocks noChangeShapeType="1"/>
          </p:cNvSpPr>
          <p:nvPr/>
        </p:nvSpPr>
        <p:spPr bwMode="auto">
          <a:xfrm>
            <a:off x="5499100" y="5891213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6193" name="Line 17"/>
          <p:cNvSpPr>
            <a:spLocks noChangeShapeType="1"/>
          </p:cNvSpPr>
          <p:nvPr/>
        </p:nvSpPr>
        <p:spPr bwMode="auto">
          <a:xfrm flipV="1">
            <a:off x="5554663" y="4402138"/>
            <a:ext cx="1252537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6194" name="Line 18"/>
          <p:cNvSpPr>
            <a:spLocks noChangeShapeType="1"/>
          </p:cNvSpPr>
          <p:nvPr/>
        </p:nvSpPr>
        <p:spPr bwMode="auto">
          <a:xfrm>
            <a:off x="4538663" y="3538538"/>
            <a:ext cx="15875" cy="1863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6195" name="Line 19"/>
          <p:cNvSpPr>
            <a:spLocks noChangeShapeType="1"/>
          </p:cNvSpPr>
          <p:nvPr/>
        </p:nvSpPr>
        <p:spPr bwMode="auto">
          <a:xfrm>
            <a:off x="2370138" y="2979738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6196" name="Line 20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6197" name="Line 21"/>
          <p:cNvSpPr>
            <a:spLocks noChangeShapeType="1"/>
          </p:cNvSpPr>
          <p:nvPr/>
        </p:nvSpPr>
        <p:spPr bwMode="auto">
          <a:xfrm>
            <a:off x="5519738" y="3251200"/>
            <a:ext cx="1304925" cy="96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4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dirty="0"/>
              <a:t>The REA Data Model</a:t>
            </a:r>
          </a:p>
        </p:txBody>
      </p:sp>
      <p:sp>
        <p:nvSpPr>
          <p:cNvPr id="222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93738"/>
          </a:xfrm>
          <a:ln/>
        </p:spPr>
        <p:txBody>
          <a:bodyPr>
            <a:normAutofit fontScale="92500"/>
          </a:bodyPr>
          <a:lstStyle/>
          <a:p>
            <a:r>
              <a:rPr lang="en-US" dirty="0"/>
              <a:t>Can you identify the </a:t>
            </a:r>
            <a:r>
              <a:rPr lang="en-US" b="1" dirty="0">
                <a:solidFill>
                  <a:srgbClr val="CC0000"/>
                </a:solidFill>
              </a:rPr>
              <a:t>resources</a:t>
            </a:r>
            <a:r>
              <a:rPr lang="en-US" dirty="0"/>
              <a:t> in this diagram?.</a:t>
            </a:r>
          </a:p>
        </p:txBody>
      </p:sp>
      <p:sp>
        <p:nvSpPr>
          <p:cNvPr id="2227204" name="Rectangle 4"/>
          <p:cNvSpPr>
            <a:spLocks noChangeArrowheads="1"/>
          </p:cNvSpPr>
          <p:nvPr/>
        </p:nvSpPr>
        <p:spPr bwMode="auto">
          <a:xfrm>
            <a:off x="6826250" y="25225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227205" name="Rectangle 5"/>
          <p:cNvSpPr>
            <a:spLocks noChangeArrowheads="1"/>
          </p:cNvSpPr>
          <p:nvPr/>
        </p:nvSpPr>
        <p:spPr bwMode="auto">
          <a:xfrm>
            <a:off x="6829425" y="39465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227206" name="Rectangle 6"/>
          <p:cNvSpPr>
            <a:spLocks noChangeArrowheads="1"/>
          </p:cNvSpPr>
          <p:nvPr/>
        </p:nvSpPr>
        <p:spPr bwMode="auto">
          <a:xfrm>
            <a:off x="6845300" y="5418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227207" name="Rectangle 7"/>
          <p:cNvSpPr>
            <a:spLocks noChangeArrowheads="1"/>
          </p:cNvSpPr>
          <p:nvPr/>
        </p:nvSpPr>
        <p:spPr bwMode="auto">
          <a:xfrm>
            <a:off x="3608388" y="25352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Sales</a:t>
            </a:r>
          </a:p>
        </p:txBody>
      </p:sp>
      <p:sp>
        <p:nvSpPr>
          <p:cNvPr id="2227208" name="Rectangle 8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227209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Inventory</a:t>
            </a:r>
          </a:p>
        </p:txBody>
      </p:sp>
      <p:sp>
        <p:nvSpPr>
          <p:cNvPr id="2227210" name="Rectangle 10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Cash</a:t>
            </a:r>
          </a:p>
          <a:p>
            <a:pPr algn="ctr"/>
            <a:r>
              <a:rPr lang="en-US" sz="2400">
                <a:solidFill>
                  <a:srgbClr val="FFFF00"/>
                </a:solidFill>
              </a:rPr>
              <a:t>Accounts</a:t>
            </a:r>
          </a:p>
        </p:txBody>
      </p:sp>
      <p:sp>
        <p:nvSpPr>
          <p:cNvPr id="2227211" name="Line 11"/>
          <p:cNvSpPr>
            <a:spLocks noChangeShapeType="1"/>
          </p:cNvSpPr>
          <p:nvPr/>
        </p:nvSpPr>
        <p:spPr bwMode="auto">
          <a:xfrm>
            <a:off x="5503863" y="2979738"/>
            <a:ext cx="1303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7212" name="Line 12"/>
          <p:cNvSpPr>
            <a:spLocks noChangeShapeType="1"/>
          </p:cNvSpPr>
          <p:nvPr/>
        </p:nvSpPr>
        <p:spPr bwMode="auto">
          <a:xfrm>
            <a:off x="5499100" y="5891213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7213" name="Line 13"/>
          <p:cNvSpPr>
            <a:spLocks noChangeShapeType="1"/>
          </p:cNvSpPr>
          <p:nvPr/>
        </p:nvSpPr>
        <p:spPr bwMode="auto">
          <a:xfrm flipV="1">
            <a:off x="5554663" y="4402138"/>
            <a:ext cx="1252537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7214" name="Line 14"/>
          <p:cNvSpPr>
            <a:spLocks noChangeShapeType="1"/>
          </p:cNvSpPr>
          <p:nvPr/>
        </p:nvSpPr>
        <p:spPr bwMode="auto">
          <a:xfrm>
            <a:off x="4538663" y="3538538"/>
            <a:ext cx="15875" cy="1863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7215" name="Line 15"/>
          <p:cNvSpPr>
            <a:spLocks noChangeShapeType="1"/>
          </p:cNvSpPr>
          <p:nvPr/>
        </p:nvSpPr>
        <p:spPr bwMode="auto">
          <a:xfrm>
            <a:off x="2370138" y="2979738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7216" name="Line 16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7217" name="Line 17"/>
          <p:cNvSpPr>
            <a:spLocks noChangeShapeType="1"/>
          </p:cNvSpPr>
          <p:nvPr/>
        </p:nvSpPr>
        <p:spPr bwMode="auto">
          <a:xfrm>
            <a:off x="5519738" y="3251200"/>
            <a:ext cx="1304925" cy="96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3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dirty="0"/>
              <a:t>The REA Data Model</a:t>
            </a:r>
          </a:p>
        </p:txBody>
      </p:sp>
      <p:sp>
        <p:nvSpPr>
          <p:cNvPr id="222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93738"/>
          </a:xfrm>
          <a:ln/>
        </p:spPr>
        <p:txBody>
          <a:bodyPr/>
          <a:lstStyle/>
          <a:p>
            <a:r>
              <a:rPr lang="en-US" sz="2800" dirty="0"/>
              <a:t>Can you identify the </a:t>
            </a:r>
            <a:r>
              <a:rPr lang="en-US" sz="2800" b="1" dirty="0">
                <a:solidFill>
                  <a:srgbClr val="CC0000"/>
                </a:solidFill>
              </a:rPr>
              <a:t>events</a:t>
            </a:r>
            <a:r>
              <a:rPr lang="en-US" sz="2800" dirty="0"/>
              <a:t> in this diagram?.</a:t>
            </a:r>
          </a:p>
        </p:txBody>
      </p:sp>
      <p:sp>
        <p:nvSpPr>
          <p:cNvPr id="2228228" name="Rectangle 4"/>
          <p:cNvSpPr>
            <a:spLocks noChangeArrowheads="1"/>
          </p:cNvSpPr>
          <p:nvPr/>
        </p:nvSpPr>
        <p:spPr bwMode="auto">
          <a:xfrm>
            <a:off x="6826250" y="25225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228229" name="Rectangle 5"/>
          <p:cNvSpPr>
            <a:spLocks noChangeArrowheads="1"/>
          </p:cNvSpPr>
          <p:nvPr/>
        </p:nvSpPr>
        <p:spPr bwMode="auto">
          <a:xfrm>
            <a:off x="6829425" y="39465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228230" name="Rectangle 6"/>
          <p:cNvSpPr>
            <a:spLocks noChangeArrowheads="1"/>
          </p:cNvSpPr>
          <p:nvPr/>
        </p:nvSpPr>
        <p:spPr bwMode="auto">
          <a:xfrm>
            <a:off x="6845300" y="5418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228231" name="Rectangle 7"/>
          <p:cNvSpPr>
            <a:spLocks noChangeArrowheads="1"/>
          </p:cNvSpPr>
          <p:nvPr/>
        </p:nvSpPr>
        <p:spPr bwMode="auto">
          <a:xfrm>
            <a:off x="3608388" y="25352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Sales</a:t>
            </a:r>
          </a:p>
        </p:txBody>
      </p:sp>
      <p:sp>
        <p:nvSpPr>
          <p:cNvPr id="2228232" name="Rectangle 8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228233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228234" name="Rectangle 10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  <a:p>
            <a:pPr algn="ctr"/>
            <a:r>
              <a:rPr lang="en-US" sz="2400"/>
              <a:t>Accounts</a:t>
            </a:r>
          </a:p>
        </p:txBody>
      </p:sp>
      <p:sp>
        <p:nvSpPr>
          <p:cNvPr id="2228235" name="Line 11"/>
          <p:cNvSpPr>
            <a:spLocks noChangeShapeType="1"/>
          </p:cNvSpPr>
          <p:nvPr/>
        </p:nvSpPr>
        <p:spPr bwMode="auto">
          <a:xfrm>
            <a:off x="5503863" y="2979738"/>
            <a:ext cx="1303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8236" name="Line 12"/>
          <p:cNvSpPr>
            <a:spLocks noChangeShapeType="1"/>
          </p:cNvSpPr>
          <p:nvPr/>
        </p:nvSpPr>
        <p:spPr bwMode="auto">
          <a:xfrm>
            <a:off x="5499100" y="5891213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8237" name="Line 13"/>
          <p:cNvSpPr>
            <a:spLocks noChangeShapeType="1"/>
          </p:cNvSpPr>
          <p:nvPr/>
        </p:nvSpPr>
        <p:spPr bwMode="auto">
          <a:xfrm flipV="1">
            <a:off x="5554663" y="4402138"/>
            <a:ext cx="1252537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8238" name="Line 14"/>
          <p:cNvSpPr>
            <a:spLocks noChangeShapeType="1"/>
          </p:cNvSpPr>
          <p:nvPr/>
        </p:nvSpPr>
        <p:spPr bwMode="auto">
          <a:xfrm>
            <a:off x="4538663" y="3538538"/>
            <a:ext cx="15875" cy="1863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8239" name="Line 15"/>
          <p:cNvSpPr>
            <a:spLocks noChangeShapeType="1"/>
          </p:cNvSpPr>
          <p:nvPr/>
        </p:nvSpPr>
        <p:spPr bwMode="auto">
          <a:xfrm>
            <a:off x="2370138" y="2979738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8240" name="Line 16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8241" name="Line 17"/>
          <p:cNvSpPr>
            <a:spLocks noChangeShapeType="1"/>
          </p:cNvSpPr>
          <p:nvPr/>
        </p:nvSpPr>
        <p:spPr bwMode="auto">
          <a:xfrm>
            <a:off x="5519738" y="3251200"/>
            <a:ext cx="1304925" cy="96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dirty="0"/>
              <a:t>The REA Data Model</a:t>
            </a:r>
          </a:p>
        </p:txBody>
      </p:sp>
      <p:sp>
        <p:nvSpPr>
          <p:cNvPr id="222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93738"/>
          </a:xfrm>
          <a:ln/>
        </p:spPr>
        <p:txBody>
          <a:bodyPr/>
          <a:lstStyle/>
          <a:p>
            <a:r>
              <a:rPr lang="en-US" dirty="0"/>
              <a:t>Can you identify the </a:t>
            </a:r>
            <a:r>
              <a:rPr lang="en-US" b="1" dirty="0">
                <a:solidFill>
                  <a:srgbClr val="CC0000"/>
                </a:solidFill>
              </a:rPr>
              <a:t>events</a:t>
            </a:r>
            <a:r>
              <a:rPr lang="en-US" dirty="0"/>
              <a:t> in this diagram?.</a:t>
            </a:r>
          </a:p>
        </p:txBody>
      </p:sp>
      <p:sp>
        <p:nvSpPr>
          <p:cNvPr id="2229252" name="Rectangle 4"/>
          <p:cNvSpPr>
            <a:spLocks noChangeArrowheads="1"/>
          </p:cNvSpPr>
          <p:nvPr/>
        </p:nvSpPr>
        <p:spPr bwMode="auto">
          <a:xfrm>
            <a:off x="6826250" y="25225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229253" name="Rectangle 5"/>
          <p:cNvSpPr>
            <a:spLocks noChangeArrowheads="1"/>
          </p:cNvSpPr>
          <p:nvPr/>
        </p:nvSpPr>
        <p:spPr bwMode="auto">
          <a:xfrm>
            <a:off x="6829425" y="39465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229254" name="Rectangle 6"/>
          <p:cNvSpPr>
            <a:spLocks noChangeArrowheads="1"/>
          </p:cNvSpPr>
          <p:nvPr/>
        </p:nvSpPr>
        <p:spPr bwMode="auto">
          <a:xfrm>
            <a:off x="6845300" y="5418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229255" name="Rectangle 7"/>
          <p:cNvSpPr>
            <a:spLocks noChangeArrowheads="1"/>
          </p:cNvSpPr>
          <p:nvPr/>
        </p:nvSpPr>
        <p:spPr bwMode="auto">
          <a:xfrm>
            <a:off x="3608388" y="2535238"/>
            <a:ext cx="1895475" cy="9826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Sales</a:t>
            </a:r>
          </a:p>
        </p:txBody>
      </p:sp>
      <p:sp>
        <p:nvSpPr>
          <p:cNvPr id="2229256" name="Rectangle 8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Receive</a:t>
            </a:r>
          </a:p>
          <a:p>
            <a:pPr algn="ctr"/>
            <a:r>
              <a:rPr lang="en-US" sz="2400">
                <a:solidFill>
                  <a:srgbClr val="FFFF00"/>
                </a:solidFill>
              </a:rPr>
              <a:t>Cash</a:t>
            </a:r>
          </a:p>
        </p:txBody>
      </p:sp>
      <p:sp>
        <p:nvSpPr>
          <p:cNvPr id="2229257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229258" name="Rectangle 10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  <a:p>
            <a:pPr algn="ctr"/>
            <a:r>
              <a:rPr lang="en-US" sz="2400"/>
              <a:t>Accounts</a:t>
            </a:r>
          </a:p>
        </p:txBody>
      </p:sp>
      <p:sp>
        <p:nvSpPr>
          <p:cNvPr id="2229259" name="Line 11"/>
          <p:cNvSpPr>
            <a:spLocks noChangeShapeType="1"/>
          </p:cNvSpPr>
          <p:nvPr/>
        </p:nvSpPr>
        <p:spPr bwMode="auto">
          <a:xfrm>
            <a:off x="5503863" y="2979738"/>
            <a:ext cx="1303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9260" name="Line 12"/>
          <p:cNvSpPr>
            <a:spLocks noChangeShapeType="1"/>
          </p:cNvSpPr>
          <p:nvPr/>
        </p:nvSpPr>
        <p:spPr bwMode="auto">
          <a:xfrm>
            <a:off x="5499100" y="5891213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9261" name="Line 13"/>
          <p:cNvSpPr>
            <a:spLocks noChangeShapeType="1"/>
          </p:cNvSpPr>
          <p:nvPr/>
        </p:nvSpPr>
        <p:spPr bwMode="auto">
          <a:xfrm flipV="1">
            <a:off x="5554663" y="4402138"/>
            <a:ext cx="1252537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9262" name="Line 14"/>
          <p:cNvSpPr>
            <a:spLocks noChangeShapeType="1"/>
          </p:cNvSpPr>
          <p:nvPr/>
        </p:nvSpPr>
        <p:spPr bwMode="auto">
          <a:xfrm>
            <a:off x="4538663" y="3538538"/>
            <a:ext cx="15875" cy="1863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9263" name="Line 15"/>
          <p:cNvSpPr>
            <a:spLocks noChangeShapeType="1"/>
          </p:cNvSpPr>
          <p:nvPr/>
        </p:nvSpPr>
        <p:spPr bwMode="auto">
          <a:xfrm>
            <a:off x="2370138" y="2979738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9264" name="Line 16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9265" name="Line 17"/>
          <p:cNvSpPr>
            <a:spLocks noChangeShapeType="1"/>
          </p:cNvSpPr>
          <p:nvPr/>
        </p:nvSpPr>
        <p:spPr bwMode="auto">
          <a:xfrm>
            <a:off x="5519738" y="3251200"/>
            <a:ext cx="1304925" cy="96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9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dirty="0"/>
              <a:t>The REA Data Model</a:t>
            </a:r>
          </a:p>
        </p:txBody>
      </p:sp>
      <p:sp>
        <p:nvSpPr>
          <p:cNvPr id="223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93738"/>
          </a:xfrm>
          <a:ln/>
        </p:spPr>
        <p:txBody>
          <a:bodyPr/>
          <a:lstStyle/>
          <a:p>
            <a:r>
              <a:rPr lang="en-US" sz="2800" dirty="0"/>
              <a:t>Can you identify the </a:t>
            </a:r>
            <a:r>
              <a:rPr lang="en-US" sz="2800" b="1" dirty="0">
                <a:solidFill>
                  <a:srgbClr val="CC0000"/>
                </a:solidFill>
              </a:rPr>
              <a:t>agents</a:t>
            </a:r>
            <a:r>
              <a:rPr lang="en-US" sz="2800" dirty="0"/>
              <a:t> in this diagram?.</a:t>
            </a:r>
          </a:p>
        </p:txBody>
      </p:sp>
      <p:sp>
        <p:nvSpPr>
          <p:cNvPr id="2230276" name="Rectangle 4"/>
          <p:cNvSpPr>
            <a:spLocks noChangeArrowheads="1"/>
          </p:cNvSpPr>
          <p:nvPr/>
        </p:nvSpPr>
        <p:spPr bwMode="auto">
          <a:xfrm>
            <a:off x="6826250" y="25225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230277" name="Rectangle 5"/>
          <p:cNvSpPr>
            <a:spLocks noChangeArrowheads="1"/>
          </p:cNvSpPr>
          <p:nvPr/>
        </p:nvSpPr>
        <p:spPr bwMode="auto">
          <a:xfrm>
            <a:off x="6829425" y="39465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230278" name="Rectangle 6"/>
          <p:cNvSpPr>
            <a:spLocks noChangeArrowheads="1"/>
          </p:cNvSpPr>
          <p:nvPr/>
        </p:nvSpPr>
        <p:spPr bwMode="auto">
          <a:xfrm>
            <a:off x="6845300" y="5418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230279" name="Rectangle 7"/>
          <p:cNvSpPr>
            <a:spLocks noChangeArrowheads="1"/>
          </p:cNvSpPr>
          <p:nvPr/>
        </p:nvSpPr>
        <p:spPr bwMode="auto">
          <a:xfrm>
            <a:off x="3608388" y="25352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Sales</a:t>
            </a:r>
          </a:p>
        </p:txBody>
      </p:sp>
      <p:sp>
        <p:nvSpPr>
          <p:cNvPr id="2230280" name="Rectangle 8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230281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230282" name="Rectangle 10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  <a:p>
            <a:pPr algn="ctr"/>
            <a:r>
              <a:rPr lang="en-US" sz="2400"/>
              <a:t>Accounts</a:t>
            </a:r>
          </a:p>
        </p:txBody>
      </p:sp>
      <p:sp>
        <p:nvSpPr>
          <p:cNvPr id="2230283" name="Line 11"/>
          <p:cNvSpPr>
            <a:spLocks noChangeShapeType="1"/>
          </p:cNvSpPr>
          <p:nvPr/>
        </p:nvSpPr>
        <p:spPr bwMode="auto">
          <a:xfrm>
            <a:off x="5503863" y="2979738"/>
            <a:ext cx="1303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0284" name="Line 12"/>
          <p:cNvSpPr>
            <a:spLocks noChangeShapeType="1"/>
          </p:cNvSpPr>
          <p:nvPr/>
        </p:nvSpPr>
        <p:spPr bwMode="auto">
          <a:xfrm>
            <a:off x="5499100" y="5891213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0285" name="Line 13"/>
          <p:cNvSpPr>
            <a:spLocks noChangeShapeType="1"/>
          </p:cNvSpPr>
          <p:nvPr/>
        </p:nvSpPr>
        <p:spPr bwMode="auto">
          <a:xfrm flipV="1">
            <a:off x="5554663" y="4402138"/>
            <a:ext cx="1252537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0286" name="Line 14"/>
          <p:cNvSpPr>
            <a:spLocks noChangeShapeType="1"/>
          </p:cNvSpPr>
          <p:nvPr/>
        </p:nvSpPr>
        <p:spPr bwMode="auto">
          <a:xfrm>
            <a:off x="4538663" y="3538538"/>
            <a:ext cx="15875" cy="1863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0287" name="Line 15"/>
          <p:cNvSpPr>
            <a:spLocks noChangeShapeType="1"/>
          </p:cNvSpPr>
          <p:nvPr/>
        </p:nvSpPr>
        <p:spPr bwMode="auto">
          <a:xfrm>
            <a:off x="2370138" y="2979738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0288" name="Line 16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0289" name="Line 17"/>
          <p:cNvSpPr>
            <a:spLocks noChangeShapeType="1"/>
          </p:cNvSpPr>
          <p:nvPr/>
        </p:nvSpPr>
        <p:spPr bwMode="auto">
          <a:xfrm>
            <a:off x="5519738" y="3251200"/>
            <a:ext cx="1304925" cy="96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2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Database Design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17-</a:t>
            </a:r>
            <a:fld id="{450716FA-5AC0-40D1-8CC1-9B5639F606C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882" y="1524000"/>
            <a:ext cx="2922235" cy="504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008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>
            <a:normAutofit/>
          </a:bodyPr>
          <a:lstStyle/>
          <a:p>
            <a:r>
              <a:rPr lang="en-US" dirty="0"/>
              <a:t>The REA Data Model</a:t>
            </a:r>
          </a:p>
        </p:txBody>
      </p:sp>
      <p:sp>
        <p:nvSpPr>
          <p:cNvPr id="223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93738"/>
          </a:xfrm>
          <a:ln/>
        </p:spPr>
        <p:txBody>
          <a:bodyPr/>
          <a:lstStyle/>
          <a:p>
            <a:r>
              <a:rPr lang="en-US" dirty="0"/>
              <a:t>Can you identify the </a:t>
            </a:r>
            <a:r>
              <a:rPr lang="en-US" b="1" dirty="0">
                <a:solidFill>
                  <a:srgbClr val="CC0000"/>
                </a:solidFill>
              </a:rPr>
              <a:t>agents</a:t>
            </a:r>
            <a:r>
              <a:rPr lang="en-US" dirty="0"/>
              <a:t> in this diagram?.</a:t>
            </a:r>
          </a:p>
        </p:txBody>
      </p:sp>
      <p:sp>
        <p:nvSpPr>
          <p:cNvPr id="2231300" name="Rectangle 4"/>
          <p:cNvSpPr>
            <a:spLocks noChangeArrowheads="1"/>
          </p:cNvSpPr>
          <p:nvPr/>
        </p:nvSpPr>
        <p:spPr bwMode="auto">
          <a:xfrm>
            <a:off x="6826250" y="2522538"/>
            <a:ext cx="1895475" cy="9826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Employee</a:t>
            </a:r>
          </a:p>
        </p:txBody>
      </p:sp>
      <p:sp>
        <p:nvSpPr>
          <p:cNvPr id="2231301" name="Rectangle 5"/>
          <p:cNvSpPr>
            <a:spLocks noChangeArrowheads="1"/>
          </p:cNvSpPr>
          <p:nvPr/>
        </p:nvSpPr>
        <p:spPr bwMode="auto">
          <a:xfrm>
            <a:off x="6829425" y="3946525"/>
            <a:ext cx="1895475" cy="9826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Customer</a:t>
            </a:r>
          </a:p>
        </p:txBody>
      </p:sp>
      <p:sp>
        <p:nvSpPr>
          <p:cNvPr id="2231302" name="Rectangle 6"/>
          <p:cNvSpPr>
            <a:spLocks noChangeArrowheads="1"/>
          </p:cNvSpPr>
          <p:nvPr/>
        </p:nvSpPr>
        <p:spPr bwMode="auto">
          <a:xfrm>
            <a:off x="6845300" y="5418138"/>
            <a:ext cx="1895475" cy="9826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Employee</a:t>
            </a:r>
          </a:p>
        </p:txBody>
      </p:sp>
      <p:sp>
        <p:nvSpPr>
          <p:cNvPr id="2231303" name="Rectangle 7"/>
          <p:cNvSpPr>
            <a:spLocks noChangeArrowheads="1"/>
          </p:cNvSpPr>
          <p:nvPr/>
        </p:nvSpPr>
        <p:spPr bwMode="auto">
          <a:xfrm>
            <a:off x="3608388" y="25352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Sales</a:t>
            </a:r>
          </a:p>
        </p:txBody>
      </p:sp>
      <p:sp>
        <p:nvSpPr>
          <p:cNvPr id="2231304" name="Rectangle 8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231305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231306" name="Rectangle 10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  <a:p>
            <a:pPr algn="ctr"/>
            <a:r>
              <a:rPr lang="en-US" sz="2400"/>
              <a:t>Accounts</a:t>
            </a:r>
          </a:p>
        </p:txBody>
      </p:sp>
      <p:sp>
        <p:nvSpPr>
          <p:cNvPr id="2231307" name="Line 11"/>
          <p:cNvSpPr>
            <a:spLocks noChangeShapeType="1"/>
          </p:cNvSpPr>
          <p:nvPr/>
        </p:nvSpPr>
        <p:spPr bwMode="auto">
          <a:xfrm>
            <a:off x="5503863" y="2979738"/>
            <a:ext cx="1303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1308" name="Line 12"/>
          <p:cNvSpPr>
            <a:spLocks noChangeShapeType="1"/>
          </p:cNvSpPr>
          <p:nvPr/>
        </p:nvSpPr>
        <p:spPr bwMode="auto">
          <a:xfrm>
            <a:off x="5499100" y="5891213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1309" name="Line 13"/>
          <p:cNvSpPr>
            <a:spLocks noChangeShapeType="1"/>
          </p:cNvSpPr>
          <p:nvPr/>
        </p:nvSpPr>
        <p:spPr bwMode="auto">
          <a:xfrm flipV="1">
            <a:off x="5554663" y="4402138"/>
            <a:ext cx="1252537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1310" name="Line 14"/>
          <p:cNvSpPr>
            <a:spLocks noChangeShapeType="1"/>
          </p:cNvSpPr>
          <p:nvPr/>
        </p:nvSpPr>
        <p:spPr bwMode="auto">
          <a:xfrm>
            <a:off x="4538663" y="3538538"/>
            <a:ext cx="15875" cy="1863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1311" name="Line 15"/>
          <p:cNvSpPr>
            <a:spLocks noChangeShapeType="1"/>
          </p:cNvSpPr>
          <p:nvPr/>
        </p:nvSpPr>
        <p:spPr bwMode="auto">
          <a:xfrm>
            <a:off x="2370138" y="2979738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1312" name="Line 16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1313" name="Line 17"/>
          <p:cNvSpPr>
            <a:spLocks noChangeShapeType="1"/>
          </p:cNvSpPr>
          <p:nvPr/>
        </p:nvSpPr>
        <p:spPr bwMode="auto">
          <a:xfrm>
            <a:off x="5519738" y="3251200"/>
            <a:ext cx="1304925" cy="96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dirty="0"/>
              <a:t>The REA Data Model</a:t>
            </a:r>
          </a:p>
        </p:txBody>
      </p:sp>
      <p:sp>
        <p:nvSpPr>
          <p:cNvPr id="223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 b="1" dirty="0"/>
              <a:t>Structuring Relationships: The Basic REA Template</a:t>
            </a:r>
            <a:endParaRPr lang="en-US" dirty="0"/>
          </a:p>
          <a:p>
            <a:pPr lvl="1"/>
            <a:r>
              <a:rPr lang="en-US" dirty="0"/>
              <a:t>The REA data model prescribes a basic pattern for how the three types of entities (resources, events, and agents) should relate to one another.</a:t>
            </a:r>
          </a:p>
          <a:p>
            <a:pPr lvl="2"/>
            <a:r>
              <a:rPr lang="en-US" b="1" dirty="0">
                <a:solidFill>
                  <a:srgbClr val="CC0000"/>
                </a:solidFill>
              </a:rPr>
              <a:t>Rule 1:  Each event is linked to at least one resource that it affects.</a:t>
            </a:r>
          </a:p>
        </p:txBody>
      </p:sp>
    </p:spTree>
    <p:extLst>
      <p:ext uri="{BB962C8B-B14F-4D97-AF65-F5344CB8AC3E}">
        <p14:creationId xmlns:p14="http://schemas.microsoft.com/office/powerpoint/2010/main" val="55327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3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3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3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23" grpId="0" build="p" bldLvl="5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>
            <a:normAutofit/>
          </a:bodyPr>
          <a:lstStyle/>
          <a:p>
            <a:r>
              <a:rPr lang="en-US" dirty="0"/>
              <a:t>The REA Data Model</a:t>
            </a:r>
          </a:p>
        </p:txBody>
      </p:sp>
      <p:sp>
        <p:nvSpPr>
          <p:cNvPr id="2236423" name="Rectangle 7"/>
          <p:cNvSpPr>
            <a:spLocks noChangeArrowheads="1"/>
          </p:cNvSpPr>
          <p:nvPr/>
        </p:nvSpPr>
        <p:spPr bwMode="auto">
          <a:xfrm>
            <a:off x="3608388" y="25352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Event A</a:t>
            </a:r>
          </a:p>
        </p:txBody>
      </p:sp>
      <p:sp>
        <p:nvSpPr>
          <p:cNvPr id="2236424" name="Rectangle 8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Event B</a:t>
            </a:r>
          </a:p>
        </p:txBody>
      </p:sp>
      <p:sp>
        <p:nvSpPr>
          <p:cNvPr id="2236425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Resource A</a:t>
            </a:r>
          </a:p>
        </p:txBody>
      </p:sp>
      <p:sp>
        <p:nvSpPr>
          <p:cNvPr id="2236426" name="Rectangle 10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Resource B</a:t>
            </a:r>
          </a:p>
        </p:txBody>
      </p:sp>
      <p:sp>
        <p:nvSpPr>
          <p:cNvPr id="2236431" name="Line 15"/>
          <p:cNvSpPr>
            <a:spLocks noChangeShapeType="1"/>
          </p:cNvSpPr>
          <p:nvPr/>
        </p:nvSpPr>
        <p:spPr bwMode="auto">
          <a:xfrm>
            <a:off x="2370138" y="2979738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6432" name="Line 16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5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>
            <a:normAutofit/>
          </a:bodyPr>
          <a:lstStyle/>
          <a:p>
            <a:r>
              <a:rPr lang="en-US" dirty="0"/>
              <a:t>The REA Data Model</a:t>
            </a:r>
          </a:p>
        </p:txBody>
      </p:sp>
      <p:sp>
        <p:nvSpPr>
          <p:cNvPr id="223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 b="1"/>
              <a:t>Structuring Relationships: The Basic REA Template</a:t>
            </a:r>
            <a:endParaRPr lang="en-US"/>
          </a:p>
          <a:p>
            <a:pPr lvl="1"/>
            <a:r>
              <a:rPr lang="en-US"/>
              <a:t>The REA data model prescribes a basic pattern for how the three types of entities (resources, events, and agents) should relate to one another.</a:t>
            </a:r>
          </a:p>
          <a:p>
            <a:pPr lvl="2"/>
            <a:r>
              <a:rPr lang="en-US"/>
              <a:t>Rule 1:  Each event is linked to at least one resource that it affects.</a:t>
            </a:r>
          </a:p>
          <a:p>
            <a:pPr lvl="2"/>
            <a:r>
              <a:rPr lang="en-US" b="1">
                <a:solidFill>
                  <a:srgbClr val="CC0000"/>
                </a:solidFill>
              </a:rPr>
              <a:t>Rule 2:  Each event is linked to at least one other event.</a:t>
            </a:r>
          </a:p>
        </p:txBody>
      </p:sp>
    </p:spTree>
    <p:extLst>
      <p:ext uri="{BB962C8B-B14F-4D97-AF65-F5344CB8AC3E}">
        <p14:creationId xmlns:p14="http://schemas.microsoft.com/office/powerpoint/2010/main" val="397182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dirty="0"/>
              <a:t>The REA Data Model</a:t>
            </a:r>
          </a:p>
        </p:txBody>
      </p:sp>
      <p:sp>
        <p:nvSpPr>
          <p:cNvPr id="2238471" name="Rectangle 7"/>
          <p:cNvSpPr>
            <a:spLocks noChangeArrowheads="1"/>
          </p:cNvSpPr>
          <p:nvPr/>
        </p:nvSpPr>
        <p:spPr bwMode="auto">
          <a:xfrm>
            <a:off x="3608388" y="25352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Event A</a:t>
            </a:r>
          </a:p>
        </p:txBody>
      </p:sp>
      <p:sp>
        <p:nvSpPr>
          <p:cNvPr id="2238472" name="Rectangle 8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Event B</a:t>
            </a:r>
          </a:p>
        </p:txBody>
      </p:sp>
      <p:sp>
        <p:nvSpPr>
          <p:cNvPr id="2238473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Resource A</a:t>
            </a:r>
          </a:p>
        </p:txBody>
      </p:sp>
      <p:sp>
        <p:nvSpPr>
          <p:cNvPr id="2238474" name="Rectangle 10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Resource B</a:t>
            </a:r>
          </a:p>
        </p:txBody>
      </p:sp>
      <p:sp>
        <p:nvSpPr>
          <p:cNvPr id="2238478" name="Line 14"/>
          <p:cNvSpPr>
            <a:spLocks noChangeShapeType="1"/>
          </p:cNvSpPr>
          <p:nvPr/>
        </p:nvSpPr>
        <p:spPr bwMode="auto">
          <a:xfrm>
            <a:off x="4538663" y="3538538"/>
            <a:ext cx="15875" cy="1863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8479" name="Line 15"/>
          <p:cNvSpPr>
            <a:spLocks noChangeShapeType="1"/>
          </p:cNvSpPr>
          <p:nvPr/>
        </p:nvSpPr>
        <p:spPr bwMode="auto">
          <a:xfrm>
            <a:off x="2370138" y="2979738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8480" name="Line 16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8482" name="Line 18"/>
          <p:cNvSpPr>
            <a:spLocks noChangeShapeType="1"/>
          </p:cNvSpPr>
          <p:nvPr/>
        </p:nvSpPr>
        <p:spPr bwMode="auto">
          <a:xfrm>
            <a:off x="4533900" y="3533775"/>
            <a:ext cx="15875" cy="1863725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dirty="0"/>
              <a:t>The REA Data Model</a:t>
            </a:r>
          </a:p>
        </p:txBody>
      </p:sp>
      <p:sp>
        <p:nvSpPr>
          <p:cNvPr id="223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 b="1"/>
              <a:t>Structuring Relationships: The Basic REA Template</a:t>
            </a:r>
            <a:endParaRPr lang="en-US"/>
          </a:p>
          <a:p>
            <a:pPr lvl="1"/>
            <a:r>
              <a:rPr lang="en-US"/>
              <a:t>The REA data model prescribes a basic pattern for how the three types of entities (resources, events, and agents) should relate to one another.</a:t>
            </a:r>
          </a:p>
          <a:p>
            <a:pPr lvl="2"/>
            <a:r>
              <a:rPr lang="en-US" sz="2200"/>
              <a:t>Rule 1:  Each event is linked to at least one resource that it affects.</a:t>
            </a:r>
          </a:p>
          <a:p>
            <a:pPr lvl="2"/>
            <a:r>
              <a:rPr lang="en-US" sz="2200"/>
              <a:t>Rule 2:  Each event is linked to at least one other event.</a:t>
            </a:r>
          </a:p>
          <a:p>
            <a:pPr lvl="2"/>
            <a:r>
              <a:rPr lang="en-US" sz="2200" b="1">
                <a:solidFill>
                  <a:srgbClr val="CC0000"/>
                </a:solidFill>
              </a:rPr>
              <a:t>Rule 3:  Each event is linked to at least two agents.</a:t>
            </a:r>
          </a:p>
        </p:txBody>
      </p:sp>
    </p:spTree>
    <p:extLst>
      <p:ext uri="{BB962C8B-B14F-4D97-AF65-F5344CB8AC3E}">
        <p14:creationId xmlns:p14="http://schemas.microsoft.com/office/powerpoint/2010/main" val="170095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dirty="0"/>
              <a:t>The REA Data Model</a:t>
            </a:r>
          </a:p>
        </p:txBody>
      </p:sp>
      <p:sp>
        <p:nvSpPr>
          <p:cNvPr id="2240516" name="Rectangle 4"/>
          <p:cNvSpPr>
            <a:spLocks noChangeArrowheads="1"/>
          </p:cNvSpPr>
          <p:nvPr/>
        </p:nvSpPr>
        <p:spPr bwMode="auto">
          <a:xfrm>
            <a:off x="6826250" y="25225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Agent A</a:t>
            </a:r>
          </a:p>
        </p:txBody>
      </p:sp>
      <p:sp>
        <p:nvSpPr>
          <p:cNvPr id="2240517" name="Rectangle 5"/>
          <p:cNvSpPr>
            <a:spLocks noChangeArrowheads="1"/>
          </p:cNvSpPr>
          <p:nvPr/>
        </p:nvSpPr>
        <p:spPr bwMode="auto">
          <a:xfrm>
            <a:off x="6829425" y="39465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Agent B</a:t>
            </a:r>
          </a:p>
        </p:txBody>
      </p:sp>
      <p:sp>
        <p:nvSpPr>
          <p:cNvPr id="2240518" name="Rectangle 6"/>
          <p:cNvSpPr>
            <a:spLocks noChangeArrowheads="1"/>
          </p:cNvSpPr>
          <p:nvPr/>
        </p:nvSpPr>
        <p:spPr bwMode="auto">
          <a:xfrm>
            <a:off x="6845300" y="5418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Agent C</a:t>
            </a:r>
          </a:p>
        </p:txBody>
      </p:sp>
      <p:sp>
        <p:nvSpPr>
          <p:cNvPr id="2240519" name="Rectangle 7"/>
          <p:cNvSpPr>
            <a:spLocks noChangeArrowheads="1"/>
          </p:cNvSpPr>
          <p:nvPr/>
        </p:nvSpPr>
        <p:spPr bwMode="auto">
          <a:xfrm>
            <a:off x="3608388" y="25352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Event A</a:t>
            </a:r>
          </a:p>
        </p:txBody>
      </p:sp>
      <p:sp>
        <p:nvSpPr>
          <p:cNvPr id="2240520" name="Rectangle 8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Event B</a:t>
            </a:r>
          </a:p>
        </p:txBody>
      </p:sp>
      <p:sp>
        <p:nvSpPr>
          <p:cNvPr id="2240521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Resource A</a:t>
            </a:r>
          </a:p>
        </p:txBody>
      </p:sp>
      <p:sp>
        <p:nvSpPr>
          <p:cNvPr id="2240522" name="Rectangle 10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Resource B</a:t>
            </a:r>
          </a:p>
        </p:txBody>
      </p:sp>
      <p:sp>
        <p:nvSpPr>
          <p:cNvPr id="2240523" name="Line 11"/>
          <p:cNvSpPr>
            <a:spLocks noChangeShapeType="1"/>
          </p:cNvSpPr>
          <p:nvPr/>
        </p:nvSpPr>
        <p:spPr bwMode="auto">
          <a:xfrm>
            <a:off x="5503863" y="2979738"/>
            <a:ext cx="1303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0524" name="Line 12"/>
          <p:cNvSpPr>
            <a:spLocks noChangeShapeType="1"/>
          </p:cNvSpPr>
          <p:nvPr/>
        </p:nvSpPr>
        <p:spPr bwMode="auto">
          <a:xfrm>
            <a:off x="5499100" y="5891213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0525" name="Line 13"/>
          <p:cNvSpPr>
            <a:spLocks noChangeShapeType="1"/>
          </p:cNvSpPr>
          <p:nvPr/>
        </p:nvSpPr>
        <p:spPr bwMode="auto">
          <a:xfrm flipV="1">
            <a:off x="5554663" y="4402138"/>
            <a:ext cx="1252537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0526" name="Line 14"/>
          <p:cNvSpPr>
            <a:spLocks noChangeShapeType="1"/>
          </p:cNvSpPr>
          <p:nvPr/>
        </p:nvSpPr>
        <p:spPr bwMode="auto">
          <a:xfrm>
            <a:off x="4538663" y="3538538"/>
            <a:ext cx="15875" cy="1863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0527" name="Line 15"/>
          <p:cNvSpPr>
            <a:spLocks noChangeShapeType="1"/>
          </p:cNvSpPr>
          <p:nvPr/>
        </p:nvSpPr>
        <p:spPr bwMode="auto">
          <a:xfrm>
            <a:off x="2370138" y="2979738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0528" name="Line 16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0529" name="Line 17"/>
          <p:cNvSpPr>
            <a:spLocks noChangeShapeType="1"/>
          </p:cNvSpPr>
          <p:nvPr/>
        </p:nvSpPr>
        <p:spPr bwMode="auto">
          <a:xfrm>
            <a:off x="5519738" y="3251200"/>
            <a:ext cx="1304925" cy="96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7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Creating an REA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5112"/>
          </a:xfrm>
        </p:spPr>
        <p:txBody>
          <a:bodyPr/>
          <a:lstStyle/>
          <a:p>
            <a:r>
              <a:rPr lang="en-US" dirty="0" smtClean="0"/>
              <a:t>Step 1: Identify relevant events</a:t>
            </a:r>
          </a:p>
          <a:p>
            <a:pPr lvl="1"/>
            <a:r>
              <a:rPr lang="en-US" dirty="0" smtClean="0"/>
              <a:t>Give-get exchange (economic duality)</a:t>
            </a:r>
          </a:p>
          <a:p>
            <a:r>
              <a:rPr lang="en-US" dirty="0" smtClean="0"/>
              <a:t>Step 2: Identify resources and agents</a:t>
            </a:r>
          </a:p>
          <a:p>
            <a:pPr lvl="1"/>
            <a:r>
              <a:rPr lang="en-US" dirty="0" smtClean="0"/>
              <a:t>Resource reduced in give event</a:t>
            </a:r>
          </a:p>
          <a:p>
            <a:pPr lvl="1"/>
            <a:r>
              <a:rPr lang="en-US" dirty="0" smtClean="0"/>
              <a:t>Resource acquired in get event</a:t>
            </a:r>
          </a:p>
          <a:p>
            <a:r>
              <a:rPr lang="en-US" dirty="0" smtClean="0"/>
              <a:t>Step 3: Determine cardinalities of relationships</a:t>
            </a:r>
          </a:p>
          <a:p>
            <a:pPr lvl="1"/>
            <a:r>
              <a:rPr lang="en-US" dirty="0" smtClean="0"/>
              <a:t>Nature of the relationship between the two entities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17-</a:t>
            </a:r>
            <a:fld id="{450716FA-5AC0-40D1-8CC1-9B5639F606C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04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 smtClean="0"/>
              <a:t>Step One:  Identify Relevant Events</a:t>
            </a:r>
            <a:endParaRPr lang="en-US" sz="3200" dirty="0"/>
          </a:p>
        </p:txBody>
      </p:sp>
      <p:sp>
        <p:nvSpPr>
          <p:cNvPr id="225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At a minimum, every REA model must include the two events that represent the basic give-to-get” economic exchange performed in that transaction cycle</a:t>
            </a:r>
            <a:r>
              <a:rPr lang="en-US" sz="2800" dirty="0" smtClean="0"/>
              <a:t>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r>
              <a:rPr lang="en-US" dirty="0"/>
              <a:t>Typical activities in the revenue cycle include:</a:t>
            </a:r>
          </a:p>
          <a:p>
            <a:pPr lvl="1"/>
            <a:r>
              <a:rPr lang="en-US" dirty="0"/>
              <a:t>Take customer order</a:t>
            </a:r>
          </a:p>
          <a:p>
            <a:pPr lvl="1"/>
            <a:r>
              <a:rPr lang="en-US" dirty="0" smtClean="0"/>
              <a:t>Ship customer </a:t>
            </a:r>
            <a:r>
              <a:rPr lang="en-US" dirty="0"/>
              <a:t>order</a:t>
            </a:r>
          </a:p>
          <a:p>
            <a:pPr lvl="1"/>
            <a:r>
              <a:rPr lang="en-US" dirty="0"/>
              <a:t>Bill customer</a:t>
            </a:r>
          </a:p>
          <a:p>
            <a:pPr lvl="1"/>
            <a:r>
              <a:rPr lang="en-US" dirty="0"/>
              <a:t>Collect payment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38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One:  Identify Relevant Events</a:t>
            </a:r>
          </a:p>
        </p:txBody>
      </p:sp>
      <p:sp>
        <p:nvSpPr>
          <p:cNvPr id="2268167" name="Rectangle 7"/>
          <p:cNvSpPr>
            <a:spLocks noChangeArrowheads="1"/>
          </p:cNvSpPr>
          <p:nvPr/>
        </p:nvSpPr>
        <p:spPr bwMode="auto">
          <a:xfrm>
            <a:off x="3608388" y="25146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Sale</a:t>
            </a:r>
          </a:p>
        </p:txBody>
      </p:sp>
      <p:sp>
        <p:nvSpPr>
          <p:cNvPr id="2268168" name="Rectangle 8"/>
          <p:cNvSpPr>
            <a:spLocks noChangeArrowheads="1"/>
          </p:cNvSpPr>
          <p:nvPr/>
        </p:nvSpPr>
        <p:spPr bwMode="auto">
          <a:xfrm>
            <a:off x="3627438" y="4414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268185" name="Line 25"/>
          <p:cNvSpPr>
            <a:spLocks noChangeShapeType="1"/>
          </p:cNvSpPr>
          <p:nvPr/>
        </p:nvSpPr>
        <p:spPr bwMode="auto">
          <a:xfrm>
            <a:off x="4567238" y="3471863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66800" y="2819400"/>
            <a:ext cx="184537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Customer Order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Collect Payment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1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Data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5112"/>
          </a:xfrm>
        </p:spPr>
        <p:txBody>
          <a:bodyPr/>
          <a:lstStyle/>
          <a:p>
            <a:r>
              <a:rPr lang="en-US" dirty="0" smtClean="0"/>
              <a:t>Process of defining a database so that it faithfully represents all aspects of the organization, including its interactions with the external environment.</a:t>
            </a:r>
          </a:p>
          <a:p>
            <a:pPr lvl="1"/>
            <a:r>
              <a:rPr lang="en-US" dirty="0" smtClean="0"/>
              <a:t>Entity-relationship (E-R) diagrams</a:t>
            </a:r>
          </a:p>
          <a:p>
            <a:pPr lvl="1"/>
            <a:r>
              <a:rPr lang="en-US" dirty="0" smtClean="0"/>
              <a:t>REA data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17-</a:t>
            </a:r>
            <a:fld id="{450716FA-5AC0-40D1-8CC1-9B5639F606C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96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 smtClean="0"/>
              <a:t>Step Two:  Identify Resources And Agents</a:t>
            </a:r>
            <a:endParaRPr lang="en-US" sz="3200" dirty="0"/>
          </a:p>
        </p:txBody>
      </p:sp>
      <p:sp>
        <p:nvSpPr>
          <p:cNvPr id="227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 dirty="0"/>
              <a:t>When the relevant events have been diagrammed in the center of the REA diagram, the resources that are affected by those events need to be identified.</a:t>
            </a:r>
          </a:p>
          <a:p>
            <a:r>
              <a:rPr lang="en-US" dirty="0"/>
              <a:t>Involves determining:</a:t>
            </a:r>
          </a:p>
          <a:p>
            <a:pPr lvl="1"/>
            <a:r>
              <a:rPr lang="en-US" dirty="0"/>
              <a:t>The resource(s) reduced by the give event.</a:t>
            </a:r>
          </a:p>
          <a:p>
            <a:pPr lvl="1"/>
            <a:r>
              <a:rPr lang="en-US" dirty="0"/>
              <a:t>The resource(s) increased by the get event.</a:t>
            </a:r>
          </a:p>
          <a:p>
            <a:pPr lvl="1"/>
            <a:r>
              <a:rPr lang="en-US" dirty="0"/>
              <a:t>The resources that are affected by a commitment event.</a:t>
            </a:r>
          </a:p>
        </p:txBody>
      </p:sp>
    </p:spTree>
    <p:extLst>
      <p:ext uri="{BB962C8B-B14F-4D97-AF65-F5344CB8AC3E}">
        <p14:creationId xmlns:p14="http://schemas.microsoft.com/office/powerpoint/2010/main" val="65125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71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71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27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27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7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27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7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1234" grpId="0" animBg="1" autoUpdateAnimBg="0"/>
      <p:bldP spid="2271235" grpId="0" build="p" bldLvl="5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Two:  Identify Resources And Agents</a:t>
            </a:r>
          </a:p>
        </p:txBody>
      </p:sp>
      <p:sp>
        <p:nvSpPr>
          <p:cNvPr id="2272259" name="Rectangle 3"/>
          <p:cNvSpPr>
            <a:spLocks noChangeArrowheads="1"/>
          </p:cNvSpPr>
          <p:nvPr/>
        </p:nvSpPr>
        <p:spPr bwMode="auto">
          <a:xfrm>
            <a:off x="3608388" y="35306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272260" name="Rectangle 4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272263" name="Line 7"/>
          <p:cNvSpPr>
            <a:spLocks noChangeShapeType="1"/>
          </p:cNvSpPr>
          <p:nvPr/>
        </p:nvSpPr>
        <p:spPr bwMode="auto">
          <a:xfrm>
            <a:off x="4567238" y="4487863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2264" name="Rectangle 8"/>
          <p:cNvSpPr>
            <a:spLocks noChangeArrowheads="1"/>
          </p:cNvSpPr>
          <p:nvPr/>
        </p:nvSpPr>
        <p:spPr bwMode="auto">
          <a:xfrm>
            <a:off x="3338512" y="1905000"/>
            <a:ext cx="2492375" cy="9223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1672CE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1672CE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672C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What is the give event?</a:t>
            </a:r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163265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Two:  Identify Resources And Agents</a:t>
            </a:r>
          </a:p>
        </p:txBody>
      </p:sp>
      <p:sp>
        <p:nvSpPr>
          <p:cNvPr id="2273283" name="Rectangle 3"/>
          <p:cNvSpPr>
            <a:spLocks noChangeArrowheads="1"/>
          </p:cNvSpPr>
          <p:nvPr/>
        </p:nvSpPr>
        <p:spPr bwMode="auto">
          <a:xfrm>
            <a:off x="3608388" y="3530600"/>
            <a:ext cx="1895475" cy="9826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Sale</a:t>
            </a:r>
          </a:p>
        </p:txBody>
      </p:sp>
      <p:sp>
        <p:nvSpPr>
          <p:cNvPr id="2273284" name="Rectangle 4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273287" name="Line 7"/>
          <p:cNvSpPr>
            <a:spLocks noChangeShapeType="1"/>
          </p:cNvSpPr>
          <p:nvPr/>
        </p:nvSpPr>
        <p:spPr bwMode="auto">
          <a:xfrm>
            <a:off x="4567238" y="4487863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338512" y="1905000"/>
            <a:ext cx="2492375" cy="9223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1672CE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1672CE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672C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What is the give event?</a:t>
            </a:r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157390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Two:  Identify Resources And Agents</a:t>
            </a:r>
          </a:p>
        </p:txBody>
      </p:sp>
      <p:sp>
        <p:nvSpPr>
          <p:cNvPr id="2274307" name="Rectangle 3"/>
          <p:cNvSpPr>
            <a:spLocks noChangeArrowheads="1"/>
          </p:cNvSpPr>
          <p:nvPr/>
        </p:nvSpPr>
        <p:spPr bwMode="auto">
          <a:xfrm>
            <a:off x="3608388" y="35306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274308" name="Rectangle 4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274311" name="Line 7"/>
          <p:cNvSpPr>
            <a:spLocks noChangeShapeType="1"/>
          </p:cNvSpPr>
          <p:nvPr/>
        </p:nvSpPr>
        <p:spPr bwMode="auto">
          <a:xfrm>
            <a:off x="4567238" y="4487863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4312" name="Rectangle 8"/>
          <p:cNvSpPr>
            <a:spLocks noChangeArrowheads="1"/>
          </p:cNvSpPr>
          <p:nvPr/>
        </p:nvSpPr>
        <p:spPr bwMode="auto">
          <a:xfrm>
            <a:off x="3338512" y="1827212"/>
            <a:ext cx="2492375" cy="11255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1672CE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1672CE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672C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What resource is reduced by the give event?</a:t>
            </a:r>
            <a:endParaRPr lang="en-US" sz="2000" b="0"/>
          </a:p>
        </p:txBody>
      </p:sp>
      <p:sp>
        <p:nvSpPr>
          <p:cNvPr id="2274313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274314" name="Line 10"/>
          <p:cNvSpPr>
            <a:spLocks noChangeShapeType="1"/>
          </p:cNvSpPr>
          <p:nvPr/>
        </p:nvSpPr>
        <p:spPr bwMode="auto">
          <a:xfrm>
            <a:off x="2382838" y="3198813"/>
            <a:ext cx="1217612" cy="81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6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74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7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4313" grpId="0" animBg="1"/>
      <p:bldP spid="227431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Two:  Identify Resources And Agents</a:t>
            </a:r>
          </a:p>
        </p:txBody>
      </p:sp>
      <p:sp>
        <p:nvSpPr>
          <p:cNvPr id="2275331" name="Rectangle 3"/>
          <p:cNvSpPr>
            <a:spLocks noChangeArrowheads="1"/>
          </p:cNvSpPr>
          <p:nvPr/>
        </p:nvSpPr>
        <p:spPr bwMode="auto">
          <a:xfrm>
            <a:off x="3608388" y="35306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275332" name="Rectangle 4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275335" name="Line 7"/>
          <p:cNvSpPr>
            <a:spLocks noChangeShapeType="1"/>
          </p:cNvSpPr>
          <p:nvPr/>
        </p:nvSpPr>
        <p:spPr bwMode="auto">
          <a:xfrm>
            <a:off x="4567238" y="4487863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5336" name="Rectangle 8"/>
          <p:cNvSpPr>
            <a:spLocks noChangeArrowheads="1"/>
          </p:cNvSpPr>
          <p:nvPr/>
        </p:nvSpPr>
        <p:spPr bwMode="auto">
          <a:xfrm>
            <a:off x="3338512" y="2214563"/>
            <a:ext cx="2492375" cy="715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1672CE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1672CE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672C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What is the get event?</a:t>
            </a:r>
            <a:endParaRPr lang="en-US" sz="2000" b="0"/>
          </a:p>
        </p:txBody>
      </p:sp>
      <p:sp>
        <p:nvSpPr>
          <p:cNvPr id="2275337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275338" name="Line 10"/>
          <p:cNvSpPr>
            <a:spLocks noChangeShapeType="1"/>
          </p:cNvSpPr>
          <p:nvPr/>
        </p:nvSpPr>
        <p:spPr bwMode="auto">
          <a:xfrm>
            <a:off x="2382838" y="3198813"/>
            <a:ext cx="1217612" cy="81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1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Two:  Identify Resources And Agents</a:t>
            </a:r>
          </a:p>
        </p:txBody>
      </p:sp>
      <p:sp>
        <p:nvSpPr>
          <p:cNvPr id="2276355" name="Rectangle 3"/>
          <p:cNvSpPr>
            <a:spLocks noChangeArrowheads="1"/>
          </p:cNvSpPr>
          <p:nvPr/>
        </p:nvSpPr>
        <p:spPr bwMode="auto">
          <a:xfrm>
            <a:off x="3608388" y="35306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276356" name="Rectangle 4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Receive</a:t>
            </a:r>
          </a:p>
          <a:p>
            <a:pPr algn="ctr"/>
            <a:r>
              <a:rPr lang="en-US" sz="2400">
                <a:solidFill>
                  <a:srgbClr val="FFFF00"/>
                </a:solidFill>
              </a:rPr>
              <a:t>Cash</a:t>
            </a:r>
          </a:p>
        </p:txBody>
      </p:sp>
      <p:sp>
        <p:nvSpPr>
          <p:cNvPr id="2276359" name="Line 7"/>
          <p:cNvSpPr>
            <a:spLocks noChangeShapeType="1"/>
          </p:cNvSpPr>
          <p:nvPr/>
        </p:nvSpPr>
        <p:spPr bwMode="auto">
          <a:xfrm>
            <a:off x="4567238" y="4487863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6361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276362" name="Line 10"/>
          <p:cNvSpPr>
            <a:spLocks noChangeShapeType="1"/>
          </p:cNvSpPr>
          <p:nvPr/>
        </p:nvSpPr>
        <p:spPr bwMode="auto">
          <a:xfrm>
            <a:off x="2382838" y="3198813"/>
            <a:ext cx="1217612" cy="81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338512" y="2214563"/>
            <a:ext cx="2492375" cy="715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1672CE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1672CE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672C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What is the get event?</a:t>
            </a:r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8274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Two:  Identify Resources And Agents</a:t>
            </a:r>
          </a:p>
        </p:txBody>
      </p:sp>
      <p:sp>
        <p:nvSpPr>
          <p:cNvPr id="2278403" name="Rectangle 3"/>
          <p:cNvSpPr>
            <a:spLocks noChangeArrowheads="1"/>
          </p:cNvSpPr>
          <p:nvPr/>
        </p:nvSpPr>
        <p:spPr bwMode="auto">
          <a:xfrm>
            <a:off x="3608388" y="35306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278404" name="Rectangle 4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278407" name="Line 7"/>
          <p:cNvSpPr>
            <a:spLocks noChangeShapeType="1"/>
          </p:cNvSpPr>
          <p:nvPr/>
        </p:nvSpPr>
        <p:spPr bwMode="auto">
          <a:xfrm>
            <a:off x="4567238" y="4487863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8408" name="Rectangle 8"/>
          <p:cNvSpPr>
            <a:spLocks noChangeArrowheads="1"/>
          </p:cNvSpPr>
          <p:nvPr/>
        </p:nvSpPr>
        <p:spPr bwMode="auto">
          <a:xfrm>
            <a:off x="3309937" y="1908876"/>
            <a:ext cx="2492375" cy="10779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1672CE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1672CE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672C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What resource is increased by the get event?</a:t>
            </a:r>
            <a:endParaRPr lang="en-US" sz="2000" b="0"/>
          </a:p>
        </p:txBody>
      </p:sp>
      <p:sp>
        <p:nvSpPr>
          <p:cNvPr id="2278409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278410" name="Line 10"/>
          <p:cNvSpPr>
            <a:spLocks noChangeShapeType="1"/>
          </p:cNvSpPr>
          <p:nvPr/>
        </p:nvSpPr>
        <p:spPr bwMode="auto">
          <a:xfrm>
            <a:off x="2382838" y="3198813"/>
            <a:ext cx="1217612" cy="81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8411" name="Rectangle 11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</p:txBody>
      </p:sp>
      <p:sp>
        <p:nvSpPr>
          <p:cNvPr id="2278412" name="Line 12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5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27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78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78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8411" grpId="0" animBg="1"/>
      <p:bldP spid="22784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Two:  Identify Resources And Agents</a:t>
            </a:r>
          </a:p>
        </p:txBody>
      </p:sp>
      <p:sp>
        <p:nvSpPr>
          <p:cNvPr id="228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/>
              <a:t>The agents who participate in each event should also be identified.</a:t>
            </a:r>
          </a:p>
          <a:p>
            <a:pPr lvl="1"/>
            <a:r>
              <a:rPr lang="en-US"/>
              <a:t>There will always be at least one internal agent (employee).</a:t>
            </a:r>
          </a:p>
          <a:p>
            <a:pPr lvl="1"/>
            <a:r>
              <a:rPr lang="en-US"/>
              <a:t>In most cases, there will also be an external agent (e.g., customer or supplier) who participates.</a:t>
            </a:r>
          </a:p>
        </p:txBody>
      </p:sp>
    </p:spTree>
    <p:extLst>
      <p:ext uri="{BB962C8B-B14F-4D97-AF65-F5344CB8AC3E}">
        <p14:creationId xmlns:p14="http://schemas.microsoft.com/office/powerpoint/2010/main" val="123021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8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8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8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2499" grpId="0" build="p" bldLvl="5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Two:  Identify Resources And Agents</a:t>
            </a:r>
          </a:p>
        </p:txBody>
      </p:sp>
      <p:sp>
        <p:nvSpPr>
          <p:cNvPr id="2283523" name="Rectangle 3"/>
          <p:cNvSpPr>
            <a:spLocks noChangeArrowheads="1"/>
          </p:cNvSpPr>
          <p:nvPr/>
        </p:nvSpPr>
        <p:spPr bwMode="auto">
          <a:xfrm>
            <a:off x="3608388" y="35306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283524" name="Rectangle 4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283527" name="Line 7"/>
          <p:cNvSpPr>
            <a:spLocks noChangeShapeType="1"/>
          </p:cNvSpPr>
          <p:nvPr/>
        </p:nvSpPr>
        <p:spPr bwMode="auto">
          <a:xfrm>
            <a:off x="4567238" y="4487863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3528" name="Rectangle 8"/>
          <p:cNvSpPr>
            <a:spLocks noChangeArrowheads="1"/>
          </p:cNvSpPr>
          <p:nvPr/>
        </p:nvSpPr>
        <p:spPr bwMode="auto">
          <a:xfrm>
            <a:off x="3353594" y="1933575"/>
            <a:ext cx="2492375" cy="11271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1672CE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1672CE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672C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What agents are involved in the sale?</a:t>
            </a:r>
            <a:endParaRPr lang="en-US" sz="2000" b="0"/>
          </a:p>
        </p:txBody>
      </p:sp>
      <p:sp>
        <p:nvSpPr>
          <p:cNvPr id="2283529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283530" name="Line 10"/>
          <p:cNvSpPr>
            <a:spLocks noChangeShapeType="1"/>
          </p:cNvSpPr>
          <p:nvPr/>
        </p:nvSpPr>
        <p:spPr bwMode="auto">
          <a:xfrm>
            <a:off x="2382838" y="3198813"/>
            <a:ext cx="1217612" cy="81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3531" name="Rectangle 11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</p:txBody>
      </p:sp>
      <p:sp>
        <p:nvSpPr>
          <p:cNvPr id="2283532" name="Line 12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3534" name="Rectangle 14"/>
          <p:cNvSpPr>
            <a:spLocks noChangeArrowheads="1"/>
          </p:cNvSpPr>
          <p:nvPr/>
        </p:nvSpPr>
        <p:spPr bwMode="auto">
          <a:xfrm>
            <a:off x="6826250" y="28543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283535" name="Rectangle 15"/>
          <p:cNvSpPr>
            <a:spLocks noChangeArrowheads="1"/>
          </p:cNvSpPr>
          <p:nvPr/>
        </p:nvSpPr>
        <p:spPr bwMode="auto">
          <a:xfrm>
            <a:off x="6829425" y="415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283536" name="Line 16"/>
          <p:cNvSpPr>
            <a:spLocks noChangeShapeType="1"/>
          </p:cNvSpPr>
          <p:nvPr/>
        </p:nvSpPr>
        <p:spPr bwMode="auto">
          <a:xfrm>
            <a:off x="5514975" y="4113213"/>
            <a:ext cx="1338263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3537" name="Line 17"/>
          <p:cNvSpPr>
            <a:spLocks noChangeShapeType="1"/>
          </p:cNvSpPr>
          <p:nvPr/>
        </p:nvSpPr>
        <p:spPr bwMode="auto">
          <a:xfrm flipV="1">
            <a:off x="5521325" y="3340100"/>
            <a:ext cx="1285875" cy="525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3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83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83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83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83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83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83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34" grpId="0" animBg="1"/>
      <p:bldP spid="2283535" grpId="0" animBg="1"/>
      <p:bldP spid="2283536" grpId="0" animBg="1"/>
      <p:bldP spid="228353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Two:  Identify Resources And Agents</a:t>
            </a:r>
          </a:p>
        </p:txBody>
      </p:sp>
      <p:sp>
        <p:nvSpPr>
          <p:cNvPr id="2284547" name="Rectangle 3"/>
          <p:cNvSpPr>
            <a:spLocks noChangeArrowheads="1"/>
          </p:cNvSpPr>
          <p:nvPr/>
        </p:nvSpPr>
        <p:spPr bwMode="auto">
          <a:xfrm>
            <a:off x="3608388" y="35306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284548" name="Rectangle 4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284551" name="Line 7"/>
          <p:cNvSpPr>
            <a:spLocks noChangeShapeType="1"/>
          </p:cNvSpPr>
          <p:nvPr/>
        </p:nvSpPr>
        <p:spPr bwMode="auto">
          <a:xfrm>
            <a:off x="4567238" y="4487863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4552" name="Rectangle 8"/>
          <p:cNvSpPr>
            <a:spLocks noChangeArrowheads="1"/>
          </p:cNvSpPr>
          <p:nvPr/>
        </p:nvSpPr>
        <p:spPr bwMode="auto">
          <a:xfrm>
            <a:off x="3314700" y="1833563"/>
            <a:ext cx="2492375" cy="13652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1672CE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1672CE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672C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What agents are involved in the receipt of cash?</a:t>
            </a:r>
            <a:endParaRPr lang="en-US" sz="2000" b="0" dirty="0"/>
          </a:p>
        </p:txBody>
      </p:sp>
      <p:sp>
        <p:nvSpPr>
          <p:cNvPr id="2284553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284554" name="Line 10"/>
          <p:cNvSpPr>
            <a:spLocks noChangeShapeType="1"/>
          </p:cNvSpPr>
          <p:nvPr/>
        </p:nvSpPr>
        <p:spPr bwMode="auto">
          <a:xfrm>
            <a:off x="2382838" y="3198813"/>
            <a:ext cx="1217612" cy="81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4555" name="Rectangle 11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</p:txBody>
      </p:sp>
      <p:sp>
        <p:nvSpPr>
          <p:cNvPr id="2284556" name="Line 12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4558" name="Rectangle 14"/>
          <p:cNvSpPr>
            <a:spLocks noChangeArrowheads="1"/>
          </p:cNvSpPr>
          <p:nvPr/>
        </p:nvSpPr>
        <p:spPr bwMode="auto">
          <a:xfrm>
            <a:off x="6826250" y="28543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284559" name="Rectangle 15"/>
          <p:cNvSpPr>
            <a:spLocks noChangeArrowheads="1"/>
          </p:cNvSpPr>
          <p:nvPr/>
        </p:nvSpPr>
        <p:spPr bwMode="auto">
          <a:xfrm>
            <a:off x="6829425" y="415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284560" name="Line 16"/>
          <p:cNvSpPr>
            <a:spLocks noChangeShapeType="1"/>
          </p:cNvSpPr>
          <p:nvPr/>
        </p:nvSpPr>
        <p:spPr bwMode="auto">
          <a:xfrm>
            <a:off x="5514975" y="4113213"/>
            <a:ext cx="1338263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4561" name="Line 17"/>
          <p:cNvSpPr>
            <a:spLocks noChangeShapeType="1"/>
          </p:cNvSpPr>
          <p:nvPr/>
        </p:nvSpPr>
        <p:spPr bwMode="auto">
          <a:xfrm flipV="1">
            <a:off x="5521325" y="3340100"/>
            <a:ext cx="1285875" cy="525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4562" name="Rectangle 18"/>
          <p:cNvSpPr>
            <a:spLocks noChangeArrowheads="1"/>
          </p:cNvSpPr>
          <p:nvPr/>
        </p:nvSpPr>
        <p:spPr bwMode="auto">
          <a:xfrm>
            <a:off x="6845300" y="5418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284563" name="Line 19"/>
          <p:cNvSpPr>
            <a:spLocks noChangeShapeType="1"/>
          </p:cNvSpPr>
          <p:nvPr/>
        </p:nvSpPr>
        <p:spPr bwMode="auto">
          <a:xfrm>
            <a:off x="5499100" y="5891213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4564" name="Line 20"/>
          <p:cNvSpPr>
            <a:spLocks noChangeShapeType="1"/>
          </p:cNvSpPr>
          <p:nvPr/>
        </p:nvSpPr>
        <p:spPr bwMode="auto">
          <a:xfrm flipV="1">
            <a:off x="5534025" y="4881563"/>
            <a:ext cx="1319213" cy="830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1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84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84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84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8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4562" grpId="0" animBg="1"/>
      <p:bldP spid="2284563" grpId="0" animBg="1"/>
      <p:bldP spid="22845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  <a:ln/>
        </p:spPr>
        <p:txBody>
          <a:bodyPr/>
          <a:lstStyle/>
          <a:p>
            <a:r>
              <a:rPr lang="en-US" dirty="0" smtClean="0"/>
              <a:t>Entity-Relationship Diagrams</a:t>
            </a:r>
            <a:endParaRPr lang="en-US" dirty="0"/>
          </a:p>
        </p:txBody>
      </p:sp>
      <p:sp>
        <p:nvSpPr>
          <p:cNvPr id="220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>
            <a:normAutofit/>
          </a:bodyPr>
          <a:lstStyle/>
          <a:p>
            <a:r>
              <a:rPr lang="en-US" sz="2400" dirty="0" smtClean="0"/>
              <a:t>An </a:t>
            </a:r>
            <a:r>
              <a:rPr lang="en-US" sz="2400" b="1" i="1" dirty="0"/>
              <a:t>entity-relationship (E-R) diagram</a:t>
            </a:r>
            <a:r>
              <a:rPr lang="en-US" sz="2400" dirty="0"/>
              <a:t> is a graphical technique for portraying a database schema.</a:t>
            </a:r>
          </a:p>
          <a:p>
            <a:pPr lvl="1"/>
            <a:r>
              <a:rPr lang="en-US" sz="2400" dirty="0"/>
              <a:t>Shows the various entities being modeled and the </a:t>
            </a:r>
            <a:r>
              <a:rPr lang="en-US" sz="2400" dirty="0" smtClean="0"/>
              <a:t>important relationships among them.</a:t>
            </a:r>
            <a:endParaRPr lang="en-US" sz="2400" dirty="0"/>
          </a:p>
          <a:p>
            <a:pPr lvl="1"/>
            <a:endParaRPr lang="en-US" sz="2800" dirty="0" smtClean="0"/>
          </a:p>
          <a:p>
            <a:r>
              <a:rPr lang="en-US" sz="2400" dirty="0"/>
              <a:t>An </a:t>
            </a:r>
            <a:r>
              <a:rPr lang="en-US" sz="2400" b="1" i="1" dirty="0">
                <a:solidFill>
                  <a:srgbClr val="CC0000"/>
                </a:solidFill>
              </a:rPr>
              <a:t>entity</a:t>
            </a:r>
            <a:r>
              <a:rPr lang="en-US" sz="2400" dirty="0"/>
              <a:t> is anything about which the organization wants to collect and store information.</a:t>
            </a:r>
          </a:p>
          <a:p>
            <a:pPr lvl="1"/>
            <a:r>
              <a:rPr lang="en-US" sz="2400" dirty="0"/>
              <a:t>EXAMPLE:  Your university collects and stores information about students, courses, enrollment activity, etc.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67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05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05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20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20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0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20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5698" grpId="0" animBg="1" autoUpdateAnimBg="0"/>
      <p:bldP spid="2205699" grpId="0" build="p" bldLvl="5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 smtClean="0"/>
              <a:t>Step Three:  Determine Cardinalities Of Relationships</a:t>
            </a:r>
            <a:endParaRPr lang="en-US" sz="3200" dirty="0"/>
          </a:p>
        </p:txBody>
      </p:sp>
      <p:sp>
        <p:nvSpPr>
          <p:cNvPr id="228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 sz="2800"/>
              <a:t>The final step in an REA diagram for a transaction cycle is to add information about the relationship cardinalities.</a:t>
            </a:r>
          </a:p>
          <a:p>
            <a:r>
              <a:rPr lang="en-US" sz="2800"/>
              <a:t>A </a:t>
            </a:r>
            <a:r>
              <a:rPr lang="en-US" sz="2800" b="1" i="1">
                <a:solidFill>
                  <a:srgbClr val="CC0000"/>
                </a:solidFill>
              </a:rPr>
              <a:t>cardinality</a:t>
            </a:r>
            <a:r>
              <a:rPr lang="en-US" sz="2800"/>
              <a:t> describes the nature of the relationship between two entities.</a:t>
            </a:r>
          </a:p>
          <a:p>
            <a:pPr lvl="1"/>
            <a:r>
              <a:rPr lang="en-US" sz="2400"/>
              <a:t>It indicates how many instances of one entity can be linked to a specific instance of another entity.</a:t>
            </a:r>
          </a:p>
          <a:p>
            <a:pPr lvl="1"/>
            <a:r>
              <a:rPr lang="en-US" sz="2400"/>
              <a:t>For example, the cardinality between the event </a:t>
            </a:r>
            <a:r>
              <a:rPr lang="en-US" sz="2400" i="1">
                <a:solidFill>
                  <a:srgbClr val="006600"/>
                </a:solidFill>
              </a:rPr>
              <a:t>Sales</a:t>
            </a:r>
            <a:r>
              <a:rPr lang="en-US" sz="2400"/>
              <a:t> and the agent </a:t>
            </a:r>
            <a:r>
              <a:rPr lang="en-US" sz="2400" i="1">
                <a:solidFill>
                  <a:srgbClr val="006600"/>
                </a:solidFill>
              </a:rPr>
              <a:t>Customer</a:t>
            </a:r>
            <a:r>
              <a:rPr lang="en-US" sz="2400"/>
              <a:t> answers the question:</a:t>
            </a:r>
          </a:p>
          <a:p>
            <a:pPr lvl="2"/>
            <a:r>
              <a:rPr lang="en-US" sz="2000"/>
              <a:t>For each sale a company makes, how many customers are associated with that sale?</a:t>
            </a:r>
          </a:p>
        </p:txBody>
      </p:sp>
    </p:spTree>
    <p:extLst>
      <p:ext uri="{BB962C8B-B14F-4D97-AF65-F5344CB8AC3E}">
        <p14:creationId xmlns:p14="http://schemas.microsoft.com/office/powerpoint/2010/main" val="41344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8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8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8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8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8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7619" grpId="0" build="p" bldLvl="5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29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Using </a:t>
            </a:r>
            <a:r>
              <a:rPr lang="en-US" dirty="0"/>
              <a:t>the crow’s feet notation:</a:t>
            </a:r>
          </a:p>
          <a:p>
            <a:pPr lvl="1"/>
            <a:r>
              <a:rPr lang="en-US" dirty="0"/>
              <a:t>The symbol for zero is a circle:  </a:t>
            </a:r>
            <a:r>
              <a:rPr lang="en-US" dirty="0">
                <a:cs typeface="Arial" panose="020B0604020202020204" pitchFamily="34" charset="0"/>
              </a:rPr>
              <a:t>O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The symbol for one is a single stroke:  |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The symbol for many is the crow’s foot:</a:t>
            </a:r>
          </a:p>
        </p:txBody>
      </p:sp>
      <p:sp>
        <p:nvSpPr>
          <p:cNvPr id="2291716" name="Line 4"/>
          <p:cNvSpPr>
            <a:spLocks noChangeShapeType="1"/>
          </p:cNvSpPr>
          <p:nvPr/>
        </p:nvSpPr>
        <p:spPr bwMode="auto">
          <a:xfrm flipV="1">
            <a:off x="7102475" y="3419475"/>
            <a:ext cx="406400" cy="2540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291717" name="Line 5"/>
          <p:cNvSpPr>
            <a:spLocks noChangeShapeType="1"/>
          </p:cNvSpPr>
          <p:nvPr/>
        </p:nvSpPr>
        <p:spPr bwMode="auto">
          <a:xfrm flipV="1">
            <a:off x="7086600" y="3654425"/>
            <a:ext cx="473075" cy="1905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291719" name="Line 7"/>
          <p:cNvSpPr>
            <a:spLocks noChangeShapeType="1"/>
          </p:cNvSpPr>
          <p:nvPr/>
        </p:nvSpPr>
        <p:spPr bwMode="auto">
          <a:xfrm>
            <a:off x="7086600" y="3657600"/>
            <a:ext cx="422275" cy="21907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8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293763" name="Rectangle 3"/>
          <p:cNvSpPr>
            <a:spLocks noChangeArrowheads="1"/>
          </p:cNvSpPr>
          <p:nvPr/>
        </p:nvSpPr>
        <p:spPr bwMode="auto">
          <a:xfrm>
            <a:off x="1017588" y="2751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293774" name="Rectangle 14"/>
          <p:cNvSpPr>
            <a:spLocks noChangeArrowheads="1"/>
          </p:cNvSpPr>
          <p:nvPr/>
        </p:nvSpPr>
        <p:spPr bwMode="auto">
          <a:xfrm>
            <a:off x="6180138" y="273685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293777" name="Line 17"/>
          <p:cNvSpPr>
            <a:spLocks noChangeShapeType="1"/>
          </p:cNvSpPr>
          <p:nvPr/>
        </p:nvSpPr>
        <p:spPr bwMode="auto">
          <a:xfrm flipV="1">
            <a:off x="2947988" y="3221038"/>
            <a:ext cx="3182937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3784" name="Line 24"/>
          <p:cNvSpPr>
            <a:spLocks noChangeShapeType="1"/>
          </p:cNvSpPr>
          <p:nvPr/>
        </p:nvSpPr>
        <p:spPr bwMode="auto">
          <a:xfrm>
            <a:off x="5748338" y="3048000"/>
            <a:ext cx="0" cy="338138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3785" name="Line 25"/>
          <p:cNvSpPr>
            <a:spLocks noChangeShapeType="1"/>
          </p:cNvSpPr>
          <p:nvPr/>
        </p:nvSpPr>
        <p:spPr bwMode="auto">
          <a:xfrm>
            <a:off x="5918200" y="3043238"/>
            <a:ext cx="0" cy="338137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3786" name="Line 26"/>
          <p:cNvSpPr>
            <a:spLocks noChangeShapeType="1"/>
          </p:cNvSpPr>
          <p:nvPr/>
        </p:nvSpPr>
        <p:spPr bwMode="auto">
          <a:xfrm flipH="1" flipV="1">
            <a:off x="2913063" y="2981325"/>
            <a:ext cx="219075" cy="219075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3787" name="Line 27"/>
          <p:cNvSpPr>
            <a:spLocks noChangeShapeType="1"/>
          </p:cNvSpPr>
          <p:nvPr/>
        </p:nvSpPr>
        <p:spPr bwMode="auto">
          <a:xfrm flipV="1">
            <a:off x="2928938" y="3217863"/>
            <a:ext cx="187325" cy="15875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3788" name="Line 28"/>
          <p:cNvSpPr>
            <a:spLocks noChangeShapeType="1"/>
          </p:cNvSpPr>
          <p:nvPr/>
        </p:nvSpPr>
        <p:spPr bwMode="auto">
          <a:xfrm flipH="1">
            <a:off x="2928938" y="3217863"/>
            <a:ext cx="203200" cy="25400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3789" name="Oval 29"/>
          <p:cNvSpPr>
            <a:spLocks noChangeArrowheads="1"/>
          </p:cNvSpPr>
          <p:nvPr/>
        </p:nvSpPr>
        <p:spPr bwMode="auto">
          <a:xfrm>
            <a:off x="3198813" y="3030538"/>
            <a:ext cx="338137" cy="355600"/>
          </a:xfrm>
          <a:prstGeom prst="ellipse">
            <a:avLst/>
          </a:prstGeom>
          <a:solidFill>
            <a:srgbClr val="FFDDBB"/>
          </a:solidFill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3791" name="Rectangle 31"/>
          <p:cNvSpPr>
            <a:spLocks noChangeArrowheads="1"/>
          </p:cNvSpPr>
          <p:nvPr/>
        </p:nvSpPr>
        <p:spPr bwMode="auto">
          <a:xfrm>
            <a:off x="2309813" y="4081463"/>
            <a:ext cx="4965700" cy="1095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1672CE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1672CE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672C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There is typically a minimum and maximum cardinality for each entity participating in a relationship.</a:t>
            </a:r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200382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294787" name="Rectangle 3"/>
          <p:cNvSpPr>
            <a:spLocks noChangeArrowheads="1"/>
          </p:cNvSpPr>
          <p:nvPr/>
        </p:nvSpPr>
        <p:spPr bwMode="auto">
          <a:xfrm>
            <a:off x="1017588" y="2751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294788" name="Rectangle 4"/>
          <p:cNvSpPr>
            <a:spLocks noChangeArrowheads="1"/>
          </p:cNvSpPr>
          <p:nvPr/>
        </p:nvSpPr>
        <p:spPr bwMode="auto">
          <a:xfrm>
            <a:off x="6180138" y="273685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294789" name="Line 5"/>
          <p:cNvSpPr>
            <a:spLocks noChangeShapeType="1"/>
          </p:cNvSpPr>
          <p:nvPr/>
        </p:nvSpPr>
        <p:spPr bwMode="auto">
          <a:xfrm flipV="1">
            <a:off x="2947988" y="3221038"/>
            <a:ext cx="3182937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4790" name="Line 6"/>
          <p:cNvSpPr>
            <a:spLocks noChangeShapeType="1"/>
          </p:cNvSpPr>
          <p:nvPr/>
        </p:nvSpPr>
        <p:spPr bwMode="auto">
          <a:xfrm>
            <a:off x="5748338" y="3048000"/>
            <a:ext cx="0" cy="33813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4791" name="Line 7"/>
          <p:cNvSpPr>
            <a:spLocks noChangeShapeType="1"/>
          </p:cNvSpPr>
          <p:nvPr/>
        </p:nvSpPr>
        <p:spPr bwMode="auto">
          <a:xfrm>
            <a:off x="5918200" y="3043238"/>
            <a:ext cx="0" cy="338137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4792" name="Line 8"/>
          <p:cNvSpPr>
            <a:spLocks noChangeShapeType="1"/>
          </p:cNvSpPr>
          <p:nvPr/>
        </p:nvSpPr>
        <p:spPr bwMode="auto">
          <a:xfrm flipH="1" flipV="1">
            <a:off x="2913063" y="2981325"/>
            <a:ext cx="219075" cy="219075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4793" name="Line 9"/>
          <p:cNvSpPr>
            <a:spLocks noChangeShapeType="1"/>
          </p:cNvSpPr>
          <p:nvPr/>
        </p:nvSpPr>
        <p:spPr bwMode="auto">
          <a:xfrm flipV="1">
            <a:off x="2928938" y="3217863"/>
            <a:ext cx="187325" cy="15875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4794" name="Line 10"/>
          <p:cNvSpPr>
            <a:spLocks noChangeShapeType="1"/>
          </p:cNvSpPr>
          <p:nvPr/>
        </p:nvSpPr>
        <p:spPr bwMode="auto">
          <a:xfrm flipH="1">
            <a:off x="2928938" y="3217863"/>
            <a:ext cx="203200" cy="25400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4795" name="Oval 11"/>
          <p:cNvSpPr>
            <a:spLocks noChangeArrowheads="1"/>
          </p:cNvSpPr>
          <p:nvPr/>
        </p:nvSpPr>
        <p:spPr bwMode="auto">
          <a:xfrm>
            <a:off x="3198813" y="3030538"/>
            <a:ext cx="338137" cy="355600"/>
          </a:xfrm>
          <a:prstGeom prst="ellipse">
            <a:avLst/>
          </a:prstGeom>
          <a:solidFill>
            <a:srgbClr val="FFDDBB"/>
          </a:solidFill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4796" name="Rectangle 12"/>
          <p:cNvSpPr>
            <a:spLocks noChangeArrowheads="1"/>
          </p:cNvSpPr>
          <p:nvPr/>
        </p:nvSpPr>
        <p:spPr bwMode="auto">
          <a:xfrm>
            <a:off x="2309813" y="4081463"/>
            <a:ext cx="4965700" cy="175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1672CE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1672CE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672C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The minimum cardinality can be either 0 or 1.</a:t>
            </a:r>
          </a:p>
          <a:p>
            <a:r>
              <a:rPr lang="en-US" sz="2000">
                <a:solidFill>
                  <a:schemeClr val="tx1"/>
                </a:solidFill>
              </a:rPr>
              <a:t>The symbols for the minimum cardinalities are shown above in red.</a:t>
            </a:r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263918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295811" name="Rectangle 3"/>
          <p:cNvSpPr>
            <a:spLocks noChangeArrowheads="1"/>
          </p:cNvSpPr>
          <p:nvPr/>
        </p:nvSpPr>
        <p:spPr bwMode="auto">
          <a:xfrm>
            <a:off x="1017588" y="2751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295812" name="Rectangle 4"/>
          <p:cNvSpPr>
            <a:spLocks noChangeArrowheads="1"/>
          </p:cNvSpPr>
          <p:nvPr/>
        </p:nvSpPr>
        <p:spPr bwMode="auto">
          <a:xfrm>
            <a:off x="6180138" y="273685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295813" name="Line 5"/>
          <p:cNvSpPr>
            <a:spLocks noChangeShapeType="1"/>
          </p:cNvSpPr>
          <p:nvPr/>
        </p:nvSpPr>
        <p:spPr bwMode="auto">
          <a:xfrm flipV="1">
            <a:off x="2947988" y="3221038"/>
            <a:ext cx="3182937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5814" name="Line 6"/>
          <p:cNvSpPr>
            <a:spLocks noChangeShapeType="1"/>
          </p:cNvSpPr>
          <p:nvPr/>
        </p:nvSpPr>
        <p:spPr bwMode="auto">
          <a:xfrm>
            <a:off x="5748338" y="3048000"/>
            <a:ext cx="0" cy="33813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5815" name="Line 7"/>
          <p:cNvSpPr>
            <a:spLocks noChangeShapeType="1"/>
          </p:cNvSpPr>
          <p:nvPr/>
        </p:nvSpPr>
        <p:spPr bwMode="auto">
          <a:xfrm>
            <a:off x="5918200" y="3043238"/>
            <a:ext cx="0" cy="338137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5816" name="Line 8"/>
          <p:cNvSpPr>
            <a:spLocks noChangeShapeType="1"/>
          </p:cNvSpPr>
          <p:nvPr/>
        </p:nvSpPr>
        <p:spPr bwMode="auto">
          <a:xfrm flipH="1" flipV="1">
            <a:off x="2913063" y="2981325"/>
            <a:ext cx="219075" cy="219075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5817" name="Line 9"/>
          <p:cNvSpPr>
            <a:spLocks noChangeShapeType="1"/>
          </p:cNvSpPr>
          <p:nvPr/>
        </p:nvSpPr>
        <p:spPr bwMode="auto">
          <a:xfrm flipV="1">
            <a:off x="2928938" y="3217863"/>
            <a:ext cx="187325" cy="15875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5818" name="Line 10"/>
          <p:cNvSpPr>
            <a:spLocks noChangeShapeType="1"/>
          </p:cNvSpPr>
          <p:nvPr/>
        </p:nvSpPr>
        <p:spPr bwMode="auto">
          <a:xfrm flipH="1">
            <a:off x="2928938" y="3217863"/>
            <a:ext cx="203200" cy="25400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5819" name="Oval 11"/>
          <p:cNvSpPr>
            <a:spLocks noChangeArrowheads="1"/>
          </p:cNvSpPr>
          <p:nvPr/>
        </p:nvSpPr>
        <p:spPr bwMode="auto">
          <a:xfrm>
            <a:off x="3198813" y="3030538"/>
            <a:ext cx="338137" cy="355600"/>
          </a:xfrm>
          <a:prstGeom prst="ellipse">
            <a:avLst/>
          </a:prstGeom>
          <a:solidFill>
            <a:srgbClr val="FFDDBB"/>
          </a:solidFill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820" name="Rectangle 12"/>
          <p:cNvSpPr>
            <a:spLocks noChangeArrowheads="1"/>
          </p:cNvSpPr>
          <p:nvPr/>
        </p:nvSpPr>
        <p:spPr bwMode="auto">
          <a:xfrm>
            <a:off x="2309813" y="4081463"/>
            <a:ext cx="4965700" cy="19383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1672CE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1672CE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672C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The minimum cardinality symbol next to customer is the symbol for one.</a:t>
            </a:r>
          </a:p>
          <a:p>
            <a:r>
              <a:rPr lang="en-US" sz="2000" dirty="0">
                <a:solidFill>
                  <a:schemeClr val="tx1"/>
                </a:solidFill>
              </a:rPr>
              <a:t>This symbol means that for every occurrence of a sale, there must be a minimum of one customer involved.</a:t>
            </a:r>
            <a:endParaRPr lang="en-US" sz="2000" b="0" dirty="0"/>
          </a:p>
        </p:txBody>
      </p:sp>
      <p:sp>
        <p:nvSpPr>
          <p:cNvPr id="2295821" name="Line 13"/>
          <p:cNvSpPr>
            <a:spLocks noChangeShapeType="1"/>
          </p:cNvSpPr>
          <p:nvPr/>
        </p:nvSpPr>
        <p:spPr bwMode="auto">
          <a:xfrm flipV="1">
            <a:off x="5181600" y="3538538"/>
            <a:ext cx="423863" cy="508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5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296835" name="Rectangle 3"/>
          <p:cNvSpPr>
            <a:spLocks noChangeArrowheads="1"/>
          </p:cNvSpPr>
          <p:nvPr/>
        </p:nvSpPr>
        <p:spPr bwMode="auto">
          <a:xfrm>
            <a:off x="1017588" y="2751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296836" name="Rectangle 4"/>
          <p:cNvSpPr>
            <a:spLocks noChangeArrowheads="1"/>
          </p:cNvSpPr>
          <p:nvPr/>
        </p:nvSpPr>
        <p:spPr bwMode="auto">
          <a:xfrm>
            <a:off x="6180138" y="273685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296837" name="Line 5"/>
          <p:cNvSpPr>
            <a:spLocks noChangeShapeType="1"/>
          </p:cNvSpPr>
          <p:nvPr/>
        </p:nvSpPr>
        <p:spPr bwMode="auto">
          <a:xfrm flipV="1">
            <a:off x="2947988" y="3221038"/>
            <a:ext cx="3182937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6838" name="Line 6"/>
          <p:cNvSpPr>
            <a:spLocks noChangeShapeType="1"/>
          </p:cNvSpPr>
          <p:nvPr/>
        </p:nvSpPr>
        <p:spPr bwMode="auto">
          <a:xfrm>
            <a:off x="5748338" y="3048000"/>
            <a:ext cx="0" cy="338138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6839" name="Line 7"/>
          <p:cNvSpPr>
            <a:spLocks noChangeShapeType="1"/>
          </p:cNvSpPr>
          <p:nvPr/>
        </p:nvSpPr>
        <p:spPr bwMode="auto">
          <a:xfrm>
            <a:off x="5918200" y="3043238"/>
            <a:ext cx="0" cy="338137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6840" name="Line 8"/>
          <p:cNvSpPr>
            <a:spLocks noChangeShapeType="1"/>
          </p:cNvSpPr>
          <p:nvPr/>
        </p:nvSpPr>
        <p:spPr bwMode="auto">
          <a:xfrm flipH="1" flipV="1">
            <a:off x="2913063" y="2981325"/>
            <a:ext cx="219075" cy="219075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6841" name="Line 9"/>
          <p:cNvSpPr>
            <a:spLocks noChangeShapeType="1"/>
          </p:cNvSpPr>
          <p:nvPr/>
        </p:nvSpPr>
        <p:spPr bwMode="auto">
          <a:xfrm flipV="1">
            <a:off x="2928938" y="3217863"/>
            <a:ext cx="187325" cy="15875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6842" name="Line 10"/>
          <p:cNvSpPr>
            <a:spLocks noChangeShapeType="1"/>
          </p:cNvSpPr>
          <p:nvPr/>
        </p:nvSpPr>
        <p:spPr bwMode="auto">
          <a:xfrm flipH="1">
            <a:off x="2928938" y="3217863"/>
            <a:ext cx="203200" cy="25400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6843" name="Oval 11"/>
          <p:cNvSpPr>
            <a:spLocks noChangeArrowheads="1"/>
          </p:cNvSpPr>
          <p:nvPr/>
        </p:nvSpPr>
        <p:spPr bwMode="auto">
          <a:xfrm>
            <a:off x="3198813" y="3030538"/>
            <a:ext cx="338137" cy="355600"/>
          </a:xfrm>
          <a:prstGeom prst="ellipse">
            <a:avLst/>
          </a:prstGeom>
          <a:solidFill>
            <a:srgbClr val="FFDDBB"/>
          </a:solidFill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6844" name="Rectangle 12"/>
          <p:cNvSpPr>
            <a:spLocks noChangeArrowheads="1"/>
          </p:cNvSpPr>
          <p:nvPr/>
        </p:nvSpPr>
        <p:spPr bwMode="auto">
          <a:xfrm>
            <a:off x="1125538" y="4081463"/>
            <a:ext cx="7402512" cy="23796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1672CE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1672CE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672C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The minimum cardinality symbol next to sale is the symbol for zero.</a:t>
            </a:r>
          </a:p>
          <a:p>
            <a:r>
              <a:rPr lang="en-US" sz="2000">
                <a:solidFill>
                  <a:schemeClr val="tx1"/>
                </a:solidFill>
              </a:rPr>
              <a:t>This symbol means that for every customer in the database, there must be a minimum of zero sales.  This minimum of zero allows the company to add a customer to its database before any sales have been made to that customer, i.e., a prospective customer can be included.</a:t>
            </a:r>
            <a:endParaRPr lang="en-US" sz="2000" b="0"/>
          </a:p>
        </p:txBody>
      </p:sp>
      <p:sp>
        <p:nvSpPr>
          <p:cNvPr id="2296845" name="Line 13"/>
          <p:cNvSpPr>
            <a:spLocks noChangeShapeType="1"/>
          </p:cNvSpPr>
          <p:nvPr/>
        </p:nvSpPr>
        <p:spPr bwMode="auto">
          <a:xfrm flipH="1" flipV="1">
            <a:off x="3589338" y="3471863"/>
            <a:ext cx="644525" cy="60801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1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297859" name="Rectangle 3"/>
          <p:cNvSpPr>
            <a:spLocks noChangeArrowheads="1"/>
          </p:cNvSpPr>
          <p:nvPr/>
        </p:nvSpPr>
        <p:spPr bwMode="auto">
          <a:xfrm>
            <a:off x="1017588" y="2751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297860" name="Rectangle 4"/>
          <p:cNvSpPr>
            <a:spLocks noChangeArrowheads="1"/>
          </p:cNvSpPr>
          <p:nvPr/>
        </p:nvSpPr>
        <p:spPr bwMode="auto">
          <a:xfrm>
            <a:off x="6180138" y="273685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297861" name="Line 5"/>
          <p:cNvSpPr>
            <a:spLocks noChangeShapeType="1"/>
          </p:cNvSpPr>
          <p:nvPr/>
        </p:nvSpPr>
        <p:spPr bwMode="auto">
          <a:xfrm flipV="1">
            <a:off x="2947988" y="3221038"/>
            <a:ext cx="3182937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7862" name="Line 6"/>
          <p:cNvSpPr>
            <a:spLocks noChangeShapeType="1"/>
          </p:cNvSpPr>
          <p:nvPr/>
        </p:nvSpPr>
        <p:spPr bwMode="auto">
          <a:xfrm>
            <a:off x="5748338" y="3048000"/>
            <a:ext cx="0" cy="338138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7863" name="Line 7"/>
          <p:cNvSpPr>
            <a:spLocks noChangeShapeType="1"/>
          </p:cNvSpPr>
          <p:nvPr/>
        </p:nvSpPr>
        <p:spPr bwMode="auto">
          <a:xfrm>
            <a:off x="5918200" y="3043238"/>
            <a:ext cx="0" cy="33813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7864" name="Line 8"/>
          <p:cNvSpPr>
            <a:spLocks noChangeShapeType="1"/>
          </p:cNvSpPr>
          <p:nvPr/>
        </p:nvSpPr>
        <p:spPr bwMode="auto">
          <a:xfrm flipH="1" flipV="1">
            <a:off x="2913063" y="2981325"/>
            <a:ext cx="219075" cy="2190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7865" name="Line 9"/>
          <p:cNvSpPr>
            <a:spLocks noChangeShapeType="1"/>
          </p:cNvSpPr>
          <p:nvPr/>
        </p:nvSpPr>
        <p:spPr bwMode="auto">
          <a:xfrm flipV="1">
            <a:off x="2928938" y="3217863"/>
            <a:ext cx="187325" cy="158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7866" name="Line 10"/>
          <p:cNvSpPr>
            <a:spLocks noChangeShapeType="1"/>
          </p:cNvSpPr>
          <p:nvPr/>
        </p:nvSpPr>
        <p:spPr bwMode="auto">
          <a:xfrm flipH="1">
            <a:off x="2928938" y="3217863"/>
            <a:ext cx="203200" cy="254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7867" name="Oval 11"/>
          <p:cNvSpPr>
            <a:spLocks noChangeArrowheads="1"/>
          </p:cNvSpPr>
          <p:nvPr/>
        </p:nvSpPr>
        <p:spPr bwMode="auto">
          <a:xfrm>
            <a:off x="3198813" y="3030538"/>
            <a:ext cx="338137" cy="355600"/>
          </a:xfrm>
          <a:prstGeom prst="ellipse">
            <a:avLst/>
          </a:prstGeom>
          <a:solidFill>
            <a:srgbClr val="FFDDBB"/>
          </a:solidFill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297868" name="Rectangle 12"/>
          <p:cNvSpPr>
            <a:spLocks noChangeArrowheads="1"/>
          </p:cNvSpPr>
          <p:nvPr/>
        </p:nvSpPr>
        <p:spPr bwMode="auto">
          <a:xfrm>
            <a:off x="2309813" y="4081463"/>
            <a:ext cx="4965700" cy="175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1672CE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1672CE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672C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The maximum cardinality can be either 1 or N (many).</a:t>
            </a:r>
          </a:p>
          <a:p>
            <a:r>
              <a:rPr lang="en-US" sz="2000">
                <a:solidFill>
                  <a:schemeClr val="tx1"/>
                </a:solidFill>
              </a:rPr>
              <a:t>The symbols for the maximum cardinalities are shown above in red.</a:t>
            </a:r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232204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>
            <a:normAutofit/>
          </a:bodyPr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299907" name="Rectangle 3"/>
          <p:cNvSpPr>
            <a:spLocks noChangeArrowheads="1"/>
          </p:cNvSpPr>
          <p:nvPr/>
        </p:nvSpPr>
        <p:spPr bwMode="auto">
          <a:xfrm>
            <a:off x="1017588" y="2751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299908" name="Rectangle 4"/>
          <p:cNvSpPr>
            <a:spLocks noChangeArrowheads="1"/>
          </p:cNvSpPr>
          <p:nvPr/>
        </p:nvSpPr>
        <p:spPr bwMode="auto">
          <a:xfrm>
            <a:off x="6180138" y="273685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299909" name="Line 5"/>
          <p:cNvSpPr>
            <a:spLocks noChangeShapeType="1"/>
          </p:cNvSpPr>
          <p:nvPr/>
        </p:nvSpPr>
        <p:spPr bwMode="auto">
          <a:xfrm flipV="1">
            <a:off x="2947988" y="3221038"/>
            <a:ext cx="3182937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9910" name="Line 6"/>
          <p:cNvSpPr>
            <a:spLocks noChangeShapeType="1"/>
          </p:cNvSpPr>
          <p:nvPr/>
        </p:nvSpPr>
        <p:spPr bwMode="auto">
          <a:xfrm>
            <a:off x="5748338" y="3048000"/>
            <a:ext cx="0" cy="338138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9911" name="Line 7"/>
          <p:cNvSpPr>
            <a:spLocks noChangeShapeType="1"/>
          </p:cNvSpPr>
          <p:nvPr/>
        </p:nvSpPr>
        <p:spPr bwMode="auto">
          <a:xfrm>
            <a:off x="5918200" y="3043238"/>
            <a:ext cx="0" cy="33813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9912" name="Line 8"/>
          <p:cNvSpPr>
            <a:spLocks noChangeShapeType="1"/>
          </p:cNvSpPr>
          <p:nvPr/>
        </p:nvSpPr>
        <p:spPr bwMode="auto">
          <a:xfrm flipH="1" flipV="1">
            <a:off x="2913063" y="2981325"/>
            <a:ext cx="219075" cy="219075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9913" name="Line 9"/>
          <p:cNvSpPr>
            <a:spLocks noChangeShapeType="1"/>
          </p:cNvSpPr>
          <p:nvPr/>
        </p:nvSpPr>
        <p:spPr bwMode="auto">
          <a:xfrm flipV="1">
            <a:off x="2928938" y="3217863"/>
            <a:ext cx="187325" cy="15875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9914" name="Line 10"/>
          <p:cNvSpPr>
            <a:spLocks noChangeShapeType="1"/>
          </p:cNvSpPr>
          <p:nvPr/>
        </p:nvSpPr>
        <p:spPr bwMode="auto">
          <a:xfrm flipH="1">
            <a:off x="2928938" y="3217863"/>
            <a:ext cx="203200" cy="25400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9915" name="Oval 11"/>
          <p:cNvSpPr>
            <a:spLocks noChangeArrowheads="1"/>
          </p:cNvSpPr>
          <p:nvPr/>
        </p:nvSpPr>
        <p:spPr bwMode="auto">
          <a:xfrm>
            <a:off x="3198813" y="3030538"/>
            <a:ext cx="338137" cy="355600"/>
          </a:xfrm>
          <a:prstGeom prst="ellipse">
            <a:avLst/>
          </a:prstGeom>
          <a:solidFill>
            <a:srgbClr val="FFDDBB"/>
          </a:solidFill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9916" name="Rectangle 12"/>
          <p:cNvSpPr>
            <a:spLocks noChangeArrowheads="1"/>
          </p:cNvSpPr>
          <p:nvPr/>
        </p:nvSpPr>
        <p:spPr bwMode="auto">
          <a:xfrm>
            <a:off x="2309813" y="4081463"/>
            <a:ext cx="4965700" cy="17859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1672CE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1672CE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672C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The maximum cardinality symbol next to customer is the symbol for one.</a:t>
            </a:r>
          </a:p>
          <a:p>
            <a:r>
              <a:rPr lang="en-US" sz="2000" dirty="0">
                <a:solidFill>
                  <a:schemeClr val="tx1"/>
                </a:solidFill>
              </a:rPr>
              <a:t>This symbol means that for every occurrence of a sale, there can be no more than one customer involved.</a:t>
            </a:r>
            <a:endParaRPr lang="en-US" sz="2000" b="0" dirty="0"/>
          </a:p>
        </p:txBody>
      </p:sp>
      <p:sp>
        <p:nvSpPr>
          <p:cNvPr id="2299917" name="Line 13"/>
          <p:cNvSpPr>
            <a:spLocks noChangeShapeType="1"/>
          </p:cNvSpPr>
          <p:nvPr/>
        </p:nvSpPr>
        <p:spPr bwMode="auto">
          <a:xfrm flipV="1">
            <a:off x="5181600" y="3470275"/>
            <a:ext cx="695325" cy="57626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6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300931" name="Rectangle 3"/>
          <p:cNvSpPr>
            <a:spLocks noChangeArrowheads="1"/>
          </p:cNvSpPr>
          <p:nvPr/>
        </p:nvSpPr>
        <p:spPr bwMode="auto">
          <a:xfrm>
            <a:off x="1017588" y="2751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300932" name="Rectangle 4"/>
          <p:cNvSpPr>
            <a:spLocks noChangeArrowheads="1"/>
          </p:cNvSpPr>
          <p:nvPr/>
        </p:nvSpPr>
        <p:spPr bwMode="auto">
          <a:xfrm>
            <a:off x="6180138" y="273685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00933" name="Line 5"/>
          <p:cNvSpPr>
            <a:spLocks noChangeShapeType="1"/>
          </p:cNvSpPr>
          <p:nvPr/>
        </p:nvSpPr>
        <p:spPr bwMode="auto">
          <a:xfrm flipV="1">
            <a:off x="2947988" y="3221038"/>
            <a:ext cx="3182937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0934" name="Line 6"/>
          <p:cNvSpPr>
            <a:spLocks noChangeShapeType="1"/>
          </p:cNvSpPr>
          <p:nvPr/>
        </p:nvSpPr>
        <p:spPr bwMode="auto">
          <a:xfrm>
            <a:off x="5748338" y="3048000"/>
            <a:ext cx="0" cy="338138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0935" name="Line 7"/>
          <p:cNvSpPr>
            <a:spLocks noChangeShapeType="1"/>
          </p:cNvSpPr>
          <p:nvPr/>
        </p:nvSpPr>
        <p:spPr bwMode="auto">
          <a:xfrm>
            <a:off x="5918200" y="3043238"/>
            <a:ext cx="0" cy="338137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0936" name="Line 8"/>
          <p:cNvSpPr>
            <a:spLocks noChangeShapeType="1"/>
          </p:cNvSpPr>
          <p:nvPr/>
        </p:nvSpPr>
        <p:spPr bwMode="auto">
          <a:xfrm flipH="1" flipV="1">
            <a:off x="2913063" y="2981325"/>
            <a:ext cx="219075" cy="2190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0937" name="Line 9"/>
          <p:cNvSpPr>
            <a:spLocks noChangeShapeType="1"/>
          </p:cNvSpPr>
          <p:nvPr/>
        </p:nvSpPr>
        <p:spPr bwMode="auto">
          <a:xfrm flipV="1">
            <a:off x="2928938" y="3217863"/>
            <a:ext cx="187325" cy="158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0938" name="Line 10"/>
          <p:cNvSpPr>
            <a:spLocks noChangeShapeType="1"/>
          </p:cNvSpPr>
          <p:nvPr/>
        </p:nvSpPr>
        <p:spPr bwMode="auto">
          <a:xfrm flipH="1">
            <a:off x="2928938" y="3217863"/>
            <a:ext cx="203200" cy="254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0939" name="Oval 11"/>
          <p:cNvSpPr>
            <a:spLocks noChangeArrowheads="1"/>
          </p:cNvSpPr>
          <p:nvPr/>
        </p:nvSpPr>
        <p:spPr bwMode="auto">
          <a:xfrm>
            <a:off x="3198813" y="3030538"/>
            <a:ext cx="338137" cy="355600"/>
          </a:xfrm>
          <a:prstGeom prst="ellipse">
            <a:avLst/>
          </a:prstGeom>
          <a:solidFill>
            <a:srgbClr val="FFDDBB"/>
          </a:solidFill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0940" name="Rectangle 12"/>
          <p:cNvSpPr>
            <a:spLocks noChangeArrowheads="1"/>
          </p:cNvSpPr>
          <p:nvPr/>
        </p:nvSpPr>
        <p:spPr bwMode="auto">
          <a:xfrm>
            <a:off x="1125538" y="4081463"/>
            <a:ext cx="7402512" cy="20415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1672CE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1672CE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672C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The maximum cardinality symbol next to sale is the symbol for many.</a:t>
            </a:r>
          </a:p>
          <a:p>
            <a:r>
              <a:rPr lang="en-US" sz="2000">
                <a:solidFill>
                  <a:schemeClr val="tx1"/>
                </a:solidFill>
              </a:rPr>
              <a:t>This symbol means that for every customer in the database, there can be many sales involved.  Obviously, a company can make multiple sales to an individual customer.</a:t>
            </a:r>
            <a:endParaRPr lang="en-US" sz="2000" b="0"/>
          </a:p>
        </p:txBody>
      </p:sp>
      <p:sp>
        <p:nvSpPr>
          <p:cNvPr id="2300941" name="Line 13"/>
          <p:cNvSpPr>
            <a:spLocks noChangeShapeType="1"/>
          </p:cNvSpPr>
          <p:nvPr/>
        </p:nvSpPr>
        <p:spPr bwMode="auto">
          <a:xfrm flipH="1" flipV="1">
            <a:off x="3098800" y="3454400"/>
            <a:ext cx="1135063" cy="62547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30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 sz="2800" b="1"/>
              <a:t>Three Types of Relationships</a:t>
            </a:r>
            <a:endParaRPr lang="en-US" sz="2800"/>
          </a:p>
          <a:p>
            <a:pPr lvl="1"/>
            <a:r>
              <a:rPr lang="en-US" sz="2400"/>
              <a:t>Three types of relationships are possible between entities.</a:t>
            </a:r>
          </a:p>
          <a:p>
            <a:pPr lvl="1"/>
            <a:r>
              <a:rPr lang="en-US" sz="2400"/>
              <a:t>Relationships depend on the maximum cardinality on each side of a relationship.</a:t>
            </a:r>
          </a:p>
          <a:p>
            <a:pPr lvl="2"/>
            <a:r>
              <a:rPr lang="en-US" sz="2000" b="1">
                <a:solidFill>
                  <a:srgbClr val="CC0000"/>
                </a:solidFill>
              </a:rPr>
              <a:t>A one-to-one relationship (1:1) exists when the maximum cardinality for each entity in the relationship is 1.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400" b="1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50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0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0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0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0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1955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dirty="0" smtClean="0"/>
              <a:t>Entity-Relationship Diagrams</a:t>
            </a:r>
            <a:endParaRPr lang="en-US" dirty="0"/>
          </a:p>
        </p:txBody>
      </p:sp>
      <p:sp>
        <p:nvSpPr>
          <p:cNvPr id="2208772" name="Rectangle 4"/>
          <p:cNvSpPr>
            <a:spLocks noChangeArrowheads="1"/>
          </p:cNvSpPr>
          <p:nvPr/>
        </p:nvSpPr>
        <p:spPr bwMode="auto">
          <a:xfrm>
            <a:off x="889000" y="3879850"/>
            <a:ext cx="1895475" cy="982663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Enrollment</a:t>
            </a:r>
          </a:p>
        </p:txBody>
      </p:sp>
      <p:sp>
        <p:nvSpPr>
          <p:cNvPr id="2208773" name="Rectangle 5"/>
          <p:cNvSpPr>
            <a:spLocks noChangeArrowheads="1"/>
          </p:cNvSpPr>
          <p:nvPr/>
        </p:nvSpPr>
        <p:spPr bwMode="auto">
          <a:xfrm>
            <a:off x="6318250" y="3894138"/>
            <a:ext cx="1895475" cy="982662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Students</a:t>
            </a:r>
          </a:p>
        </p:txBody>
      </p:sp>
      <p:sp>
        <p:nvSpPr>
          <p:cNvPr id="2208776" name="Rectangle 8"/>
          <p:cNvSpPr>
            <a:spLocks noChangeArrowheads="1"/>
          </p:cNvSpPr>
          <p:nvPr/>
        </p:nvSpPr>
        <p:spPr bwMode="auto">
          <a:xfrm>
            <a:off x="533400" y="2286000"/>
            <a:ext cx="8229600" cy="13033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1672CE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1672CE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672C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an E-R diagram, entities are depicted as rectangles.</a:t>
            </a:r>
          </a:p>
          <a:p>
            <a:r>
              <a:rPr lang="en-US" sz="2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But there are no industry standards for other aspects of these diagrams.</a:t>
            </a:r>
          </a:p>
        </p:txBody>
      </p:sp>
    </p:spTree>
    <p:extLst>
      <p:ext uri="{BB962C8B-B14F-4D97-AF65-F5344CB8AC3E}">
        <p14:creationId xmlns:p14="http://schemas.microsoft.com/office/powerpoint/2010/main" val="277160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304003" name="Rectangle 3"/>
          <p:cNvSpPr>
            <a:spLocks noChangeArrowheads="1"/>
          </p:cNvSpPr>
          <p:nvPr/>
        </p:nvSpPr>
        <p:spPr bwMode="auto">
          <a:xfrm>
            <a:off x="3608388" y="4503737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304005" name="Rectangle 5"/>
          <p:cNvSpPr>
            <a:spLocks noChangeArrowheads="1"/>
          </p:cNvSpPr>
          <p:nvPr/>
        </p:nvSpPr>
        <p:spPr bwMode="auto">
          <a:xfrm>
            <a:off x="3621088" y="2124075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Take Order</a:t>
            </a:r>
          </a:p>
        </p:txBody>
      </p:sp>
      <p:sp>
        <p:nvSpPr>
          <p:cNvPr id="2304006" name="Line 6"/>
          <p:cNvSpPr>
            <a:spLocks noChangeShapeType="1"/>
          </p:cNvSpPr>
          <p:nvPr/>
        </p:nvSpPr>
        <p:spPr bwMode="auto">
          <a:xfrm>
            <a:off x="4572000" y="3109912"/>
            <a:ext cx="17463" cy="1387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4024" name="Oval 24"/>
          <p:cNvSpPr>
            <a:spLocks noChangeArrowheads="1"/>
          </p:cNvSpPr>
          <p:nvPr/>
        </p:nvSpPr>
        <p:spPr bwMode="auto">
          <a:xfrm>
            <a:off x="4402138" y="3940175"/>
            <a:ext cx="338137" cy="355600"/>
          </a:xfrm>
          <a:prstGeom prst="ellipse">
            <a:avLst/>
          </a:prstGeom>
          <a:solidFill>
            <a:srgbClr val="FFDDBB"/>
          </a:solidFill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04025" name="Line 25"/>
          <p:cNvSpPr>
            <a:spLocks noChangeShapeType="1"/>
          </p:cNvSpPr>
          <p:nvPr/>
        </p:nvSpPr>
        <p:spPr bwMode="auto">
          <a:xfrm>
            <a:off x="4351338" y="4397375"/>
            <a:ext cx="474662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4026" name="Line 26"/>
          <p:cNvSpPr>
            <a:spLocks noChangeShapeType="1"/>
          </p:cNvSpPr>
          <p:nvPr/>
        </p:nvSpPr>
        <p:spPr bwMode="auto">
          <a:xfrm>
            <a:off x="4329113" y="3205162"/>
            <a:ext cx="474662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4027" name="Line 27"/>
          <p:cNvSpPr>
            <a:spLocks noChangeShapeType="1"/>
          </p:cNvSpPr>
          <p:nvPr/>
        </p:nvSpPr>
        <p:spPr bwMode="auto">
          <a:xfrm>
            <a:off x="4329113" y="3344862"/>
            <a:ext cx="474662" cy="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4028" name="Rectangle 28"/>
          <p:cNvSpPr>
            <a:spLocks noChangeArrowheads="1"/>
          </p:cNvSpPr>
          <p:nvPr/>
        </p:nvSpPr>
        <p:spPr bwMode="auto">
          <a:xfrm>
            <a:off x="6121400" y="3094037"/>
            <a:ext cx="2746375" cy="1346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1672CE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1672CE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672C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Both maximums are one, so this is a one-to-one relationship.</a:t>
            </a:r>
            <a:endParaRPr lang="en-US" sz="2000" b="0"/>
          </a:p>
        </p:txBody>
      </p:sp>
      <p:sp>
        <p:nvSpPr>
          <p:cNvPr id="2304029" name="Line 29"/>
          <p:cNvSpPr>
            <a:spLocks noChangeShapeType="1"/>
          </p:cNvSpPr>
          <p:nvPr/>
        </p:nvSpPr>
        <p:spPr bwMode="auto">
          <a:xfrm flipH="1" flipV="1">
            <a:off x="4962525" y="3279775"/>
            <a:ext cx="1133475" cy="4746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2304030" name="Line 30"/>
          <p:cNvSpPr>
            <a:spLocks noChangeShapeType="1"/>
          </p:cNvSpPr>
          <p:nvPr/>
        </p:nvSpPr>
        <p:spPr bwMode="auto">
          <a:xfrm flipH="1">
            <a:off x="4978400" y="3871912"/>
            <a:ext cx="1117600" cy="49053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8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30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 sz="2800" b="1"/>
              <a:t>Three Types of Relationships</a:t>
            </a:r>
            <a:endParaRPr lang="en-US" sz="2800"/>
          </a:p>
          <a:p>
            <a:pPr lvl="1"/>
            <a:r>
              <a:rPr lang="en-US" sz="2400"/>
              <a:t>Three types of relationships are possible between entities.</a:t>
            </a:r>
          </a:p>
          <a:p>
            <a:pPr lvl="1"/>
            <a:r>
              <a:rPr lang="en-US" sz="2400"/>
              <a:t>Relationships depend on the maximum cardinality on each side of a relationship.</a:t>
            </a:r>
          </a:p>
          <a:p>
            <a:pPr lvl="2"/>
            <a:r>
              <a:rPr lang="en-US" sz="2000"/>
              <a:t>A one-to-one relationship (1:1) exists when the maximum cardinality for each entity in the relationship is 1.</a:t>
            </a:r>
          </a:p>
          <a:p>
            <a:pPr lvl="2"/>
            <a:r>
              <a:rPr lang="en-US" sz="2000" b="1">
                <a:solidFill>
                  <a:srgbClr val="CC0000"/>
                </a:solidFill>
              </a:rPr>
              <a:t>A one-to-many (1:N) relationship exists when the maximum cardinality on one side is 1 and the maximum on the other side is many.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000" b="1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11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60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/>
              <a:t>STEP THREE:  DETERMINE CARDINALITIES OF RELATIONSHIPS</a:t>
            </a:r>
          </a:p>
        </p:txBody>
      </p:sp>
      <p:sp>
        <p:nvSpPr>
          <p:cNvPr id="2306051" name="Rectangle 3"/>
          <p:cNvSpPr>
            <a:spLocks noChangeArrowheads="1"/>
          </p:cNvSpPr>
          <p:nvPr/>
        </p:nvSpPr>
        <p:spPr bwMode="auto">
          <a:xfrm>
            <a:off x="1017588" y="2751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306052" name="Rectangle 4"/>
          <p:cNvSpPr>
            <a:spLocks noChangeArrowheads="1"/>
          </p:cNvSpPr>
          <p:nvPr/>
        </p:nvSpPr>
        <p:spPr bwMode="auto">
          <a:xfrm>
            <a:off x="6180138" y="273685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06053" name="Line 5"/>
          <p:cNvSpPr>
            <a:spLocks noChangeShapeType="1"/>
          </p:cNvSpPr>
          <p:nvPr/>
        </p:nvSpPr>
        <p:spPr bwMode="auto">
          <a:xfrm flipV="1">
            <a:off x="2947988" y="3221038"/>
            <a:ext cx="3182937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6054" name="Line 6"/>
          <p:cNvSpPr>
            <a:spLocks noChangeShapeType="1"/>
          </p:cNvSpPr>
          <p:nvPr/>
        </p:nvSpPr>
        <p:spPr bwMode="auto">
          <a:xfrm>
            <a:off x="5748338" y="3048000"/>
            <a:ext cx="0" cy="338138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6055" name="Line 7"/>
          <p:cNvSpPr>
            <a:spLocks noChangeShapeType="1"/>
          </p:cNvSpPr>
          <p:nvPr/>
        </p:nvSpPr>
        <p:spPr bwMode="auto">
          <a:xfrm>
            <a:off x="5918200" y="3043238"/>
            <a:ext cx="0" cy="33813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6056" name="Line 8"/>
          <p:cNvSpPr>
            <a:spLocks noChangeShapeType="1"/>
          </p:cNvSpPr>
          <p:nvPr/>
        </p:nvSpPr>
        <p:spPr bwMode="auto">
          <a:xfrm flipH="1" flipV="1">
            <a:off x="2913063" y="2981325"/>
            <a:ext cx="219075" cy="2190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6057" name="Line 9"/>
          <p:cNvSpPr>
            <a:spLocks noChangeShapeType="1"/>
          </p:cNvSpPr>
          <p:nvPr/>
        </p:nvSpPr>
        <p:spPr bwMode="auto">
          <a:xfrm flipV="1">
            <a:off x="2928938" y="3217863"/>
            <a:ext cx="187325" cy="158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6058" name="Line 10"/>
          <p:cNvSpPr>
            <a:spLocks noChangeShapeType="1"/>
          </p:cNvSpPr>
          <p:nvPr/>
        </p:nvSpPr>
        <p:spPr bwMode="auto">
          <a:xfrm flipH="1">
            <a:off x="2928938" y="3217863"/>
            <a:ext cx="203200" cy="254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6059" name="Oval 11"/>
          <p:cNvSpPr>
            <a:spLocks noChangeArrowheads="1"/>
          </p:cNvSpPr>
          <p:nvPr/>
        </p:nvSpPr>
        <p:spPr bwMode="auto">
          <a:xfrm>
            <a:off x="3198813" y="3030538"/>
            <a:ext cx="338137" cy="355600"/>
          </a:xfrm>
          <a:prstGeom prst="ellipse">
            <a:avLst/>
          </a:prstGeom>
          <a:solidFill>
            <a:srgbClr val="FFDDBB"/>
          </a:solidFill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6060" name="Rectangle 12"/>
          <p:cNvSpPr>
            <a:spLocks noChangeArrowheads="1"/>
          </p:cNvSpPr>
          <p:nvPr/>
        </p:nvSpPr>
        <p:spPr bwMode="auto">
          <a:xfrm>
            <a:off x="1125538" y="4081463"/>
            <a:ext cx="7402512" cy="180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1672CE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1672CE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672C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The maximum number of customers that can be involved in each sale is one.</a:t>
            </a:r>
          </a:p>
          <a:p>
            <a:r>
              <a:rPr lang="en-US" sz="2000">
                <a:solidFill>
                  <a:schemeClr val="tx1"/>
                </a:solidFill>
              </a:rPr>
              <a:t>The maximum number of sales that can be associated with any individual customer is many.</a:t>
            </a:r>
          </a:p>
          <a:p>
            <a:r>
              <a:rPr lang="en-US" sz="2000">
                <a:solidFill>
                  <a:schemeClr val="tx1"/>
                </a:solidFill>
              </a:rPr>
              <a:t>This is a one-to-many (1:N) relationship.</a:t>
            </a:r>
            <a:endParaRPr lang="en-US" sz="2000" b="0"/>
          </a:p>
        </p:txBody>
      </p:sp>
      <p:sp>
        <p:nvSpPr>
          <p:cNvPr id="2306061" name="Line 13"/>
          <p:cNvSpPr>
            <a:spLocks noChangeShapeType="1"/>
          </p:cNvSpPr>
          <p:nvPr/>
        </p:nvSpPr>
        <p:spPr bwMode="auto">
          <a:xfrm flipH="1" flipV="1">
            <a:off x="3098800" y="3454400"/>
            <a:ext cx="1135063" cy="62547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2306062" name="Line 14"/>
          <p:cNvSpPr>
            <a:spLocks noChangeShapeType="1"/>
          </p:cNvSpPr>
          <p:nvPr/>
        </p:nvSpPr>
        <p:spPr bwMode="auto">
          <a:xfrm flipV="1">
            <a:off x="5164138" y="3471863"/>
            <a:ext cx="746125" cy="5921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7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30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 sz="2800" b="1"/>
              <a:t>Three Types of Relationships</a:t>
            </a:r>
            <a:endParaRPr lang="en-US" sz="2800"/>
          </a:p>
          <a:p>
            <a:pPr lvl="1"/>
            <a:r>
              <a:rPr lang="en-US" sz="2400"/>
              <a:t>Three types of relationships are possible between entities.</a:t>
            </a:r>
          </a:p>
          <a:p>
            <a:pPr lvl="1"/>
            <a:r>
              <a:rPr lang="en-US" sz="2400"/>
              <a:t>Relationships depend on the maximum cardinality on each side of a relationship.</a:t>
            </a:r>
          </a:p>
          <a:p>
            <a:pPr lvl="2"/>
            <a:r>
              <a:rPr lang="en-US" sz="2000"/>
              <a:t>A one-to-one relationship (1:1) exists when the maximum cardinality for each entity in the relationship is 1.</a:t>
            </a:r>
          </a:p>
          <a:p>
            <a:pPr lvl="2"/>
            <a:r>
              <a:rPr lang="en-US" sz="2000"/>
              <a:t>A one-to-many (1:N) relationship exists when the maximum cardinality on one side is 1 and the maximum on the other side is many.</a:t>
            </a:r>
          </a:p>
          <a:p>
            <a:pPr lvl="2"/>
            <a:r>
              <a:rPr lang="en-US" sz="2000" b="1">
                <a:solidFill>
                  <a:srgbClr val="CC0000"/>
                </a:solidFill>
              </a:rPr>
              <a:t>A many-to-many (M:N) relationship exists when the maximum on both sides is many.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000" b="1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71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309123" name="Rectangle 3"/>
          <p:cNvSpPr>
            <a:spLocks noChangeArrowheads="1"/>
          </p:cNvSpPr>
          <p:nvPr/>
        </p:nvSpPr>
        <p:spPr bwMode="auto">
          <a:xfrm>
            <a:off x="1017588" y="2751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309124" name="Rectangle 4"/>
          <p:cNvSpPr>
            <a:spLocks noChangeArrowheads="1"/>
          </p:cNvSpPr>
          <p:nvPr/>
        </p:nvSpPr>
        <p:spPr bwMode="auto">
          <a:xfrm>
            <a:off x="6180138" y="273685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309125" name="Line 5"/>
          <p:cNvSpPr>
            <a:spLocks noChangeShapeType="1"/>
          </p:cNvSpPr>
          <p:nvPr/>
        </p:nvSpPr>
        <p:spPr bwMode="auto">
          <a:xfrm flipV="1">
            <a:off x="2947988" y="3221038"/>
            <a:ext cx="3182937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9126" name="Line 6"/>
          <p:cNvSpPr>
            <a:spLocks noChangeShapeType="1"/>
          </p:cNvSpPr>
          <p:nvPr/>
        </p:nvSpPr>
        <p:spPr bwMode="auto">
          <a:xfrm>
            <a:off x="3241675" y="3065463"/>
            <a:ext cx="0" cy="338137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9128" name="Line 8"/>
          <p:cNvSpPr>
            <a:spLocks noChangeShapeType="1"/>
          </p:cNvSpPr>
          <p:nvPr/>
        </p:nvSpPr>
        <p:spPr bwMode="auto">
          <a:xfrm flipH="1" flipV="1">
            <a:off x="2913063" y="2981325"/>
            <a:ext cx="219075" cy="2190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9129" name="Line 9"/>
          <p:cNvSpPr>
            <a:spLocks noChangeShapeType="1"/>
          </p:cNvSpPr>
          <p:nvPr/>
        </p:nvSpPr>
        <p:spPr bwMode="auto">
          <a:xfrm flipV="1">
            <a:off x="2928938" y="3217863"/>
            <a:ext cx="187325" cy="158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9130" name="Line 10"/>
          <p:cNvSpPr>
            <a:spLocks noChangeShapeType="1"/>
          </p:cNvSpPr>
          <p:nvPr/>
        </p:nvSpPr>
        <p:spPr bwMode="auto">
          <a:xfrm flipH="1">
            <a:off x="2928938" y="3217863"/>
            <a:ext cx="203200" cy="254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9132" name="Rectangle 12"/>
          <p:cNvSpPr>
            <a:spLocks noChangeArrowheads="1"/>
          </p:cNvSpPr>
          <p:nvPr/>
        </p:nvSpPr>
        <p:spPr bwMode="auto">
          <a:xfrm>
            <a:off x="1125538" y="4081463"/>
            <a:ext cx="7402512" cy="180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1672CE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1672CE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672C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72CE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The maximum number of inventory items that can be sold in one sale is many.</a:t>
            </a:r>
          </a:p>
          <a:p>
            <a:r>
              <a:rPr lang="en-US" sz="2000" dirty="0">
                <a:solidFill>
                  <a:schemeClr val="tx1"/>
                </a:solidFill>
              </a:rPr>
              <a:t>The maximum number of sales that can occur for a particular inventory item is many.</a:t>
            </a:r>
          </a:p>
          <a:p>
            <a:r>
              <a:rPr lang="en-US" sz="2000" dirty="0">
                <a:solidFill>
                  <a:schemeClr val="tx1"/>
                </a:solidFill>
              </a:rPr>
              <a:t>This is a many-to-many (M:N) relationship.</a:t>
            </a:r>
            <a:endParaRPr lang="en-US" sz="2000" b="0" dirty="0"/>
          </a:p>
        </p:txBody>
      </p:sp>
      <p:sp>
        <p:nvSpPr>
          <p:cNvPr id="2309133" name="Line 13"/>
          <p:cNvSpPr>
            <a:spLocks noChangeShapeType="1"/>
          </p:cNvSpPr>
          <p:nvPr/>
        </p:nvSpPr>
        <p:spPr bwMode="auto">
          <a:xfrm flipH="1" flipV="1">
            <a:off x="3098800" y="3454400"/>
            <a:ext cx="1135063" cy="62547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2309134" name="Line 14"/>
          <p:cNvSpPr>
            <a:spLocks noChangeShapeType="1"/>
          </p:cNvSpPr>
          <p:nvPr/>
        </p:nvSpPr>
        <p:spPr bwMode="auto">
          <a:xfrm flipV="1">
            <a:off x="5164138" y="3471863"/>
            <a:ext cx="746125" cy="5921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2309135" name="Oval 15"/>
          <p:cNvSpPr>
            <a:spLocks noChangeArrowheads="1"/>
          </p:cNvSpPr>
          <p:nvPr/>
        </p:nvSpPr>
        <p:spPr bwMode="auto">
          <a:xfrm>
            <a:off x="5416550" y="3030538"/>
            <a:ext cx="338138" cy="355600"/>
          </a:xfrm>
          <a:prstGeom prst="ellipse">
            <a:avLst/>
          </a:prstGeom>
          <a:solidFill>
            <a:srgbClr val="FFDDBB"/>
          </a:solidFill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9136" name="Line 16"/>
          <p:cNvSpPr>
            <a:spLocks noChangeShapeType="1"/>
          </p:cNvSpPr>
          <p:nvPr/>
        </p:nvSpPr>
        <p:spPr bwMode="auto">
          <a:xfrm flipV="1">
            <a:off x="5859463" y="3048000"/>
            <a:ext cx="287337" cy="152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9137" name="Line 17"/>
          <p:cNvSpPr>
            <a:spLocks noChangeShapeType="1"/>
          </p:cNvSpPr>
          <p:nvPr/>
        </p:nvSpPr>
        <p:spPr bwMode="auto">
          <a:xfrm flipH="1" flipV="1">
            <a:off x="5859463" y="3200400"/>
            <a:ext cx="320675" cy="174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9138" name="Line 18"/>
          <p:cNvSpPr>
            <a:spLocks noChangeShapeType="1"/>
          </p:cNvSpPr>
          <p:nvPr/>
        </p:nvSpPr>
        <p:spPr bwMode="auto">
          <a:xfrm>
            <a:off x="5824538" y="3200400"/>
            <a:ext cx="339725" cy="2206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8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318339" name="Rectangle 3"/>
          <p:cNvSpPr>
            <a:spLocks noChangeArrowheads="1"/>
          </p:cNvSpPr>
          <p:nvPr/>
        </p:nvSpPr>
        <p:spPr bwMode="auto">
          <a:xfrm>
            <a:off x="3608388" y="30575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318340" name="Rectangle 4"/>
          <p:cNvSpPr>
            <a:spLocks noChangeArrowheads="1"/>
          </p:cNvSpPr>
          <p:nvPr/>
        </p:nvSpPr>
        <p:spPr bwMode="auto">
          <a:xfrm>
            <a:off x="3627438" y="49577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318343" name="Line 7"/>
          <p:cNvSpPr>
            <a:spLocks noChangeShapeType="1"/>
          </p:cNvSpPr>
          <p:nvPr/>
        </p:nvSpPr>
        <p:spPr bwMode="auto">
          <a:xfrm>
            <a:off x="4567238" y="4014788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8345" name="Rectangle 9"/>
          <p:cNvSpPr>
            <a:spLocks noChangeArrowheads="1"/>
          </p:cNvSpPr>
          <p:nvPr/>
        </p:nvSpPr>
        <p:spPr bwMode="auto">
          <a:xfrm>
            <a:off x="477838" y="20574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318346" name="Line 10"/>
          <p:cNvSpPr>
            <a:spLocks noChangeShapeType="1"/>
          </p:cNvSpPr>
          <p:nvPr/>
        </p:nvSpPr>
        <p:spPr bwMode="auto">
          <a:xfrm>
            <a:off x="2382838" y="2725738"/>
            <a:ext cx="1217612" cy="81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8347" name="Rectangle 11"/>
          <p:cNvSpPr>
            <a:spLocks noChangeArrowheads="1"/>
          </p:cNvSpPr>
          <p:nvPr/>
        </p:nvSpPr>
        <p:spPr bwMode="auto">
          <a:xfrm>
            <a:off x="496888" y="49530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</p:txBody>
      </p:sp>
      <p:sp>
        <p:nvSpPr>
          <p:cNvPr id="2318348" name="Line 12"/>
          <p:cNvSpPr>
            <a:spLocks noChangeShapeType="1"/>
          </p:cNvSpPr>
          <p:nvPr/>
        </p:nvSpPr>
        <p:spPr bwMode="auto">
          <a:xfrm>
            <a:off x="2387600" y="5437188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8350" name="Rectangle 14"/>
          <p:cNvSpPr>
            <a:spLocks noChangeArrowheads="1"/>
          </p:cNvSpPr>
          <p:nvPr/>
        </p:nvSpPr>
        <p:spPr bwMode="auto">
          <a:xfrm>
            <a:off x="6826250" y="238125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18351" name="Rectangle 15"/>
          <p:cNvSpPr>
            <a:spLocks noChangeArrowheads="1"/>
          </p:cNvSpPr>
          <p:nvPr/>
        </p:nvSpPr>
        <p:spPr bwMode="auto">
          <a:xfrm>
            <a:off x="6829425" y="36830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318352" name="Line 16"/>
          <p:cNvSpPr>
            <a:spLocks noChangeShapeType="1"/>
          </p:cNvSpPr>
          <p:nvPr/>
        </p:nvSpPr>
        <p:spPr bwMode="auto">
          <a:xfrm>
            <a:off x="5514975" y="3640138"/>
            <a:ext cx="1338263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8353" name="Line 17"/>
          <p:cNvSpPr>
            <a:spLocks noChangeShapeType="1"/>
          </p:cNvSpPr>
          <p:nvPr/>
        </p:nvSpPr>
        <p:spPr bwMode="auto">
          <a:xfrm flipV="1">
            <a:off x="5521325" y="2867025"/>
            <a:ext cx="1285875" cy="525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8354" name="Rectangle 18"/>
          <p:cNvSpPr>
            <a:spLocks noChangeArrowheads="1"/>
          </p:cNvSpPr>
          <p:nvPr/>
        </p:nvSpPr>
        <p:spPr bwMode="auto">
          <a:xfrm>
            <a:off x="6845300" y="49450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18355" name="Line 19"/>
          <p:cNvSpPr>
            <a:spLocks noChangeShapeType="1"/>
          </p:cNvSpPr>
          <p:nvPr/>
        </p:nvSpPr>
        <p:spPr bwMode="auto">
          <a:xfrm>
            <a:off x="5499100" y="5418138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8356" name="Line 20"/>
          <p:cNvSpPr>
            <a:spLocks noChangeShapeType="1"/>
          </p:cNvSpPr>
          <p:nvPr/>
        </p:nvSpPr>
        <p:spPr bwMode="auto">
          <a:xfrm flipV="1">
            <a:off x="5534025" y="4408488"/>
            <a:ext cx="1319213" cy="830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9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32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/>
              <a:t>In relationships between events and agents:</a:t>
            </a:r>
          </a:p>
          <a:p>
            <a:pPr lvl="1"/>
            <a:r>
              <a:rPr lang="en-US"/>
              <a:t>For each event that occurs, the cardinality between event and agent is typically (1:1).</a:t>
            </a:r>
          </a:p>
          <a:p>
            <a:pPr lvl="1"/>
            <a:r>
              <a:rPr lang="en-US"/>
              <a:t>Example:  When a sale occurs:</a:t>
            </a:r>
          </a:p>
          <a:p>
            <a:pPr lvl="2"/>
            <a:r>
              <a:rPr lang="en-US"/>
              <a:t>There is usually one and only one customer.</a:t>
            </a:r>
          </a:p>
          <a:p>
            <a:pPr lvl="2"/>
            <a:r>
              <a:rPr lang="en-US"/>
              <a:t>There is usually one and only one salesperson.  This practice makes it more feasible for the organization to establish employee accountability for the event.</a:t>
            </a:r>
          </a:p>
        </p:txBody>
      </p:sp>
    </p:spTree>
    <p:extLst>
      <p:ext uri="{BB962C8B-B14F-4D97-AF65-F5344CB8AC3E}">
        <p14:creationId xmlns:p14="http://schemas.microsoft.com/office/powerpoint/2010/main" val="276502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>
            <a:normAutofit/>
          </a:bodyPr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319363" name="Rectangle 3"/>
          <p:cNvSpPr>
            <a:spLocks noChangeArrowheads="1"/>
          </p:cNvSpPr>
          <p:nvPr/>
        </p:nvSpPr>
        <p:spPr bwMode="auto">
          <a:xfrm>
            <a:off x="3608388" y="30575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319364" name="Rectangle 4"/>
          <p:cNvSpPr>
            <a:spLocks noChangeArrowheads="1"/>
          </p:cNvSpPr>
          <p:nvPr/>
        </p:nvSpPr>
        <p:spPr bwMode="auto">
          <a:xfrm>
            <a:off x="3627438" y="49577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319367" name="Line 7"/>
          <p:cNvSpPr>
            <a:spLocks noChangeShapeType="1"/>
          </p:cNvSpPr>
          <p:nvPr/>
        </p:nvSpPr>
        <p:spPr bwMode="auto">
          <a:xfrm>
            <a:off x="4567238" y="4014788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9369" name="Rectangle 9"/>
          <p:cNvSpPr>
            <a:spLocks noChangeArrowheads="1"/>
          </p:cNvSpPr>
          <p:nvPr/>
        </p:nvSpPr>
        <p:spPr bwMode="auto">
          <a:xfrm>
            <a:off x="477838" y="20574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319370" name="Line 10"/>
          <p:cNvSpPr>
            <a:spLocks noChangeShapeType="1"/>
          </p:cNvSpPr>
          <p:nvPr/>
        </p:nvSpPr>
        <p:spPr bwMode="auto">
          <a:xfrm>
            <a:off x="2382838" y="2725738"/>
            <a:ext cx="1217612" cy="81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9371" name="Rectangle 11"/>
          <p:cNvSpPr>
            <a:spLocks noChangeArrowheads="1"/>
          </p:cNvSpPr>
          <p:nvPr/>
        </p:nvSpPr>
        <p:spPr bwMode="auto">
          <a:xfrm>
            <a:off x="496888" y="49530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</p:txBody>
      </p:sp>
      <p:sp>
        <p:nvSpPr>
          <p:cNvPr id="2319372" name="Line 12"/>
          <p:cNvSpPr>
            <a:spLocks noChangeShapeType="1"/>
          </p:cNvSpPr>
          <p:nvPr/>
        </p:nvSpPr>
        <p:spPr bwMode="auto">
          <a:xfrm>
            <a:off x="2387600" y="5437188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9374" name="Rectangle 14"/>
          <p:cNvSpPr>
            <a:spLocks noChangeArrowheads="1"/>
          </p:cNvSpPr>
          <p:nvPr/>
        </p:nvSpPr>
        <p:spPr bwMode="auto">
          <a:xfrm>
            <a:off x="6826250" y="238125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19375" name="Rectangle 15"/>
          <p:cNvSpPr>
            <a:spLocks noChangeArrowheads="1"/>
          </p:cNvSpPr>
          <p:nvPr/>
        </p:nvSpPr>
        <p:spPr bwMode="auto">
          <a:xfrm>
            <a:off x="6829425" y="36830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319376" name="Line 16"/>
          <p:cNvSpPr>
            <a:spLocks noChangeShapeType="1"/>
          </p:cNvSpPr>
          <p:nvPr/>
        </p:nvSpPr>
        <p:spPr bwMode="auto">
          <a:xfrm>
            <a:off x="5514975" y="3640138"/>
            <a:ext cx="1338263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9377" name="Line 17"/>
          <p:cNvSpPr>
            <a:spLocks noChangeShapeType="1"/>
          </p:cNvSpPr>
          <p:nvPr/>
        </p:nvSpPr>
        <p:spPr bwMode="auto">
          <a:xfrm flipV="1">
            <a:off x="5521325" y="2867025"/>
            <a:ext cx="1285875" cy="525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9378" name="Rectangle 18"/>
          <p:cNvSpPr>
            <a:spLocks noChangeArrowheads="1"/>
          </p:cNvSpPr>
          <p:nvPr/>
        </p:nvSpPr>
        <p:spPr bwMode="auto">
          <a:xfrm>
            <a:off x="6845300" y="49450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19379" name="Line 19"/>
          <p:cNvSpPr>
            <a:spLocks noChangeShapeType="1"/>
          </p:cNvSpPr>
          <p:nvPr/>
        </p:nvSpPr>
        <p:spPr bwMode="auto">
          <a:xfrm>
            <a:off x="5499100" y="5418138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9380" name="Line 20"/>
          <p:cNvSpPr>
            <a:spLocks noChangeShapeType="1"/>
          </p:cNvSpPr>
          <p:nvPr/>
        </p:nvSpPr>
        <p:spPr bwMode="auto">
          <a:xfrm flipV="1">
            <a:off x="5534025" y="4408488"/>
            <a:ext cx="1319213" cy="830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9388" name="Line 28"/>
          <p:cNvSpPr>
            <a:spLocks noChangeShapeType="1"/>
          </p:cNvSpPr>
          <p:nvPr/>
        </p:nvSpPr>
        <p:spPr bwMode="auto">
          <a:xfrm rot="19272734" flipH="1">
            <a:off x="6565900" y="2832100"/>
            <a:ext cx="1588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9389" name="Line 29"/>
          <p:cNvSpPr>
            <a:spLocks noChangeShapeType="1"/>
          </p:cNvSpPr>
          <p:nvPr/>
        </p:nvSpPr>
        <p:spPr bwMode="auto">
          <a:xfrm rot="19272734" flipH="1">
            <a:off x="6630988" y="2792413"/>
            <a:ext cx="1587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9390" name="Line 30"/>
          <p:cNvSpPr>
            <a:spLocks noChangeShapeType="1"/>
          </p:cNvSpPr>
          <p:nvPr/>
        </p:nvSpPr>
        <p:spPr bwMode="auto">
          <a:xfrm rot="2154855" flipH="1">
            <a:off x="6548438" y="3921125"/>
            <a:ext cx="1587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9391" name="Line 31"/>
          <p:cNvSpPr>
            <a:spLocks noChangeShapeType="1"/>
          </p:cNvSpPr>
          <p:nvPr/>
        </p:nvSpPr>
        <p:spPr bwMode="auto">
          <a:xfrm rot="2154855" flipH="1">
            <a:off x="6630988" y="3968750"/>
            <a:ext cx="1587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9392" name="Line 32"/>
          <p:cNvSpPr>
            <a:spLocks noChangeShapeType="1"/>
          </p:cNvSpPr>
          <p:nvPr/>
        </p:nvSpPr>
        <p:spPr bwMode="auto">
          <a:xfrm rot="19272734" flipH="1">
            <a:off x="6596063" y="4416425"/>
            <a:ext cx="1587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9393" name="Line 33"/>
          <p:cNvSpPr>
            <a:spLocks noChangeShapeType="1"/>
          </p:cNvSpPr>
          <p:nvPr/>
        </p:nvSpPr>
        <p:spPr bwMode="auto">
          <a:xfrm rot="19272734" flipH="1">
            <a:off x="6661150" y="4376738"/>
            <a:ext cx="1588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9394" name="Line 34"/>
          <p:cNvSpPr>
            <a:spLocks noChangeShapeType="1"/>
          </p:cNvSpPr>
          <p:nvPr/>
        </p:nvSpPr>
        <p:spPr bwMode="auto">
          <a:xfrm flipH="1">
            <a:off x="6600825" y="5276850"/>
            <a:ext cx="1588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9395" name="Line 35"/>
          <p:cNvSpPr>
            <a:spLocks noChangeShapeType="1"/>
          </p:cNvSpPr>
          <p:nvPr/>
        </p:nvSpPr>
        <p:spPr bwMode="auto">
          <a:xfrm flipH="1">
            <a:off x="6700838" y="5272088"/>
            <a:ext cx="1587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9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32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 sz="2800"/>
              <a:t>For each agent the cardinality between agent and event is typically (0:N).</a:t>
            </a:r>
          </a:p>
          <a:p>
            <a:pPr lvl="1"/>
            <a:r>
              <a:rPr lang="en-US" sz="2400"/>
              <a:t>Example:  For a particular salesperson:</a:t>
            </a:r>
          </a:p>
          <a:p>
            <a:pPr lvl="2"/>
            <a:r>
              <a:rPr lang="en-US" sz="2000"/>
              <a:t>There is typically a minimum of zero sales (allows for inclusion of a new salesperson who has not yet made any sales).</a:t>
            </a:r>
          </a:p>
          <a:p>
            <a:pPr lvl="2"/>
            <a:r>
              <a:rPr lang="en-US" sz="2000"/>
              <a:t>A salesperson can have a maximum of many sales.</a:t>
            </a:r>
          </a:p>
          <a:p>
            <a:pPr lvl="1"/>
            <a:r>
              <a:rPr lang="en-US" sz="2400"/>
              <a:t>Or:  For a particular customer:</a:t>
            </a:r>
          </a:p>
          <a:p>
            <a:pPr lvl="2"/>
            <a:r>
              <a:rPr lang="en-US" sz="2000"/>
              <a:t>There is typically a minimum of zero sales (to allow for the inclusion of prospective customers who haven’t bought anything yet) and a maximum of many sales.</a:t>
            </a:r>
          </a:p>
        </p:txBody>
      </p:sp>
    </p:spTree>
    <p:extLst>
      <p:ext uri="{BB962C8B-B14F-4D97-AF65-F5344CB8AC3E}">
        <p14:creationId xmlns:p14="http://schemas.microsoft.com/office/powerpoint/2010/main" val="255331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2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2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2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2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32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32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1411" grpId="0" build="p" bldLvl="5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322435" name="Rectangle 3"/>
          <p:cNvSpPr>
            <a:spLocks noChangeArrowheads="1"/>
          </p:cNvSpPr>
          <p:nvPr/>
        </p:nvSpPr>
        <p:spPr bwMode="auto">
          <a:xfrm>
            <a:off x="3608388" y="30575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322436" name="Rectangle 4"/>
          <p:cNvSpPr>
            <a:spLocks noChangeArrowheads="1"/>
          </p:cNvSpPr>
          <p:nvPr/>
        </p:nvSpPr>
        <p:spPr bwMode="auto">
          <a:xfrm>
            <a:off x="3627438" y="49577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322439" name="Line 7"/>
          <p:cNvSpPr>
            <a:spLocks noChangeShapeType="1"/>
          </p:cNvSpPr>
          <p:nvPr/>
        </p:nvSpPr>
        <p:spPr bwMode="auto">
          <a:xfrm>
            <a:off x="4567238" y="4014788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2440" name="Rectangle 8"/>
          <p:cNvSpPr>
            <a:spLocks noChangeArrowheads="1"/>
          </p:cNvSpPr>
          <p:nvPr/>
        </p:nvSpPr>
        <p:spPr bwMode="auto">
          <a:xfrm>
            <a:off x="477838" y="20574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322441" name="Line 9"/>
          <p:cNvSpPr>
            <a:spLocks noChangeShapeType="1"/>
          </p:cNvSpPr>
          <p:nvPr/>
        </p:nvSpPr>
        <p:spPr bwMode="auto">
          <a:xfrm>
            <a:off x="2382838" y="2725738"/>
            <a:ext cx="1217612" cy="81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2442" name="Rectangle 10"/>
          <p:cNvSpPr>
            <a:spLocks noChangeArrowheads="1"/>
          </p:cNvSpPr>
          <p:nvPr/>
        </p:nvSpPr>
        <p:spPr bwMode="auto">
          <a:xfrm>
            <a:off x="496888" y="49530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</p:txBody>
      </p:sp>
      <p:sp>
        <p:nvSpPr>
          <p:cNvPr id="2322443" name="Line 11"/>
          <p:cNvSpPr>
            <a:spLocks noChangeShapeType="1"/>
          </p:cNvSpPr>
          <p:nvPr/>
        </p:nvSpPr>
        <p:spPr bwMode="auto">
          <a:xfrm>
            <a:off x="2387600" y="5437188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2445" name="Rectangle 13"/>
          <p:cNvSpPr>
            <a:spLocks noChangeArrowheads="1"/>
          </p:cNvSpPr>
          <p:nvPr/>
        </p:nvSpPr>
        <p:spPr bwMode="auto">
          <a:xfrm>
            <a:off x="6826250" y="238125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22446" name="Rectangle 14"/>
          <p:cNvSpPr>
            <a:spLocks noChangeArrowheads="1"/>
          </p:cNvSpPr>
          <p:nvPr/>
        </p:nvSpPr>
        <p:spPr bwMode="auto">
          <a:xfrm>
            <a:off x="6829425" y="36830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322447" name="Line 15"/>
          <p:cNvSpPr>
            <a:spLocks noChangeShapeType="1"/>
          </p:cNvSpPr>
          <p:nvPr/>
        </p:nvSpPr>
        <p:spPr bwMode="auto">
          <a:xfrm>
            <a:off x="5514975" y="3640138"/>
            <a:ext cx="1338263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2448" name="Line 16"/>
          <p:cNvSpPr>
            <a:spLocks noChangeShapeType="1"/>
          </p:cNvSpPr>
          <p:nvPr/>
        </p:nvSpPr>
        <p:spPr bwMode="auto">
          <a:xfrm flipV="1">
            <a:off x="5521325" y="2867025"/>
            <a:ext cx="1285875" cy="525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2449" name="Rectangle 17"/>
          <p:cNvSpPr>
            <a:spLocks noChangeArrowheads="1"/>
          </p:cNvSpPr>
          <p:nvPr/>
        </p:nvSpPr>
        <p:spPr bwMode="auto">
          <a:xfrm>
            <a:off x="6845300" y="49450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22450" name="Line 18"/>
          <p:cNvSpPr>
            <a:spLocks noChangeShapeType="1"/>
          </p:cNvSpPr>
          <p:nvPr/>
        </p:nvSpPr>
        <p:spPr bwMode="auto">
          <a:xfrm>
            <a:off x="5499100" y="5418138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2451" name="Line 19"/>
          <p:cNvSpPr>
            <a:spLocks noChangeShapeType="1"/>
          </p:cNvSpPr>
          <p:nvPr/>
        </p:nvSpPr>
        <p:spPr bwMode="auto">
          <a:xfrm flipV="1">
            <a:off x="5534025" y="4408488"/>
            <a:ext cx="1319213" cy="830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2459" name="Line 27"/>
          <p:cNvSpPr>
            <a:spLocks noChangeShapeType="1"/>
          </p:cNvSpPr>
          <p:nvPr/>
        </p:nvSpPr>
        <p:spPr bwMode="auto">
          <a:xfrm rot="19272734" flipH="1">
            <a:off x="6565900" y="2832100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2460" name="Line 28"/>
          <p:cNvSpPr>
            <a:spLocks noChangeShapeType="1"/>
          </p:cNvSpPr>
          <p:nvPr/>
        </p:nvSpPr>
        <p:spPr bwMode="auto">
          <a:xfrm rot="19272734" flipH="1">
            <a:off x="6630988" y="2792413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2461" name="Line 29"/>
          <p:cNvSpPr>
            <a:spLocks noChangeShapeType="1"/>
          </p:cNvSpPr>
          <p:nvPr/>
        </p:nvSpPr>
        <p:spPr bwMode="auto">
          <a:xfrm rot="2154855" flipH="1">
            <a:off x="6548438" y="3921125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2462" name="Line 30"/>
          <p:cNvSpPr>
            <a:spLocks noChangeShapeType="1"/>
          </p:cNvSpPr>
          <p:nvPr/>
        </p:nvSpPr>
        <p:spPr bwMode="auto">
          <a:xfrm rot="2154855" flipH="1">
            <a:off x="6630988" y="3968750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2463" name="Line 31"/>
          <p:cNvSpPr>
            <a:spLocks noChangeShapeType="1"/>
          </p:cNvSpPr>
          <p:nvPr/>
        </p:nvSpPr>
        <p:spPr bwMode="auto">
          <a:xfrm rot="19272734" flipH="1">
            <a:off x="6596063" y="4416425"/>
            <a:ext cx="1587" cy="303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2464" name="Line 32"/>
          <p:cNvSpPr>
            <a:spLocks noChangeShapeType="1"/>
          </p:cNvSpPr>
          <p:nvPr/>
        </p:nvSpPr>
        <p:spPr bwMode="auto">
          <a:xfrm rot="19272734" flipH="1">
            <a:off x="6661150" y="4376738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2465" name="Line 33"/>
          <p:cNvSpPr>
            <a:spLocks noChangeShapeType="1"/>
          </p:cNvSpPr>
          <p:nvPr/>
        </p:nvSpPr>
        <p:spPr bwMode="auto">
          <a:xfrm flipH="1">
            <a:off x="6600825" y="5276850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2466" name="Line 34"/>
          <p:cNvSpPr>
            <a:spLocks noChangeShapeType="1"/>
          </p:cNvSpPr>
          <p:nvPr/>
        </p:nvSpPr>
        <p:spPr bwMode="auto">
          <a:xfrm flipH="1">
            <a:off x="6700838" y="5272088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2469" name="Oval 37"/>
          <p:cNvSpPr>
            <a:spLocks noChangeArrowheads="1"/>
          </p:cNvSpPr>
          <p:nvPr/>
        </p:nvSpPr>
        <p:spPr bwMode="auto">
          <a:xfrm>
            <a:off x="5722938" y="314801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22470" name="Oval 38"/>
          <p:cNvSpPr>
            <a:spLocks noChangeArrowheads="1"/>
          </p:cNvSpPr>
          <p:nvPr/>
        </p:nvSpPr>
        <p:spPr bwMode="auto">
          <a:xfrm>
            <a:off x="5708650" y="365918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22471" name="Oval 39"/>
          <p:cNvSpPr>
            <a:spLocks noChangeArrowheads="1"/>
          </p:cNvSpPr>
          <p:nvPr/>
        </p:nvSpPr>
        <p:spPr bwMode="auto">
          <a:xfrm>
            <a:off x="5689600" y="496093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22472" name="Oval 40"/>
          <p:cNvSpPr>
            <a:spLocks noChangeArrowheads="1"/>
          </p:cNvSpPr>
          <p:nvPr/>
        </p:nvSpPr>
        <p:spPr bwMode="auto">
          <a:xfrm>
            <a:off x="5722938" y="531653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22479" name="Line 47"/>
          <p:cNvSpPr>
            <a:spLocks noChangeShapeType="1"/>
          </p:cNvSpPr>
          <p:nvPr/>
        </p:nvSpPr>
        <p:spPr bwMode="auto">
          <a:xfrm flipH="1">
            <a:off x="5486400" y="3336925"/>
            <a:ext cx="169863" cy="68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2480" name="Line 48"/>
          <p:cNvSpPr>
            <a:spLocks noChangeShapeType="1"/>
          </p:cNvSpPr>
          <p:nvPr/>
        </p:nvSpPr>
        <p:spPr bwMode="auto">
          <a:xfrm flipH="1" flipV="1">
            <a:off x="5503863" y="3252788"/>
            <a:ext cx="152400" cy="666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2481" name="Line 49"/>
          <p:cNvSpPr>
            <a:spLocks noChangeShapeType="1"/>
          </p:cNvSpPr>
          <p:nvPr/>
        </p:nvSpPr>
        <p:spPr bwMode="auto">
          <a:xfrm flipH="1">
            <a:off x="5503863" y="3354388"/>
            <a:ext cx="150812" cy="1682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2482" name="Line 50"/>
          <p:cNvSpPr>
            <a:spLocks noChangeShapeType="1"/>
          </p:cNvSpPr>
          <p:nvPr/>
        </p:nvSpPr>
        <p:spPr bwMode="auto">
          <a:xfrm flipH="1" flipV="1">
            <a:off x="5468938" y="3641725"/>
            <a:ext cx="169862" cy="50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2483" name="Line 51"/>
          <p:cNvSpPr>
            <a:spLocks noChangeShapeType="1"/>
          </p:cNvSpPr>
          <p:nvPr/>
        </p:nvSpPr>
        <p:spPr bwMode="auto">
          <a:xfrm>
            <a:off x="5486400" y="3522663"/>
            <a:ext cx="153988" cy="1539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2484" name="Line 52"/>
          <p:cNvSpPr>
            <a:spLocks noChangeShapeType="1"/>
          </p:cNvSpPr>
          <p:nvPr/>
        </p:nvSpPr>
        <p:spPr bwMode="auto">
          <a:xfrm flipV="1">
            <a:off x="5503863" y="3692525"/>
            <a:ext cx="134937" cy="841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2485" name="Line 53"/>
          <p:cNvSpPr>
            <a:spLocks noChangeShapeType="1"/>
          </p:cNvSpPr>
          <p:nvPr/>
        </p:nvSpPr>
        <p:spPr bwMode="auto">
          <a:xfrm flipV="1">
            <a:off x="5519738" y="5132388"/>
            <a:ext cx="187325" cy="10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2486" name="Line 54"/>
          <p:cNvSpPr>
            <a:spLocks noChangeShapeType="1"/>
          </p:cNvSpPr>
          <p:nvPr/>
        </p:nvSpPr>
        <p:spPr bwMode="auto">
          <a:xfrm flipH="1" flipV="1">
            <a:off x="5503863" y="5046663"/>
            <a:ext cx="203200" cy="50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2487" name="Line 55"/>
          <p:cNvSpPr>
            <a:spLocks noChangeShapeType="1"/>
          </p:cNvSpPr>
          <p:nvPr/>
        </p:nvSpPr>
        <p:spPr bwMode="auto">
          <a:xfrm flipH="1">
            <a:off x="5519738" y="5148263"/>
            <a:ext cx="187325" cy="203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2489" name="Line 57"/>
          <p:cNvSpPr>
            <a:spLocks noChangeShapeType="1"/>
          </p:cNvSpPr>
          <p:nvPr/>
        </p:nvSpPr>
        <p:spPr bwMode="auto">
          <a:xfrm flipH="1">
            <a:off x="5519738" y="5419725"/>
            <a:ext cx="2206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2490" name="Line 58"/>
          <p:cNvSpPr>
            <a:spLocks noChangeShapeType="1"/>
          </p:cNvSpPr>
          <p:nvPr/>
        </p:nvSpPr>
        <p:spPr bwMode="auto">
          <a:xfrm flipH="1" flipV="1">
            <a:off x="5537200" y="5300663"/>
            <a:ext cx="169863" cy="1190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2491" name="Line 59"/>
          <p:cNvSpPr>
            <a:spLocks noChangeShapeType="1"/>
          </p:cNvSpPr>
          <p:nvPr/>
        </p:nvSpPr>
        <p:spPr bwMode="auto">
          <a:xfrm flipH="1">
            <a:off x="5503863" y="5419725"/>
            <a:ext cx="185737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3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  <a:ln/>
        </p:spPr>
        <p:txBody>
          <a:bodyPr/>
          <a:lstStyle/>
          <a:p>
            <a:r>
              <a:rPr lang="en-US" dirty="0"/>
              <a:t>Entity-Relationship Diagrams</a:t>
            </a:r>
          </a:p>
        </p:txBody>
      </p:sp>
      <p:sp>
        <p:nvSpPr>
          <p:cNvPr id="220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59879"/>
            <a:ext cx="8229600" cy="1201738"/>
          </a:xfrm>
          <a:ln/>
        </p:spPr>
        <p:txBody>
          <a:bodyPr/>
          <a:lstStyle/>
          <a:p>
            <a:r>
              <a:rPr lang="en-US" dirty="0"/>
              <a:t>Some data modelers, tools, and authors use diamonds to depict relationships.</a:t>
            </a:r>
          </a:p>
        </p:txBody>
      </p:sp>
      <p:sp>
        <p:nvSpPr>
          <p:cNvPr id="2209796" name="Rectangle 4"/>
          <p:cNvSpPr>
            <a:spLocks noChangeArrowheads="1"/>
          </p:cNvSpPr>
          <p:nvPr/>
        </p:nvSpPr>
        <p:spPr bwMode="auto">
          <a:xfrm>
            <a:off x="889000" y="3879850"/>
            <a:ext cx="1895475" cy="982663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Enrollment</a:t>
            </a:r>
          </a:p>
        </p:txBody>
      </p:sp>
      <p:sp>
        <p:nvSpPr>
          <p:cNvPr id="2209797" name="Rectangle 5"/>
          <p:cNvSpPr>
            <a:spLocks noChangeArrowheads="1"/>
          </p:cNvSpPr>
          <p:nvPr/>
        </p:nvSpPr>
        <p:spPr bwMode="auto">
          <a:xfrm>
            <a:off x="6318250" y="3894138"/>
            <a:ext cx="1895475" cy="982662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Students</a:t>
            </a:r>
          </a:p>
        </p:txBody>
      </p:sp>
      <p:sp>
        <p:nvSpPr>
          <p:cNvPr id="2209798" name="Line 6"/>
          <p:cNvSpPr>
            <a:spLocks noChangeShapeType="1"/>
          </p:cNvSpPr>
          <p:nvPr/>
        </p:nvSpPr>
        <p:spPr bwMode="auto">
          <a:xfrm>
            <a:off x="2811463" y="4335463"/>
            <a:ext cx="34544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9799" name="AutoShape 7"/>
          <p:cNvSpPr>
            <a:spLocks noChangeArrowheads="1"/>
          </p:cNvSpPr>
          <p:nvPr/>
        </p:nvSpPr>
        <p:spPr bwMode="auto">
          <a:xfrm>
            <a:off x="3806825" y="4056063"/>
            <a:ext cx="1354138" cy="592137"/>
          </a:xfrm>
          <a:prstGeom prst="diamond">
            <a:avLst/>
          </a:prstGeom>
          <a:solidFill>
            <a:srgbClr val="FFCC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Line</a:t>
            </a:r>
          </a:p>
          <a:p>
            <a:pPr algn="ctr"/>
            <a:r>
              <a:rPr lang="en-US" sz="1400"/>
              <a:t>Items</a:t>
            </a:r>
          </a:p>
        </p:txBody>
      </p:sp>
    </p:spTree>
    <p:extLst>
      <p:ext uri="{BB962C8B-B14F-4D97-AF65-F5344CB8AC3E}">
        <p14:creationId xmlns:p14="http://schemas.microsoft.com/office/powerpoint/2010/main" val="337776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32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/>
              <a:t>Let’s now look at the relationship between events and resources.</a:t>
            </a:r>
          </a:p>
          <a:p>
            <a:pPr lvl="1"/>
            <a:r>
              <a:rPr lang="en-US"/>
              <a:t>In the cardinality between event and resource, the minimum cardinality is typically one, because an event can’t occur without affecting at least one resource.</a:t>
            </a:r>
          </a:p>
        </p:txBody>
      </p:sp>
    </p:spTree>
    <p:extLst>
      <p:ext uri="{BB962C8B-B14F-4D97-AF65-F5344CB8AC3E}">
        <p14:creationId xmlns:p14="http://schemas.microsoft.com/office/powerpoint/2010/main" val="55128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2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2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483" grpId="0" build="p" bldLvl="5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325507" name="Rectangle 3"/>
          <p:cNvSpPr>
            <a:spLocks noChangeArrowheads="1"/>
          </p:cNvSpPr>
          <p:nvPr/>
        </p:nvSpPr>
        <p:spPr bwMode="auto">
          <a:xfrm>
            <a:off x="3608388" y="30575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325508" name="Rectangle 4"/>
          <p:cNvSpPr>
            <a:spLocks noChangeArrowheads="1"/>
          </p:cNvSpPr>
          <p:nvPr/>
        </p:nvSpPr>
        <p:spPr bwMode="auto">
          <a:xfrm>
            <a:off x="3627438" y="49577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325511" name="Line 7"/>
          <p:cNvSpPr>
            <a:spLocks noChangeShapeType="1"/>
          </p:cNvSpPr>
          <p:nvPr/>
        </p:nvSpPr>
        <p:spPr bwMode="auto">
          <a:xfrm>
            <a:off x="4567238" y="4014788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512" name="Rectangle 8"/>
          <p:cNvSpPr>
            <a:spLocks noChangeArrowheads="1"/>
          </p:cNvSpPr>
          <p:nvPr/>
        </p:nvSpPr>
        <p:spPr bwMode="auto">
          <a:xfrm>
            <a:off x="477838" y="20574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325513" name="Line 9"/>
          <p:cNvSpPr>
            <a:spLocks noChangeShapeType="1"/>
          </p:cNvSpPr>
          <p:nvPr/>
        </p:nvSpPr>
        <p:spPr bwMode="auto">
          <a:xfrm>
            <a:off x="2382838" y="2725738"/>
            <a:ext cx="1217612" cy="81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514" name="Rectangle 10"/>
          <p:cNvSpPr>
            <a:spLocks noChangeArrowheads="1"/>
          </p:cNvSpPr>
          <p:nvPr/>
        </p:nvSpPr>
        <p:spPr bwMode="auto">
          <a:xfrm>
            <a:off x="496888" y="49530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</p:txBody>
      </p:sp>
      <p:sp>
        <p:nvSpPr>
          <p:cNvPr id="2325515" name="Line 11"/>
          <p:cNvSpPr>
            <a:spLocks noChangeShapeType="1"/>
          </p:cNvSpPr>
          <p:nvPr/>
        </p:nvSpPr>
        <p:spPr bwMode="auto">
          <a:xfrm>
            <a:off x="2387600" y="5437188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517" name="Rectangle 13"/>
          <p:cNvSpPr>
            <a:spLocks noChangeArrowheads="1"/>
          </p:cNvSpPr>
          <p:nvPr/>
        </p:nvSpPr>
        <p:spPr bwMode="auto">
          <a:xfrm>
            <a:off x="6826250" y="238125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25518" name="Rectangle 14"/>
          <p:cNvSpPr>
            <a:spLocks noChangeArrowheads="1"/>
          </p:cNvSpPr>
          <p:nvPr/>
        </p:nvSpPr>
        <p:spPr bwMode="auto">
          <a:xfrm>
            <a:off x="6829425" y="36830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325519" name="Line 15"/>
          <p:cNvSpPr>
            <a:spLocks noChangeShapeType="1"/>
          </p:cNvSpPr>
          <p:nvPr/>
        </p:nvSpPr>
        <p:spPr bwMode="auto">
          <a:xfrm>
            <a:off x="5514975" y="3640138"/>
            <a:ext cx="1338263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520" name="Line 16"/>
          <p:cNvSpPr>
            <a:spLocks noChangeShapeType="1"/>
          </p:cNvSpPr>
          <p:nvPr/>
        </p:nvSpPr>
        <p:spPr bwMode="auto">
          <a:xfrm flipV="1">
            <a:off x="5521325" y="2867025"/>
            <a:ext cx="1285875" cy="525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521" name="Rectangle 17"/>
          <p:cNvSpPr>
            <a:spLocks noChangeArrowheads="1"/>
          </p:cNvSpPr>
          <p:nvPr/>
        </p:nvSpPr>
        <p:spPr bwMode="auto">
          <a:xfrm>
            <a:off x="6845300" y="49450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25522" name="Line 18"/>
          <p:cNvSpPr>
            <a:spLocks noChangeShapeType="1"/>
          </p:cNvSpPr>
          <p:nvPr/>
        </p:nvSpPr>
        <p:spPr bwMode="auto">
          <a:xfrm>
            <a:off x="5499100" y="5418138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523" name="Line 19"/>
          <p:cNvSpPr>
            <a:spLocks noChangeShapeType="1"/>
          </p:cNvSpPr>
          <p:nvPr/>
        </p:nvSpPr>
        <p:spPr bwMode="auto">
          <a:xfrm flipV="1">
            <a:off x="5534025" y="4408488"/>
            <a:ext cx="1319213" cy="830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531" name="Line 27"/>
          <p:cNvSpPr>
            <a:spLocks noChangeShapeType="1"/>
          </p:cNvSpPr>
          <p:nvPr/>
        </p:nvSpPr>
        <p:spPr bwMode="auto">
          <a:xfrm rot="19272734" flipH="1">
            <a:off x="6565900" y="2832100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532" name="Line 28"/>
          <p:cNvSpPr>
            <a:spLocks noChangeShapeType="1"/>
          </p:cNvSpPr>
          <p:nvPr/>
        </p:nvSpPr>
        <p:spPr bwMode="auto">
          <a:xfrm rot="19272734" flipH="1">
            <a:off x="6630988" y="2792413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533" name="Line 29"/>
          <p:cNvSpPr>
            <a:spLocks noChangeShapeType="1"/>
          </p:cNvSpPr>
          <p:nvPr/>
        </p:nvSpPr>
        <p:spPr bwMode="auto">
          <a:xfrm rot="2154855" flipH="1">
            <a:off x="6548438" y="3921125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534" name="Line 30"/>
          <p:cNvSpPr>
            <a:spLocks noChangeShapeType="1"/>
          </p:cNvSpPr>
          <p:nvPr/>
        </p:nvSpPr>
        <p:spPr bwMode="auto">
          <a:xfrm rot="2154855" flipH="1">
            <a:off x="6630988" y="3968750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535" name="Line 31"/>
          <p:cNvSpPr>
            <a:spLocks noChangeShapeType="1"/>
          </p:cNvSpPr>
          <p:nvPr/>
        </p:nvSpPr>
        <p:spPr bwMode="auto">
          <a:xfrm rot="19272734" flipH="1">
            <a:off x="6596063" y="4416425"/>
            <a:ext cx="1587" cy="303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536" name="Line 32"/>
          <p:cNvSpPr>
            <a:spLocks noChangeShapeType="1"/>
          </p:cNvSpPr>
          <p:nvPr/>
        </p:nvSpPr>
        <p:spPr bwMode="auto">
          <a:xfrm rot="19272734" flipH="1">
            <a:off x="6661150" y="4376738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537" name="Line 33"/>
          <p:cNvSpPr>
            <a:spLocks noChangeShapeType="1"/>
          </p:cNvSpPr>
          <p:nvPr/>
        </p:nvSpPr>
        <p:spPr bwMode="auto">
          <a:xfrm flipH="1">
            <a:off x="6600825" y="5276850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538" name="Line 34"/>
          <p:cNvSpPr>
            <a:spLocks noChangeShapeType="1"/>
          </p:cNvSpPr>
          <p:nvPr/>
        </p:nvSpPr>
        <p:spPr bwMode="auto">
          <a:xfrm flipH="1">
            <a:off x="6700838" y="5272088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541" name="Oval 37"/>
          <p:cNvSpPr>
            <a:spLocks noChangeArrowheads="1"/>
          </p:cNvSpPr>
          <p:nvPr/>
        </p:nvSpPr>
        <p:spPr bwMode="auto">
          <a:xfrm>
            <a:off x="5722938" y="314801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25542" name="Oval 38"/>
          <p:cNvSpPr>
            <a:spLocks noChangeArrowheads="1"/>
          </p:cNvSpPr>
          <p:nvPr/>
        </p:nvSpPr>
        <p:spPr bwMode="auto">
          <a:xfrm>
            <a:off x="5708650" y="365918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25543" name="Oval 39"/>
          <p:cNvSpPr>
            <a:spLocks noChangeArrowheads="1"/>
          </p:cNvSpPr>
          <p:nvPr/>
        </p:nvSpPr>
        <p:spPr bwMode="auto">
          <a:xfrm>
            <a:off x="5689600" y="496093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25544" name="Oval 40"/>
          <p:cNvSpPr>
            <a:spLocks noChangeArrowheads="1"/>
          </p:cNvSpPr>
          <p:nvPr/>
        </p:nvSpPr>
        <p:spPr bwMode="auto">
          <a:xfrm>
            <a:off x="5722938" y="531653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25551" name="Line 47"/>
          <p:cNvSpPr>
            <a:spLocks noChangeShapeType="1"/>
          </p:cNvSpPr>
          <p:nvPr/>
        </p:nvSpPr>
        <p:spPr bwMode="auto">
          <a:xfrm flipH="1">
            <a:off x="5486400" y="3336925"/>
            <a:ext cx="169863" cy="68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552" name="Line 48"/>
          <p:cNvSpPr>
            <a:spLocks noChangeShapeType="1"/>
          </p:cNvSpPr>
          <p:nvPr/>
        </p:nvSpPr>
        <p:spPr bwMode="auto">
          <a:xfrm flipH="1" flipV="1">
            <a:off x="5503863" y="3252788"/>
            <a:ext cx="152400" cy="66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553" name="Line 49"/>
          <p:cNvSpPr>
            <a:spLocks noChangeShapeType="1"/>
          </p:cNvSpPr>
          <p:nvPr/>
        </p:nvSpPr>
        <p:spPr bwMode="auto">
          <a:xfrm flipH="1">
            <a:off x="5503863" y="3354388"/>
            <a:ext cx="150812" cy="168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554" name="Line 50"/>
          <p:cNvSpPr>
            <a:spLocks noChangeShapeType="1"/>
          </p:cNvSpPr>
          <p:nvPr/>
        </p:nvSpPr>
        <p:spPr bwMode="auto">
          <a:xfrm flipH="1" flipV="1">
            <a:off x="5468938" y="3641725"/>
            <a:ext cx="169862" cy="5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555" name="Line 51"/>
          <p:cNvSpPr>
            <a:spLocks noChangeShapeType="1"/>
          </p:cNvSpPr>
          <p:nvPr/>
        </p:nvSpPr>
        <p:spPr bwMode="auto">
          <a:xfrm>
            <a:off x="5486400" y="3522663"/>
            <a:ext cx="153988" cy="153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556" name="Line 52"/>
          <p:cNvSpPr>
            <a:spLocks noChangeShapeType="1"/>
          </p:cNvSpPr>
          <p:nvPr/>
        </p:nvSpPr>
        <p:spPr bwMode="auto">
          <a:xfrm flipV="1">
            <a:off x="5503863" y="3692525"/>
            <a:ext cx="134937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557" name="Line 53"/>
          <p:cNvSpPr>
            <a:spLocks noChangeShapeType="1"/>
          </p:cNvSpPr>
          <p:nvPr/>
        </p:nvSpPr>
        <p:spPr bwMode="auto">
          <a:xfrm flipV="1">
            <a:off x="5519738" y="5132388"/>
            <a:ext cx="187325" cy="10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558" name="Line 54"/>
          <p:cNvSpPr>
            <a:spLocks noChangeShapeType="1"/>
          </p:cNvSpPr>
          <p:nvPr/>
        </p:nvSpPr>
        <p:spPr bwMode="auto">
          <a:xfrm flipH="1" flipV="1">
            <a:off x="5503863" y="5046663"/>
            <a:ext cx="203200" cy="5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559" name="Line 55"/>
          <p:cNvSpPr>
            <a:spLocks noChangeShapeType="1"/>
          </p:cNvSpPr>
          <p:nvPr/>
        </p:nvSpPr>
        <p:spPr bwMode="auto">
          <a:xfrm flipH="1">
            <a:off x="5519738" y="5148263"/>
            <a:ext cx="187325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560" name="Line 56"/>
          <p:cNvSpPr>
            <a:spLocks noChangeShapeType="1"/>
          </p:cNvSpPr>
          <p:nvPr/>
        </p:nvSpPr>
        <p:spPr bwMode="auto">
          <a:xfrm flipH="1">
            <a:off x="5519738" y="5419725"/>
            <a:ext cx="2206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561" name="Line 57"/>
          <p:cNvSpPr>
            <a:spLocks noChangeShapeType="1"/>
          </p:cNvSpPr>
          <p:nvPr/>
        </p:nvSpPr>
        <p:spPr bwMode="auto">
          <a:xfrm flipH="1" flipV="1">
            <a:off x="5537200" y="5300663"/>
            <a:ext cx="169863" cy="119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562" name="Line 58"/>
          <p:cNvSpPr>
            <a:spLocks noChangeShapeType="1"/>
          </p:cNvSpPr>
          <p:nvPr/>
        </p:nvSpPr>
        <p:spPr bwMode="auto">
          <a:xfrm flipH="1">
            <a:off x="5503863" y="5419725"/>
            <a:ext cx="185737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564" name="Line 60"/>
          <p:cNvSpPr>
            <a:spLocks noChangeShapeType="1"/>
          </p:cNvSpPr>
          <p:nvPr/>
        </p:nvSpPr>
        <p:spPr bwMode="auto">
          <a:xfrm rot="2343889" flipH="1">
            <a:off x="2643188" y="2746375"/>
            <a:ext cx="1587" cy="304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565" name="Line 61"/>
          <p:cNvSpPr>
            <a:spLocks noChangeShapeType="1"/>
          </p:cNvSpPr>
          <p:nvPr/>
        </p:nvSpPr>
        <p:spPr bwMode="auto">
          <a:xfrm flipH="1">
            <a:off x="2771775" y="5289550"/>
            <a:ext cx="1588" cy="304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6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32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/>
              <a:t>The maximum could be one or many*.</a:t>
            </a:r>
          </a:p>
          <a:p>
            <a:pPr lvl="1"/>
            <a:r>
              <a:rPr lang="en-US"/>
              <a:t>In this particular story, each sale can involve many items of inventory, so the maximum is many.</a:t>
            </a:r>
          </a:p>
          <a:p>
            <a:pPr lvl="1"/>
            <a:r>
              <a:rPr lang="en-US"/>
              <a:t>However, every receipt of cash is deposited to one and only one cash account, so the maximum there is one.</a:t>
            </a:r>
          </a:p>
        </p:txBody>
      </p:sp>
    </p:spTree>
    <p:extLst>
      <p:ext uri="{BB962C8B-B14F-4D97-AF65-F5344CB8AC3E}">
        <p14:creationId xmlns:p14="http://schemas.microsoft.com/office/powerpoint/2010/main" val="395138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2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2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2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7555" grpId="0" build="p" bldLvl="5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328579" name="Rectangle 3"/>
          <p:cNvSpPr>
            <a:spLocks noChangeArrowheads="1"/>
          </p:cNvSpPr>
          <p:nvPr/>
        </p:nvSpPr>
        <p:spPr bwMode="auto">
          <a:xfrm>
            <a:off x="3608388" y="30575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328580" name="Rectangle 4"/>
          <p:cNvSpPr>
            <a:spLocks noChangeArrowheads="1"/>
          </p:cNvSpPr>
          <p:nvPr/>
        </p:nvSpPr>
        <p:spPr bwMode="auto">
          <a:xfrm>
            <a:off x="3627438" y="49577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328583" name="Line 7"/>
          <p:cNvSpPr>
            <a:spLocks noChangeShapeType="1"/>
          </p:cNvSpPr>
          <p:nvPr/>
        </p:nvSpPr>
        <p:spPr bwMode="auto">
          <a:xfrm>
            <a:off x="4567238" y="4014788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584" name="Rectangle 8"/>
          <p:cNvSpPr>
            <a:spLocks noChangeArrowheads="1"/>
          </p:cNvSpPr>
          <p:nvPr/>
        </p:nvSpPr>
        <p:spPr bwMode="auto">
          <a:xfrm>
            <a:off x="477838" y="20574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328585" name="Line 9"/>
          <p:cNvSpPr>
            <a:spLocks noChangeShapeType="1"/>
          </p:cNvSpPr>
          <p:nvPr/>
        </p:nvSpPr>
        <p:spPr bwMode="auto">
          <a:xfrm>
            <a:off x="2382838" y="2794000"/>
            <a:ext cx="1217612" cy="744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586" name="Rectangle 10"/>
          <p:cNvSpPr>
            <a:spLocks noChangeArrowheads="1"/>
          </p:cNvSpPr>
          <p:nvPr/>
        </p:nvSpPr>
        <p:spPr bwMode="auto">
          <a:xfrm>
            <a:off x="496888" y="49530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</p:txBody>
      </p:sp>
      <p:sp>
        <p:nvSpPr>
          <p:cNvPr id="2328587" name="Line 11"/>
          <p:cNvSpPr>
            <a:spLocks noChangeShapeType="1"/>
          </p:cNvSpPr>
          <p:nvPr/>
        </p:nvSpPr>
        <p:spPr bwMode="auto">
          <a:xfrm>
            <a:off x="2387600" y="5437188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589" name="Rectangle 13"/>
          <p:cNvSpPr>
            <a:spLocks noChangeArrowheads="1"/>
          </p:cNvSpPr>
          <p:nvPr/>
        </p:nvSpPr>
        <p:spPr bwMode="auto">
          <a:xfrm>
            <a:off x="6826250" y="238125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28590" name="Rectangle 14"/>
          <p:cNvSpPr>
            <a:spLocks noChangeArrowheads="1"/>
          </p:cNvSpPr>
          <p:nvPr/>
        </p:nvSpPr>
        <p:spPr bwMode="auto">
          <a:xfrm>
            <a:off x="6829425" y="36830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328591" name="Line 15"/>
          <p:cNvSpPr>
            <a:spLocks noChangeShapeType="1"/>
          </p:cNvSpPr>
          <p:nvPr/>
        </p:nvSpPr>
        <p:spPr bwMode="auto">
          <a:xfrm>
            <a:off x="5514975" y="3640138"/>
            <a:ext cx="1338263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592" name="Line 16"/>
          <p:cNvSpPr>
            <a:spLocks noChangeShapeType="1"/>
          </p:cNvSpPr>
          <p:nvPr/>
        </p:nvSpPr>
        <p:spPr bwMode="auto">
          <a:xfrm flipV="1">
            <a:off x="5521325" y="2867025"/>
            <a:ext cx="1285875" cy="525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593" name="Rectangle 17"/>
          <p:cNvSpPr>
            <a:spLocks noChangeArrowheads="1"/>
          </p:cNvSpPr>
          <p:nvPr/>
        </p:nvSpPr>
        <p:spPr bwMode="auto">
          <a:xfrm>
            <a:off x="6845300" y="49450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28594" name="Line 18"/>
          <p:cNvSpPr>
            <a:spLocks noChangeShapeType="1"/>
          </p:cNvSpPr>
          <p:nvPr/>
        </p:nvSpPr>
        <p:spPr bwMode="auto">
          <a:xfrm>
            <a:off x="5499100" y="5418138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595" name="Line 19"/>
          <p:cNvSpPr>
            <a:spLocks noChangeShapeType="1"/>
          </p:cNvSpPr>
          <p:nvPr/>
        </p:nvSpPr>
        <p:spPr bwMode="auto">
          <a:xfrm flipV="1">
            <a:off x="5534025" y="4408488"/>
            <a:ext cx="1319213" cy="830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603" name="Line 27"/>
          <p:cNvSpPr>
            <a:spLocks noChangeShapeType="1"/>
          </p:cNvSpPr>
          <p:nvPr/>
        </p:nvSpPr>
        <p:spPr bwMode="auto">
          <a:xfrm rot="19272734" flipH="1">
            <a:off x="6565900" y="2832100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604" name="Line 28"/>
          <p:cNvSpPr>
            <a:spLocks noChangeShapeType="1"/>
          </p:cNvSpPr>
          <p:nvPr/>
        </p:nvSpPr>
        <p:spPr bwMode="auto">
          <a:xfrm rot="19272734" flipH="1">
            <a:off x="6630988" y="2792413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605" name="Line 29"/>
          <p:cNvSpPr>
            <a:spLocks noChangeShapeType="1"/>
          </p:cNvSpPr>
          <p:nvPr/>
        </p:nvSpPr>
        <p:spPr bwMode="auto">
          <a:xfrm rot="2154855" flipH="1">
            <a:off x="6548438" y="3921125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606" name="Line 30"/>
          <p:cNvSpPr>
            <a:spLocks noChangeShapeType="1"/>
          </p:cNvSpPr>
          <p:nvPr/>
        </p:nvSpPr>
        <p:spPr bwMode="auto">
          <a:xfrm rot="2154855" flipH="1">
            <a:off x="6630988" y="3968750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607" name="Line 31"/>
          <p:cNvSpPr>
            <a:spLocks noChangeShapeType="1"/>
          </p:cNvSpPr>
          <p:nvPr/>
        </p:nvSpPr>
        <p:spPr bwMode="auto">
          <a:xfrm rot="19272734" flipH="1">
            <a:off x="6596063" y="4416425"/>
            <a:ext cx="1587" cy="303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608" name="Line 32"/>
          <p:cNvSpPr>
            <a:spLocks noChangeShapeType="1"/>
          </p:cNvSpPr>
          <p:nvPr/>
        </p:nvSpPr>
        <p:spPr bwMode="auto">
          <a:xfrm rot="19272734" flipH="1">
            <a:off x="6661150" y="4376738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609" name="Line 33"/>
          <p:cNvSpPr>
            <a:spLocks noChangeShapeType="1"/>
          </p:cNvSpPr>
          <p:nvPr/>
        </p:nvSpPr>
        <p:spPr bwMode="auto">
          <a:xfrm flipH="1">
            <a:off x="6600825" y="5276850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610" name="Line 34"/>
          <p:cNvSpPr>
            <a:spLocks noChangeShapeType="1"/>
          </p:cNvSpPr>
          <p:nvPr/>
        </p:nvSpPr>
        <p:spPr bwMode="auto">
          <a:xfrm flipH="1">
            <a:off x="6700838" y="5272088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613" name="Oval 37"/>
          <p:cNvSpPr>
            <a:spLocks noChangeArrowheads="1"/>
          </p:cNvSpPr>
          <p:nvPr/>
        </p:nvSpPr>
        <p:spPr bwMode="auto">
          <a:xfrm>
            <a:off x="5722938" y="314801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28614" name="Oval 38"/>
          <p:cNvSpPr>
            <a:spLocks noChangeArrowheads="1"/>
          </p:cNvSpPr>
          <p:nvPr/>
        </p:nvSpPr>
        <p:spPr bwMode="auto">
          <a:xfrm>
            <a:off x="5708650" y="365918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28615" name="Oval 39"/>
          <p:cNvSpPr>
            <a:spLocks noChangeArrowheads="1"/>
          </p:cNvSpPr>
          <p:nvPr/>
        </p:nvSpPr>
        <p:spPr bwMode="auto">
          <a:xfrm>
            <a:off x="5689600" y="496093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28616" name="Oval 40"/>
          <p:cNvSpPr>
            <a:spLocks noChangeArrowheads="1"/>
          </p:cNvSpPr>
          <p:nvPr/>
        </p:nvSpPr>
        <p:spPr bwMode="auto">
          <a:xfrm>
            <a:off x="5722938" y="531653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28623" name="Line 47"/>
          <p:cNvSpPr>
            <a:spLocks noChangeShapeType="1"/>
          </p:cNvSpPr>
          <p:nvPr/>
        </p:nvSpPr>
        <p:spPr bwMode="auto">
          <a:xfrm flipH="1">
            <a:off x="5486400" y="3336925"/>
            <a:ext cx="169863" cy="68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624" name="Line 48"/>
          <p:cNvSpPr>
            <a:spLocks noChangeShapeType="1"/>
          </p:cNvSpPr>
          <p:nvPr/>
        </p:nvSpPr>
        <p:spPr bwMode="auto">
          <a:xfrm flipH="1" flipV="1">
            <a:off x="5503863" y="3252788"/>
            <a:ext cx="152400" cy="66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625" name="Line 49"/>
          <p:cNvSpPr>
            <a:spLocks noChangeShapeType="1"/>
          </p:cNvSpPr>
          <p:nvPr/>
        </p:nvSpPr>
        <p:spPr bwMode="auto">
          <a:xfrm flipH="1">
            <a:off x="5503863" y="3354388"/>
            <a:ext cx="150812" cy="168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626" name="Line 50"/>
          <p:cNvSpPr>
            <a:spLocks noChangeShapeType="1"/>
          </p:cNvSpPr>
          <p:nvPr/>
        </p:nvSpPr>
        <p:spPr bwMode="auto">
          <a:xfrm flipH="1" flipV="1">
            <a:off x="5468938" y="3641725"/>
            <a:ext cx="169862" cy="5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627" name="Line 51"/>
          <p:cNvSpPr>
            <a:spLocks noChangeShapeType="1"/>
          </p:cNvSpPr>
          <p:nvPr/>
        </p:nvSpPr>
        <p:spPr bwMode="auto">
          <a:xfrm>
            <a:off x="5486400" y="3522663"/>
            <a:ext cx="153988" cy="153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628" name="Line 52"/>
          <p:cNvSpPr>
            <a:spLocks noChangeShapeType="1"/>
          </p:cNvSpPr>
          <p:nvPr/>
        </p:nvSpPr>
        <p:spPr bwMode="auto">
          <a:xfrm flipV="1">
            <a:off x="5503863" y="3692525"/>
            <a:ext cx="134937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629" name="Line 53"/>
          <p:cNvSpPr>
            <a:spLocks noChangeShapeType="1"/>
          </p:cNvSpPr>
          <p:nvPr/>
        </p:nvSpPr>
        <p:spPr bwMode="auto">
          <a:xfrm flipV="1">
            <a:off x="5519738" y="5132388"/>
            <a:ext cx="187325" cy="10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630" name="Line 54"/>
          <p:cNvSpPr>
            <a:spLocks noChangeShapeType="1"/>
          </p:cNvSpPr>
          <p:nvPr/>
        </p:nvSpPr>
        <p:spPr bwMode="auto">
          <a:xfrm flipH="1" flipV="1">
            <a:off x="5503863" y="5046663"/>
            <a:ext cx="203200" cy="5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631" name="Line 55"/>
          <p:cNvSpPr>
            <a:spLocks noChangeShapeType="1"/>
          </p:cNvSpPr>
          <p:nvPr/>
        </p:nvSpPr>
        <p:spPr bwMode="auto">
          <a:xfrm flipH="1">
            <a:off x="5519738" y="5148263"/>
            <a:ext cx="187325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632" name="Line 56"/>
          <p:cNvSpPr>
            <a:spLocks noChangeShapeType="1"/>
          </p:cNvSpPr>
          <p:nvPr/>
        </p:nvSpPr>
        <p:spPr bwMode="auto">
          <a:xfrm flipH="1">
            <a:off x="5519738" y="5419725"/>
            <a:ext cx="2206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633" name="Line 57"/>
          <p:cNvSpPr>
            <a:spLocks noChangeShapeType="1"/>
          </p:cNvSpPr>
          <p:nvPr/>
        </p:nvSpPr>
        <p:spPr bwMode="auto">
          <a:xfrm flipH="1" flipV="1">
            <a:off x="5537200" y="5300663"/>
            <a:ext cx="169863" cy="119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634" name="Line 58"/>
          <p:cNvSpPr>
            <a:spLocks noChangeShapeType="1"/>
          </p:cNvSpPr>
          <p:nvPr/>
        </p:nvSpPr>
        <p:spPr bwMode="auto">
          <a:xfrm flipH="1">
            <a:off x="5503863" y="5419725"/>
            <a:ext cx="185737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636" name="Line 60"/>
          <p:cNvSpPr>
            <a:spLocks noChangeShapeType="1"/>
          </p:cNvSpPr>
          <p:nvPr/>
        </p:nvSpPr>
        <p:spPr bwMode="auto">
          <a:xfrm rot="2343889" flipH="1">
            <a:off x="2643188" y="2781300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637" name="Line 61"/>
          <p:cNvSpPr>
            <a:spLocks noChangeShapeType="1"/>
          </p:cNvSpPr>
          <p:nvPr/>
        </p:nvSpPr>
        <p:spPr bwMode="auto">
          <a:xfrm flipH="1">
            <a:off x="2771775" y="5289550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641" name="Line 65"/>
          <p:cNvSpPr>
            <a:spLocks noChangeShapeType="1"/>
          </p:cNvSpPr>
          <p:nvPr/>
        </p:nvSpPr>
        <p:spPr bwMode="auto">
          <a:xfrm flipH="1" flipV="1">
            <a:off x="2354263" y="2795588"/>
            <a:ext cx="168275" cy="841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642" name="Line 66"/>
          <p:cNvSpPr>
            <a:spLocks noChangeShapeType="1"/>
          </p:cNvSpPr>
          <p:nvPr/>
        </p:nvSpPr>
        <p:spPr bwMode="auto">
          <a:xfrm flipH="1" flipV="1">
            <a:off x="2405063" y="2608263"/>
            <a:ext cx="84137" cy="2714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643" name="Line 67"/>
          <p:cNvSpPr>
            <a:spLocks noChangeShapeType="1"/>
          </p:cNvSpPr>
          <p:nvPr/>
        </p:nvSpPr>
        <p:spPr bwMode="auto">
          <a:xfrm flipH="1">
            <a:off x="2354263" y="2879725"/>
            <a:ext cx="101600" cy="841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8644" name="Line 68"/>
          <p:cNvSpPr>
            <a:spLocks noChangeShapeType="1"/>
          </p:cNvSpPr>
          <p:nvPr/>
        </p:nvSpPr>
        <p:spPr bwMode="auto">
          <a:xfrm flipH="1">
            <a:off x="2662238" y="5284788"/>
            <a:ext cx="1587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6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32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 dirty="0"/>
              <a:t>In the cardinality between event and resource, the minimum is typically zero.</a:t>
            </a:r>
          </a:p>
          <a:p>
            <a:pPr lvl="1"/>
            <a:r>
              <a:rPr lang="en-US" dirty="0"/>
              <a:t>A company can have an inventory item for which there has never been a sale.</a:t>
            </a:r>
          </a:p>
          <a:p>
            <a:pPr lvl="1"/>
            <a:r>
              <a:rPr lang="en-US" dirty="0"/>
              <a:t>When the company’s cash account is new, there has never been a cash receipt deposited in it.</a:t>
            </a:r>
          </a:p>
        </p:txBody>
      </p:sp>
    </p:spTree>
    <p:extLst>
      <p:ext uri="{BB962C8B-B14F-4D97-AF65-F5344CB8AC3E}">
        <p14:creationId xmlns:p14="http://schemas.microsoft.com/office/powerpoint/2010/main" val="332215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2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2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2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9603" grpId="0" build="p" bldLvl="5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330627" name="Rectangle 3"/>
          <p:cNvSpPr>
            <a:spLocks noChangeArrowheads="1"/>
          </p:cNvSpPr>
          <p:nvPr/>
        </p:nvSpPr>
        <p:spPr bwMode="auto">
          <a:xfrm>
            <a:off x="3608388" y="30575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330628" name="Rectangle 4"/>
          <p:cNvSpPr>
            <a:spLocks noChangeArrowheads="1"/>
          </p:cNvSpPr>
          <p:nvPr/>
        </p:nvSpPr>
        <p:spPr bwMode="auto">
          <a:xfrm>
            <a:off x="3627438" y="49577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330631" name="Line 7"/>
          <p:cNvSpPr>
            <a:spLocks noChangeShapeType="1"/>
          </p:cNvSpPr>
          <p:nvPr/>
        </p:nvSpPr>
        <p:spPr bwMode="auto">
          <a:xfrm>
            <a:off x="4567238" y="4014788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32" name="Rectangle 8"/>
          <p:cNvSpPr>
            <a:spLocks noChangeArrowheads="1"/>
          </p:cNvSpPr>
          <p:nvPr/>
        </p:nvSpPr>
        <p:spPr bwMode="auto">
          <a:xfrm>
            <a:off x="477838" y="20574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330633" name="Line 9"/>
          <p:cNvSpPr>
            <a:spLocks noChangeShapeType="1"/>
          </p:cNvSpPr>
          <p:nvPr/>
        </p:nvSpPr>
        <p:spPr bwMode="auto">
          <a:xfrm>
            <a:off x="2382838" y="2794000"/>
            <a:ext cx="1217612" cy="744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34" name="Rectangle 10"/>
          <p:cNvSpPr>
            <a:spLocks noChangeArrowheads="1"/>
          </p:cNvSpPr>
          <p:nvPr/>
        </p:nvSpPr>
        <p:spPr bwMode="auto">
          <a:xfrm>
            <a:off x="496888" y="49530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</p:txBody>
      </p:sp>
      <p:sp>
        <p:nvSpPr>
          <p:cNvPr id="2330635" name="Line 11"/>
          <p:cNvSpPr>
            <a:spLocks noChangeShapeType="1"/>
          </p:cNvSpPr>
          <p:nvPr/>
        </p:nvSpPr>
        <p:spPr bwMode="auto">
          <a:xfrm>
            <a:off x="2387600" y="5437188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37" name="Rectangle 13"/>
          <p:cNvSpPr>
            <a:spLocks noChangeArrowheads="1"/>
          </p:cNvSpPr>
          <p:nvPr/>
        </p:nvSpPr>
        <p:spPr bwMode="auto">
          <a:xfrm>
            <a:off x="6826250" y="238125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30638" name="Rectangle 14"/>
          <p:cNvSpPr>
            <a:spLocks noChangeArrowheads="1"/>
          </p:cNvSpPr>
          <p:nvPr/>
        </p:nvSpPr>
        <p:spPr bwMode="auto">
          <a:xfrm>
            <a:off x="6829425" y="36830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330639" name="Line 15"/>
          <p:cNvSpPr>
            <a:spLocks noChangeShapeType="1"/>
          </p:cNvSpPr>
          <p:nvPr/>
        </p:nvSpPr>
        <p:spPr bwMode="auto">
          <a:xfrm>
            <a:off x="5514975" y="3640138"/>
            <a:ext cx="1338263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40" name="Line 16"/>
          <p:cNvSpPr>
            <a:spLocks noChangeShapeType="1"/>
          </p:cNvSpPr>
          <p:nvPr/>
        </p:nvSpPr>
        <p:spPr bwMode="auto">
          <a:xfrm flipV="1">
            <a:off x="5521325" y="2867025"/>
            <a:ext cx="1285875" cy="525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41" name="Rectangle 17"/>
          <p:cNvSpPr>
            <a:spLocks noChangeArrowheads="1"/>
          </p:cNvSpPr>
          <p:nvPr/>
        </p:nvSpPr>
        <p:spPr bwMode="auto">
          <a:xfrm>
            <a:off x="6845300" y="49450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30642" name="Line 18"/>
          <p:cNvSpPr>
            <a:spLocks noChangeShapeType="1"/>
          </p:cNvSpPr>
          <p:nvPr/>
        </p:nvSpPr>
        <p:spPr bwMode="auto">
          <a:xfrm>
            <a:off x="5499100" y="5418138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43" name="Line 19"/>
          <p:cNvSpPr>
            <a:spLocks noChangeShapeType="1"/>
          </p:cNvSpPr>
          <p:nvPr/>
        </p:nvSpPr>
        <p:spPr bwMode="auto">
          <a:xfrm flipV="1">
            <a:off x="5534025" y="4408488"/>
            <a:ext cx="1319213" cy="830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51" name="Line 27"/>
          <p:cNvSpPr>
            <a:spLocks noChangeShapeType="1"/>
          </p:cNvSpPr>
          <p:nvPr/>
        </p:nvSpPr>
        <p:spPr bwMode="auto">
          <a:xfrm rot="19272734" flipH="1">
            <a:off x="6565900" y="2832100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52" name="Line 28"/>
          <p:cNvSpPr>
            <a:spLocks noChangeShapeType="1"/>
          </p:cNvSpPr>
          <p:nvPr/>
        </p:nvSpPr>
        <p:spPr bwMode="auto">
          <a:xfrm rot="19272734" flipH="1">
            <a:off x="6630988" y="2792413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53" name="Line 29"/>
          <p:cNvSpPr>
            <a:spLocks noChangeShapeType="1"/>
          </p:cNvSpPr>
          <p:nvPr/>
        </p:nvSpPr>
        <p:spPr bwMode="auto">
          <a:xfrm rot="2154855" flipH="1">
            <a:off x="6548438" y="3921125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54" name="Line 30"/>
          <p:cNvSpPr>
            <a:spLocks noChangeShapeType="1"/>
          </p:cNvSpPr>
          <p:nvPr/>
        </p:nvSpPr>
        <p:spPr bwMode="auto">
          <a:xfrm rot="2154855" flipH="1">
            <a:off x="6630988" y="3968750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55" name="Line 31"/>
          <p:cNvSpPr>
            <a:spLocks noChangeShapeType="1"/>
          </p:cNvSpPr>
          <p:nvPr/>
        </p:nvSpPr>
        <p:spPr bwMode="auto">
          <a:xfrm rot="19272734" flipH="1">
            <a:off x="6596063" y="4416425"/>
            <a:ext cx="1587" cy="303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56" name="Line 32"/>
          <p:cNvSpPr>
            <a:spLocks noChangeShapeType="1"/>
          </p:cNvSpPr>
          <p:nvPr/>
        </p:nvSpPr>
        <p:spPr bwMode="auto">
          <a:xfrm rot="19272734" flipH="1">
            <a:off x="6661150" y="4376738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57" name="Line 33"/>
          <p:cNvSpPr>
            <a:spLocks noChangeShapeType="1"/>
          </p:cNvSpPr>
          <p:nvPr/>
        </p:nvSpPr>
        <p:spPr bwMode="auto">
          <a:xfrm flipH="1">
            <a:off x="6600825" y="5276850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58" name="Line 34"/>
          <p:cNvSpPr>
            <a:spLocks noChangeShapeType="1"/>
          </p:cNvSpPr>
          <p:nvPr/>
        </p:nvSpPr>
        <p:spPr bwMode="auto">
          <a:xfrm flipH="1">
            <a:off x="6700838" y="5272088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61" name="Oval 37"/>
          <p:cNvSpPr>
            <a:spLocks noChangeArrowheads="1"/>
          </p:cNvSpPr>
          <p:nvPr/>
        </p:nvSpPr>
        <p:spPr bwMode="auto">
          <a:xfrm>
            <a:off x="5722938" y="314801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0662" name="Oval 38"/>
          <p:cNvSpPr>
            <a:spLocks noChangeArrowheads="1"/>
          </p:cNvSpPr>
          <p:nvPr/>
        </p:nvSpPr>
        <p:spPr bwMode="auto">
          <a:xfrm>
            <a:off x="5708650" y="365918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0663" name="Oval 39"/>
          <p:cNvSpPr>
            <a:spLocks noChangeArrowheads="1"/>
          </p:cNvSpPr>
          <p:nvPr/>
        </p:nvSpPr>
        <p:spPr bwMode="auto">
          <a:xfrm>
            <a:off x="5689600" y="496093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0664" name="Oval 40"/>
          <p:cNvSpPr>
            <a:spLocks noChangeArrowheads="1"/>
          </p:cNvSpPr>
          <p:nvPr/>
        </p:nvSpPr>
        <p:spPr bwMode="auto">
          <a:xfrm>
            <a:off x="5722938" y="531653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0671" name="Line 47"/>
          <p:cNvSpPr>
            <a:spLocks noChangeShapeType="1"/>
          </p:cNvSpPr>
          <p:nvPr/>
        </p:nvSpPr>
        <p:spPr bwMode="auto">
          <a:xfrm flipH="1">
            <a:off x="5486400" y="3336925"/>
            <a:ext cx="169863" cy="68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72" name="Line 48"/>
          <p:cNvSpPr>
            <a:spLocks noChangeShapeType="1"/>
          </p:cNvSpPr>
          <p:nvPr/>
        </p:nvSpPr>
        <p:spPr bwMode="auto">
          <a:xfrm flipH="1" flipV="1">
            <a:off x="5503863" y="3252788"/>
            <a:ext cx="152400" cy="66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73" name="Line 49"/>
          <p:cNvSpPr>
            <a:spLocks noChangeShapeType="1"/>
          </p:cNvSpPr>
          <p:nvPr/>
        </p:nvSpPr>
        <p:spPr bwMode="auto">
          <a:xfrm flipH="1">
            <a:off x="5503863" y="3354388"/>
            <a:ext cx="150812" cy="168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74" name="Line 50"/>
          <p:cNvSpPr>
            <a:spLocks noChangeShapeType="1"/>
          </p:cNvSpPr>
          <p:nvPr/>
        </p:nvSpPr>
        <p:spPr bwMode="auto">
          <a:xfrm flipH="1" flipV="1">
            <a:off x="5468938" y="3641725"/>
            <a:ext cx="169862" cy="5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75" name="Line 51"/>
          <p:cNvSpPr>
            <a:spLocks noChangeShapeType="1"/>
          </p:cNvSpPr>
          <p:nvPr/>
        </p:nvSpPr>
        <p:spPr bwMode="auto">
          <a:xfrm>
            <a:off x="5486400" y="3522663"/>
            <a:ext cx="153988" cy="153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76" name="Line 52"/>
          <p:cNvSpPr>
            <a:spLocks noChangeShapeType="1"/>
          </p:cNvSpPr>
          <p:nvPr/>
        </p:nvSpPr>
        <p:spPr bwMode="auto">
          <a:xfrm flipV="1">
            <a:off x="5503863" y="3692525"/>
            <a:ext cx="134937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77" name="Line 53"/>
          <p:cNvSpPr>
            <a:spLocks noChangeShapeType="1"/>
          </p:cNvSpPr>
          <p:nvPr/>
        </p:nvSpPr>
        <p:spPr bwMode="auto">
          <a:xfrm flipV="1">
            <a:off x="5519738" y="5132388"/>
            <a:ext cx="187325" cy="10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78" name="Line 54"/>
          <p:cNvSpPr>
            <a:spLocks noChangeShapeType="1"/>
          </p:cNvSpPr>
          <p:nvPr/>
        </p:nvSpPr>
        <p:spPr bwMode="auto">
          <a:xfrm flipH="1" flipV="1">
            <a:off x="5503863" y="5046663"/>
            <a:ext cx="203200" cy="5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79" name="Line 55"/>
          <p:cNvSpPr>
            <a:spLocks noChangeShapeType="1"/>
          </p:cNvSpPr>
          <p:nvPr/>
        </p:nvSpPr>
        <p:spPr bwMode="auto">
          <a:xfrm flipH="1">
            <a:off x="5519738" y="5148263"/>
            <a:ext cx="187325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80" name="Line 56"/>
          <p:cNvSpPr>
            <a:spLocks noChangeShapeType="1"/>
          </p:cNvSpPr>
          <p:nvPr/>
        </p:nvSpPr>
        <p:spPr bwMode="auto">
          <a:xfrm flipH="1">
            <a:off x="5519738" y="5419725"/>
            <a:ext cx="2206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81" name="Line 57"/>
          <p:cNvSpPr>
            <a:spLocks noChangeShapeType="1"/>
          </p:cNvSpPr>
          <p:nvPr/>
        </p:nvSpPr>
        <p:spPr bwMode="auto">
          <a:xfrm flipH="1" flipV="1">
            <a:off x="5537200" y="5300663"/>
            <a:ext cx="169863" cy="119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82" name="Line 58"/>
          <p:cNvSpPr>
            <a:spLocks noChangeShapeType="1"/>
          </p:cNvSpPr>
          <p:nvPr/>
        </p:nvSpPr>
        <p:spPr bwMode="auto">
          <a:xfrm flipH="1">
            <a:off x="5503863" y="5419725"/>
            <a:ext cx="185737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84" name="Line 60"/>
          <p:cNvSpPr>
            <a:spLocks noChangeShapeType="1"/>
          </p:cNvSpPr>
          <p:nvPr/>
        </p:nvSpPr>
        <p:spPr bwMode="auto">
          <a:xfrm rot="2343889" flipH="1">
            <a:off x="2643188" y="2781300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85" name="Line 61"/>
          <p:cNvSpPr>
            <a:spLocks noChangeShapeType="1"/>
          </p:cNvSpPr>
          <p:nvPr/>
        </p:nvSpPr>
        <p:spPr bwMode="auto">
          <a:xfrm flipH="1">
            <a:off x="2771775" y="5289550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89" name="Line 65"/>
          <p:cNvSpPr>
            <a:spLocks noChangeShapeType="1"/>
          </p:cNvSpPr>
          <p:nvPr/>
        </p:nvSpPr>
        <p:spPr bwMode="auto">
          <a:xfrm flipH="1" flipV="1">
            <a:off x="2354263" y="2795588"/>
            <a:ext cx="168275" cy="84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90" name="Line 66"/>
          <p:cNvSpPr>
            <a:spLocks noChangeShapeType="1"/>
          </p:cNvSpPr>
          <p:nvPr/>
        </p:nvSpPr>
        <p:spPr bwMode="auto">
          <a:xfrm flipH="1" flipV="1">
            <a:off x="2405063" y="2608263"/>
            <a:ext cx="84137" cy="271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91" name="Line 67"/>
          <p:cNvSpPr>
            <a:spLocks noChangeShapeType="1"/>
          </p:cNvSpPr>
          <p:nvPr/>
        </p:nvSpPr>
        <p:spPr bwMode="auto">
          <a:xfrm flipH="1">
            <a:off x="2354263" y="2879725"/>
            <a:ext cx="101600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92" name="Line 68"/>
          <p:cNvSpPr>
            <a:spLocks noChangeShapeType="1"/>
          </p:cNvSpPr>
          <p:nvPr/>
        </p:nvSpPr>
        <p:spPr bwMode="auto">
          <a:xfrm flipH="1">
            <a:off x="2662238" y="5284788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0694" name="Oval 70"/>
          <p:cNvSpPr>
            <a:spLocks noChangeArrowheads="1"/>
          </p:cNvSpPr>
          <p:nvPr/>
        </p:nvSpPr>
        <p:spPr bwMode="auto">
          <a:xfrm>
            <a:off x="3197225" y="3260725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0695" name="Oval 71"/>
          <p:cNvSpPr>
            <a:spLocks noChangeArrowheads="1"/>
          </p:cNvSpPr>
          <p:nvPr/>
        </p:nvSpPr>
        <p:spPr bwMode="auto">
          <a:xfrm>
            <a:off x="3175000" y="535146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52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33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/>
              <a:t>In the cardinality between event and resource, the maximum is typically many.</a:t>
            </a:r>
          </a:p>
          <a:p>
            <a:pPr lvl="1"/>
            <a:r>
              <a:rPr lang="en-US"/>
              <a:t>Most inventory items can be sold many times.  (An exception might occur if each inventory item is one unique item, such as a piece of real estate.)</a:t>
            </a:r>
          </a:p>
          <a:p>
            <a:pPr lvl="1"/>
            <a:r>
              <a:rPr lang="en-US"/>
              <a:t>The company’s cash account can have many cash receipts.</a:t>
            </a:r>
          </a:p>
        </p:txBody>
      </p:sp>
    </p:spTree>
    <p:extLst>
      <p:ext uri="{BB962C8B-B14F-4D97-AF65-F5344CB8AC3E}">
        <p14:creationId xmlns:p14="http://schemas.microsoft.com/office/powerpoint/2010/main" val="122205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3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3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3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1651" grpId="0" build="p" bldLvl="5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332675" name="Rectangle 3"/>
          <p:cNvSpPr>
            <a:spLocks noChangeArrowheads="1"/>
          </p:cNvSpPr>
          <p:nvPr/>
        </p:nvSpPr>
        <p:spPr bwMode="auto">
          <a:xfrm>
            <a:off x="3608388" y="30575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332676" name="Rectangle 4"/>
          <p:cNvSpPr>
            <a:spLocks noChangeArrowheads="1"/>
          </p:cNvSpPr>
          <p:nvPr/>
        </p:nvSpPr>
        <p:spPr bwMode="auto">
          <a:xfrm>
            <a:off x="3627438" y="49577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332679" name="Line 7"/>
          <p:cNvSpPr>
            <a:spLocks noChangeShapeType="1"/>
          </p:cNvSpPr>
          <p:nvPr/>
        </p:nvSpPr>
        <p:spPr bwMode="auto">
          <a:xfrm>
            <a:off x="4567238" y="4014788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680" name="Rectangle 8"/>
          <p:cNvSpPr>
            <a:spLocks noChangeArrowheads="1"/>
          </p:cNvSpPr>
          <p:nvPr/>
        </p:nvSpPr>
        <p:spPr bwMode="auto">
          <a:xfrm>
            <a:off x="477838" y="20574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332681" name="Line 9"/>
          <p:cNvSpPr>
            <a:spLocks noChangeShapeType="1"/>
          </p:cNvSpPr>
          <p:nvPr/>
        </p:nvSpPr>
        <p:spPr bwMode="auto">
          <a:xfrm>
            <a:off x="2382838" y="2794000"/>
            <a:ext cx="1217612" cy="744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682" name="Rectangle 10"/>
          <p:cNvSpPr>
            <a:spLocks noChangeArrowheads="1"/>
          </p:cNvSpPr>
          <p:nvPr/>
        </p:nvSpPr>
        <p:spPr bwMode="auto">
          <a:xfrm>
            <a:off x="496888" y="49530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</p:txBody>
      </p:sp>
      <p:sp>
        <p:nvSpPr>
          <p:cNvPr id="2332683" name="Line 11"/>
          <p:cNvSpPr>
            <a:spLocks noChangeShapeType="1"/>
          </p:cNvSpPr>
          <p:nvPr/>
        </p:nvSpPr>
        <p:spPr bwMode="auto">
          <a:xfrm>
            <a:off x="2387600" y="5437188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685" name="Rectangle 13"/>
          <p:cNvSpPr>
            <a:spLocks noChangeArrowheads="1"/>
          </p:cNvSpPr>
          <p:nvPr/>
        </p:nvSpPr>
        <p:spPr bwMode="auto">
          <a:xfrm>
            <a:off x="6826250" y="238125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32686" name="Rectangle 14"/>
          <p:cNvSpPr>
            <a:spLocks noChangeArrowheads="1"/>
          </p:cNvSpPr>
          <p:nvPr/>
        </p:nvSpPr>
        <p:spPr bwMode="auto">
          <a:xfrm>
            <a:off x="6829425" y="36830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332687" name="Line 15"/>
          <p:cNvSpPr>
            <a:spLocks noChangeShapeType="1"/>
          </p:cNvSpPr>
          <p:nvPr/>
        </p:nvSpPr>
        <p:spPr bwMode="auto">
          <a:xfrm>
            <a:off x="5514975" y="3640138"/>
            <a:ext cx="1338263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688" name="Line 16"/>
          <p:cNvSpPr>
            <a:spLocks noChangeShapeType="1"/>
          </p:cNvSpPr>
          <p:nvPr/>
        </p:nvSpPr>
        <p:spPr bwMode="auto">
          <a:xfrm flipV="1">
            <a:off x="5521325" y="2867025"/>
            <a:ext cx="1285875" cy="525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689" name="Rectangle 17"/>
          <p:cNvSpPr>
            <a:spLocks noChangeArrowheads="1"/>
          </p:cNvSpPr>
          <p:nvPr/>
        </p:nvSpPr>
        <p:spPr bwMode="auto">
          <a:xfrm>
            <a:off x="6845300" y="49450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32690" name="Line 18"/>
          <p:cNvSpPr>
            <a:spLocks noChangeShapeType="1"/>
          </p:cNvSpPr>
          <p:nvPr/>
        </p:nvSpPr>
        <p:spPr bwMode="auto">
          <a:xfrm>
            <a:off x="5499100" y="5418138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691" name="Line 19"/>
          <p:cNvSpPr>
            <a:spLocks noChangeShapeType="1"/>
          </p:cNvSpPr>
          <p:nvPr/>
        </p:nvSpPr>
        <p:spPr bwMode="auto">
          <a:xfrm flipV="1">
            <a:off x="5534025" y="4408488"/>
            <a:ext cx="1319213" cy="830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699" name="Line 27"/>
          <p:cNvSpPr>
            <a:spLocks noChangeShapeType="1"/>
          </p:cNvSpPr>
          <p:nvPr/>
        </p:nvSpPr>
        <p:spPr bwMode="auto">
          <a:xfrm rot="19272734" flipH="1">
            <a:off x="6565900" y="2832100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00" name="Line 28"/>
          <p:cNvSpPr>
            <a:spLocks noChangeShapeType="1"/>
          </p:cNvSpPr>
          <p:nvPr/>
        </p:nvSpPr>
        <p:spPr bwMode="auto">
          <a:xfrm rot="19272734" flipH="1">
            <a:off x="6630988" y="2792413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01" name="Line 29"/>
          <p:cNvSpPr>
            <a:spLocks noChangeShapeType="1"/>
          </p:cNvSpPr>
          <p:nvPr/>
        </p:nvSpPr>
        <p:spPr bwMode="auto">
          <a:xfrm rot="2154855" flipH="1">
            <a:off x="6548438" y="3921125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02" name="Line 30"/>
          <p:cNvSpPr>
            <a:spLocks noChangeShapeType="1"/>
          </p:cNvSpPr>
          <p:nvPr/>
        </p:nvSpPr>
        <p:spPr bwMode="auto">
          <a:xfrm rot="2154855" flipH="1">
            <a:off x="6630988" y="3968750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03" name="Line 31"/>
          <p:cNvSpPr>
            <a:spLocks noChangeShapeType="1"/>
          </p:cNvSpPr>
          <p:nvPr/>
        </p:nvSpPr>
        <p:spPr bwMode="auto">
          <a:xfrm rot="19272734" flipH="1">
            <a:off x="6596063" y="4416425"/>
            <a:ext cx="1587" cy="303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04" name="Line 32"/>
          <p:cNvSpPr>
            <a:spLocks noChangeShapeType="1"/>
          </p:cNvSpPr>
          <p:nvPr/>
        </p:nvSpPr>
        <p:spPr bwMode="auto">
          <a:xfrm rot="19272734" flipH="1">
            <a:off x="6661150" y="4376738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05" name="Line 33"/>
          <p:cNvSpPr>
            <a:spLocks noChangeShapeType="1"/>
          </p:cNvSpPr>
          <p:nvPr/>
        </p:nvSpPr>
        <p:spPr bwMode="auto">
          <a:xfrm flipH="1">
            <a:off x="6600825" y="5276850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06" name="Line 34"/>
          <p:cNvSpPr>
            <a:spLocks noChangeShapeType="1"/>
          </p:cNvSpPr>
          <p:nvPr/>
        </p:nvSpPr>
        <p:spPr bwMode="auto">
          <a:xfrm flipH="1">
            <a:off x="6700838" y="5272088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09" name="Oval 37"/>
          <p:cNvSpPr>
            <a:spLocks noChangeArrowheads="1"/>
          </p:cNvSpPr>
          <p:nvPr/>
        </p:nvSpPr>
        <p:spPr bwMode="auto">
          <a:xfrm>
            <a:off x="5722938" y="314801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2710" name="Oval 38"/>
          <p:cNvSpPr>
            <a:spLocks noChangeArrowheads="1"/>
          </p:cNvSpPr>
          <p:nvPr/>
        </p:nvSpPr>
        <p:spPr bwMode="auto">
          <a:xfrm>
            <a:off x="5708650" y="365918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2711" name="Oval 39"/>
          <p:cNvSpPr>
            <a:spLocks noChangeArrowheads="1"/>
          </p:cNvSpPr>
          <p:nvPr/>
        </p:nvSpPr>
        <p:spPr bwMode="auto">
          <a:xfrm>
            <a:off x="5689600" y="496093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2712" name="Oval 40"/>
          <p:cNvSpPr>
            <a:spLocks noChangeArrowheads="1"/>
          </p:cNvSpPr>
          <p:nvPr/>
        </p:nvSpPr>
        <p:spPr bwMode="auto">
          <a:xfrm>
            <a:off x="5722938" y="531653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2719" name="Line 47"/>
          <p:cNvSpPr>
            <a:spLocks noChangeShapeType="1"/>
          </p:cNvSpPr>
          <p:nvPr/>
        </p:nvSpPr>
        <p:spPr bwMode="auto">
          <a:xfrm flipH="1">
            <a:off x="5486400" y="3336925"/>
            <a:ext cx="169863" cy="68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20" name="Line 48"/>
          <p:cNvSpPr>
            <a:spLocks noChangeShapeType="1"/>
          </p:cNvSpPr>
          <p:nvPr/>
        </p:nvSpPr>
        <p:spPr bwMode="auto">
          <a:xfrm flipH="1" flipV="1">
            <a:off x="5503863" y="3252788"/>
            <a:ext cx="152400" cy="66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21" name="Line 49"/>
          <p:cNvSpPr>
            <a:spLocks noChangeShapeType="1"/>
          </p:cNvSpPr>
          <p:nvPr/>
        </p:nvSpPr>
        <p:spPr bwMode="auto">
          <a:xfrm flipH="1">
            <a:off x="5503863" y="3354388"/>
            <a:ext cx="150812" cy="168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22" name="Line 50"/>
          <p:cNvSpPr>
            <a:spLocks noChangeShapeType="1"/>
          </p:cNvSpPr>
          <p:nvPr/>
        </p:nvSpPr>
        <p:spPr bwMode="auto">
          <a:xfrm flipH="1" flipV="1">
            <a:off x="5468938" y="3641725"/>
            <a:ext cx="169862" cy="5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23" name="Line 51"/>
          <p:cNvSpPr>
            <a:spLocks noChangeShapeType="1"/>
          </p:cNvSpPr>
          <p:nvPr/>
        </p:nvSpPr>
        <p:spPr bwMode="auto">
          <a:xfrm>
            <a:off x="5486400" y="3522663"/>
            <a:ext cx="153988" cy="153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24" name="Line 52"/>
          <p:cNvSpPr>
            <a:spLocks noChangeShapeType="1"/>
          </p:cNvSpPr>
          <p:nvPr/>
        </p:nvSpPr>
        <p:spPr bwMode="auto">
          <a:xfrm flipV="1">
            <a:off x="5503863" y="3692525"/>
            <a:ext cx="134937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25" name="Line 53"/>
          <p:cNvSpPr>
            <a:spLocks noChangeShapeType="1"/>
          </p:cNvSpPr>
          <p:nvPr/>
        </p:nvSpPr>
        <p:spPr bwMode="auto">
          <a:xfrm flipV="1">
            <a:off x="5519738" y="5132388"/>
            <a:ext cx="187325" cy="10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26" name="Line 54"/>
          <p:cNvSpPr>
            <a:spLocks noChangeShapeType="1"/>
          </p:cNvSpPr>
          <p:nvPr/>
        </p:nvSpPr>
        <p:spPr bwMode="auto">
          <a:xfrm flipH="1" flipV="1">
            <a:off x="5503863" y="5046663"/>
            <a:ext cx="203200" cy="5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27" name="Line 55"/>
          <p:cNvSpPr>
            <a:spLocks noChangeShapeType="1"/>
          </p:cNvSpPr>
          <p:nvPr/>
        </p:nvSpPr>
        <p:spPr bwMode="auto">
          <a:xfrm flipH="1">
            <a:off x="5519738" y="5148263"/>
            <a:ext cx="187325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28" name="Line 56"/>
          <p:cNvSpPr>
            <a:spLocks noChangeShapeType="1"/>
          </p:cNvSpPr>
          <p:nvPr/>
        </p:nvSpPr>
        <p:spPr bwMode="auto">
          <a:xfrm flipH="1">
            <a:off x="5519738" y="5419725"/>
            <a:ext cx="2206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29" name="Line 57"/>
          <p:cNvSpPr>
            <a:spLocks noChangeShapeType="1"/>
          </p:cNvSpPr>
          <p:nvPr/>
        </p:nvSpPr>
        <p:spPr bwMode="auto">
          <a:xfrm flipH="1" flipV="1">
            <a:off x="5537200" y="5300663"/>
            <a:ext cx="169863" cy="119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30" name="Line 58"/>
          <p:cNvSpPr>
            <a:spLocks noChangeShapeType="1"/>
          </p:cNvSpPr>
          <p:nvPr/>
        </p:nvSpPr>
        <p:spPr bwMode="auto">
          <a:xfrm flipH="1">
            <a:off x="5503863" y="5419725"/>
            <a:ext cx="185737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32" name="Line 60"/>
          <p:cNvSpPr>
            <a:spLocks noChangeShapeType="1"/>
          </p:cNvSpPr>
          <p:nvPr/>
        </p:nvSpPr>
        <p:spPr bwMode="auto">
          <a:xfrm rot="2343889" flipH="1">
            <a:off x="2643188" y="2781300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33" name="Line 61"/>
          <p:cNvSpPr>
            <a:spLocks noChangeShapeType="1"/>
          </p:cNvSpPr>
          <p:nvPr/>
        </p:nvSpPr>
        <p:spPr bwMode="auto">
          <a:xfrm flipH="1">
            <a:off x="2771775" y="5289550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37" name="Line 65"/>
          <p:cNvSpPr>
            <a:spLocks noChangeShapeType="1"/>
          </p:cNvSpPr>
          <p:nvPr/>
        </p:nvSpPr>
        <p:spPr bwMode="auto">
          <a:xfrm flipH="1" flipV="1">
            <a:off x="2354263" y="2795588"/>
            <a:ext cx="168275" cy="84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38" name="Line 66"/>
          <p:cNvSpPr>
            <a:spLocks noChangeShapeType="1"/>
          </p:cNvSpPr>
          <p:nvPr/>
        </p:nvSpPr>
        <p:spPr bwMode="auto">
          <a:xfrm flipH="1" flipV="1">
            <a:off x="2405063" y="2608263"/>
            <a:ext cx="84137" cy="271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39" name="Line 67"/>
          <p:cNvSpPr>
            <a:spLocks noChangeShapeType="1"/>
          </p:cNvSpPr>
          <p:nvPr/>
        </p:nvSpPr>
        <p:spPr bwMode="auto">
          <a:xfrm flipH="1">
            <a:off x="2354263" y="2879725"/>
            <a:ext cx="101600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40" name="Line 68"/>
          <p:cNvSpPr>
            <a:spLocks noChangeShapeType="1"/>
          </p:cNvSpPr>
          <p:nvPr/>
        </p:nvSpPr>
        <p:spPr bwMode="auto">
          <a:xfrm flipH="1">
            <a:off x="2662238" y="5284788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42" name="Oval 70"/>
          <p:cNvSpPr>
            <a:spLocks noChangeArrowheads="1"/>
          </p:cNvSpPr>
          <p:nvPr/>
        </p:nvSpPr>
        <p:spPr bwMode="auto">
          <a:xfrm>
            <a:off x="3197225" y="3260725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2743" name="Oval 71"/>
          <p:cNvSpPr>
            <a:spLocks noChangeArrowheads="1"/>
          </p:cNvSpPr>
          <p:nvPr/>
        </p:nvSpPr>
        <p:spPr bwMode="auto">
          <a:xfrm>
            <a:off x="3175000" y="535146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2747" name="Line 75"/>
          <p:cNvSpPr>
            <a:spLocks noChangeShapeType="1"/>
          </p:cNvSpPr>
          <p:nvPr/>
        </p:nvSpPr>
        <p:spPr bwMode="auto">
          <a:xfrm>
            <a:off x="3421063" y="3438525"/>
            <a:ext cx="203200" cy="68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48" name="Line 76"/>
          <p:cNvSpPr>
            <a:spLocks noChangeShapeType="1"/>
          </p:cNvSpPr>
          <p:nvPr/>
        </p:nvSpPr>
        <p:spPr bwMode="auto">
          <a:xfrm flipH="1">
            <a:off x="3436938" y="3319463"/>
            <a:ext cx="152400" cy="136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49" name="Line 77"/>
          <p:cNvSpPr>
            <a:spLocks noChangeShapeType="1"/>
          </p:cNvSpPr>
          <p:nvPr/>
        </p:nvSpPr>
        <p:spPr bwMode="auto">
          <a:xfrm flipH="1" flipV="1">
            <a:off x="3436938" y="3438525"/>
            <a:ext cx="153987" cy="2714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50" name="Line 78"/>
          <p:cNvSpPr>
            <a:spLocks noChangeShapeType="1"/>
          </p:cNvSpPr>
          <p:nvPr/>
        </p:nvSpPr>
        <p:spPr bwMode="auto">
          <a:xfrm flipH="1">
            <a:off x="3421063" y="5419725"/>
            <a:ext cx="185737" cy="174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51" name="Line 79"/>
          <p:cNvSpPr>
            <a:spLocks noChangeShapeType="1"/>
          </p:cNvSpPr>
          <p:nvPr/>
        </p:nvSpPr>
        <p:spPr bwMode="auto">
          <a:xfrm flipH="1">
            <a:off x="3421063" y="5249863"/>
            <a:ext cx="185737" cy="203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2752" name="Line 80"/>
          <p:cNvSpPr>
            <a:spLocks noChangeShapeType="1"/>
          </p:cNvSpPr>
          <p:nvPr/>
        </p:nvSpPr>
        <p:spPr bwMode="auto">
          <a:xfrm flipH="1" flipV="1">
            <a:off x="3403600" y="5437188"/>
            <a:ext cx="203200" cy="1349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5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33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Finally, let’s look at the relationships between events.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When events occur in a sequence, the minimum cardinality between the </a:t>
            </a:r>
            <a:r>
              <a:rPr lang="en-US" sz="2400" dirty="0" smtClean="0"/>
              <a:t>sales event </a:t>
            </a:r>
            <a:r>
              <a:rPr lang="en-US" sz="2400" dirty="0"/>
              <a:t>and the </a:t>
            </a:r>
            <a:r>
              <a:rPr lang="en-US" sz="2400" dirty="0" smtClean="0"/>
              <a:t>receiving cash event </a:t>
            </a:r>
            <a:r>
              <a:rPr lang="en-US" sz="2400" dirty="0"/>
              <a:t>is always zero, because there is a span of time (although possibly quite short) when the </a:t>
            </a:r>
            <a:r>
              <a:rPr lang="en-US" sz="2400" dirty="0" smtClean="0"/>
              <a:t>sales event </a:t>
            </a:r>
            <a:r>
              <a:rPr lang="en-US" sz="2400" dirty="0"/>
              <a:t>has occurred but there are zero occurrences of the </a:t>
            </a:r>
            <a:r>
              <a:rPr lang="en-US" sz="2400" dirty="0" smtClean="0"/>
              <a:t>receiving cash event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Examples: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When </a:t>
            </a:r>
            <a:r>
              <a:rPr lang="en-US" sz="2000" dirty="0"/>
              <a:t>goods are delivered to the customer, there is a span of time, however brief, in which there is no cash receipt from the customer.</a:t>
            </a:r>
          </a:p>
        </p:txBody>
      </p:sp>
    </p:spTree>
    <p:extLst>
      <p:ext uri="{BB962C8B-B14F-4D97-AF65-F5344CB8AC3E}">
        <p14:creationId xmlns:p14="http://schemas.microsoft.com/office/powerpoint/2010/main" val="331619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3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3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3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3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3699" grpId="0" build="p" bldLvl="5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334723" name="Rectangle 3"/>
          <p:cNvSpPr>
            <a:spLocks noChangeArrowheads="1"/>
          </p:cNvSpPr>
          <p:nvPr/>
        </p:nvSpPr>
        <p:spPr bwMode="auto">
          <a:xfrm>
            <a:off x="3608388" y="30575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334724" name="Rectangle 4"/>
          <p:cNvSpPr>
            <a:spLocks noChangeArrowheads="1"/>
          </p:cNvSpPr>
          <p:nvPr/>
        </p:nvSpPr>
        <p:spPr bwMode="auto">
          <a:xfrm>
            <a:off x="3627438" y="49577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334727" name="Line 7"/>
          <p:cNvSpPr>
            <a:spLocks noChangeShapeType="1"/>
          </p:cNvSpPr>
          <p:nvPr/>
        </p:nvSpPr>
        <p:spPr bwMode="auto">
          <a:xfrm>
            <a:off x="4567238" y="4014788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28" name="Rectangle 8"/>
          <p:cNvSpPr>
            <a:spLocks noChangeArrowheads="1"/>
          </p:cNvSpPr>
          <p:nvPr/>
        </p:nvSpPr>
        <p:spPr bwMode="auto">
          <a:xfrm>
            <a:off x="477838" y="20574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334729" name="Line 9"/>
          <p:cNvSpPr>
            <a:spLocks noChangeShapeType="1"/>
          </p:cNvSpPr>
          <p:nvPr/>
        </p:nvSpPr>
        <p:spPr bwMode="auto">
          <a:xfrm>
            <a:off x="2382838" y="2794000"/>
            <a:ext cx="1217612" cy="744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30" name="Rectangle 10"/>
          <p:cNvSpPr>
            <a:spLocks noChangeArrowheads="1"/>
          </p:cNvSpPr>
          <p:nvPr/>
        </p:nvSpPr>
        <p:spPr bwMode="auto">
          <a:xfrm>
            <a:off x="496888" y="49530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</p:txBody>
      </p:sp>
      <p:sp>
        <p:nvSpPr>
          <p:cNvPr id="2334731" name="Line 11"/>
          <p:cNvSpPr>
            <a:spLocks noChangeShapeType="1"/>
          </p:cNvSpPr>
          <p:nvPr/>
        </p:nvSpPr>
        <p:spPr bwMode="auto">
          <a:xfrm>
            <a:off x="2387600" y="5437188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33" name="Rectangle 13"/>
          <p:cNvSpPr>
            <a:spLocks noChangeArrowheads="1"/>
          </p:cNvSpPr>
          <p:nvPr/>
        </p:nvSpPr>
        <p:spPr bwMode="auto">
          <a:xfrm>
            <a:off x="6826250" y="238125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34734" name="Rectangle 14"/>
          <p:cNvSpPr>
            <a:spLocks noChangeArrowheads="1"/>
          </p:cNvSpPr>
          <p:nvPr/>
        </p:nvSpPr>
        <p:spPr bwMode="auto">
          <a:xfrm>
            <a:off x="6829425" y="36830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334735" name="Line 15"/>
          <p:cNvSpPr>
            <a:spLocks noChangeShapeType="1"/>
          </p:cNvSpPr>
          <p:nvPr/>
        </p:nvSpPr>
        <p:spPr bwMode="auto">
          <a:xfrm>
            <a:off x="5514975" y="3640138"/>
            <a:ext cx="1338263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36" name="Line 16"/>
          <p:cNvSpPr>
            <a:spLocks noChangeShapeType="1"/>
          </p:cNvSpPr>
          <p:nvPr/>
        </p:nvSpPr>
        <p:spPr bwMode="auto">
          <a:xfrm flipV="1">
            <a:off x="5521325" y="2867025"/>
            <a:ext cx="1285875" cy="525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37" name="Rectangle 17"/>
          <p:cNvSpPr>
            <a:spLocks noChangeArrowheads="1"/>
          </p:cNvSpPr>
          <p:nvPr/>
        </p:nvSpPr>
        <p:spPr bwMode="auto">
          <a:xfrm>
            <a:off x="6845300" y="49450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34738" name="Line 18"/>
          <p:cNvSpPr>
            <a:spLocks noChangeShapeType="1"/>
          </p:cNvSpPr>
          <p:nvPr/>
        </p:nvSpPr>
        <p:spPr bwMode="auto">
          <a:xfrm>
            <a:off x="5499100" y="5418138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39" name="Line 19"/>
          <p:cNvSpPr>
            <a:spLocks noChangeShapeType="1"/>
          </p:cNvSpPr>
          <p:nvPr/>
        </p:nvSpPr>
        <p:spPr bwMode="auto">
          <a:xfrm flipV="1">
            <a:off x="5534025" y="4408488"/>
            <a:ext cx="1319213" cy="830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47" name="Line 27"/>
          <p:cNvSpPr>
            <a:spLocks noChangeShapeType="1"/>
          </p:cNvSpPr>
          <p:nvPr/>
        </p:nvSpPr>
        <p:spPr bwMode="auto">
          <a:xfrm rot="19272734" flipH="1">
            <a:off x="6565900" y="2832100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48" name="Line 28"/>
          <p:cNvSpPr>
            <a:spLocks noChangeShapeType="1"/>
          </p:cNvSpPr>
          <p:nvPr/>
        </p:nvSpPr>
        <p:spPr bwMode="auto">
          <a:xfrm rot="19272734" flipH="1">
            <a:off x="6630988" y="2792413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49" name="Line 29"/>
          <p:cNvSpPr>
            <a:spLocks noChangeShapeType="1"/>
          </p:cNvSpPr>
          <p:nvPr/>
        </p:nvSpPr>
        <p:spPr bwMode="auto">
          <a:xfrm rot="2154855" flipH="1">
            <a:off x="6548438" y="3921125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50" name="Line 30"/>
          <p:cNvSpPr>
            <a:spLocks noChangeShapeType="1"/>
          </p:cNvSpPr>
          <p:nvPr/>
        </p:nvSpPr>
        <p:spPr bwMode="auto">
          <a:xfrm rot="2154855" flipH="1">
            <a:off x="6630988" y="3968750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51" name="Line 31"/>
          <p:cNvSpPr>
            <a:spLocks noChangeShapeType="1"/>
          </p:cNvSpPr>
          <p:nvPr/>
        </p:nvSpPr>
        <p:spPr bwMode="auto">
          <a:xfrm rot="19272734" flipH="1">
            <a:off x="6596063" y="4416425"/>
            <a:ext cx="1587" cy="303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52" name="Line 32"/>
          <p:cNvSpPr>
            <a:spLocks noChangeShapeType="1"/>
          </p:cNvSpPr>
          <p:nvPr/>
        </p:nvSpPr>
        <p:spPr bwMode="auto">
          <a:xfrm rot="19272734" flipH="1">
            <a:off x="6661150" y="4376738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53" name="Line 33"/>
          <p:cNvSpPr>
            <a:spLocks noChangeShapeType="1"/>
          </p:cNvSpPr>
          <p:nvPr/>
        </p:nvSpPr>
        <p:spPr bwMode="auto">
          <a:xfrm flipH="1">
            <a:off x="6600825" y="5276850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54" name="Line 34"/>
          <p:cNvSpPr>
            <a:spLocks noChangeShapeType="1"/>
          </p:cNvSpPr>
          <p:nvPr/>
        </p:nvSpPr>
        <p:spPr bwMode="auto">
          <a:xfrm flipH="1">
            <a:off x="6700838" y="5272088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57" name="Oval 37"/>
          <p:cNvSpPr>
            <a:spLocks noChangeArrowheads="1"/>
          </p:cNvSpPr>
          <p:nvPr/>
        </p:nvSpPr>
        <p:spPr bwMode="auto">
          <a:xfrm>
            <a:off x="5722938" y="314801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4758" name="Oval 38"/>
          <p:cNvSpPr>
            <a:spLocks noChangeArrowheads="1"/>
          </p:cNvSpPr>
          <p:nvPr/>
        </p:nvSpPr>
        <p:spPr bwMode="auto">
          <a:xfrm>
            <a:off x="5708650" y="365918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4759" name="Oval 39"/>
          <p:cNvSpPr>
            <a:spLocks noChangeArrowheads="1"/>
          </p:cNvSpPr>
          <p:nvPr/>
        </p:nvSpPr>
        <p:spPr bwMode="auto">
          <a:xfrm>
            <a:off x="5689600" y="496093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4760" name="Oval 40"/>
          <p:cNvSpPr>
            <a:spLocks noChangeArrowheads="1"/>
          </p:cNvSpPr>
          <p:nvPr/>
        </p:nvSpPr>
        <p:spPr bwMode="auto">
          <a:xfrm>
            <a:off x="5722938" y="531653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4767" name="Line 47"/>
          <p:cNvSpPr>
            <a:spLocks noChangeShapeType="1"/>
          </p:cNvSpPr>
          <p:nvPr/>
        </p:nvSpPr>
        <p:spPr bwMode="auto">
          <a:xfrm flipH="1">
            <a:off x="5486400" y="3336925"/>
            <a:ext cx="169863" cy="68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68" name="Line 48"/>
          <p:cNvSpPr>
            <a:spLocks noChangeShapeType="1"/>
          </p:cNvSpPr>
          <p:nvPr/>
        </p:nvSpPr>
        <p:spPr bwMode="auto">
          <a:xfrm flipH="1" flipV="1">
            <a:off x="5503863" y="3252788"/>
            <a:ext cx="152400" cy="66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69" name="Line 49"/>
          <p:cNvSpPr>
            <a:spLocks noChangeShapeType="1"/>
          </p:cNvSpPr>
          <p:nvPr/>
        </p:nvSpPr>
        <p:spPr bwMode="auto">
          <a:xfrm flipH="1">
            <a:off x="5503863" y="3354388"/>
            <a:ext cx="150812" cy="168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70" name="Line 50"/>
          <p:cNvSpPr>
            <a:spLocks noChangeShapeType="1"/>
          </p:cNvSpPr>
          <p:nvPr/>
        </p:nvSpPr>
        <p:spPr bwMode="auto">
          <a:xfrm flipH="1" flipV="1">
            <a:off x="5468938" y="3641725"/>
            <a:ext cx="169862" cy="5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71" name="Line 51"/>
          <p:cNvSpPr>
            <a:spLocks noChangeShapeType="1"/>
          </p:cNvSpPr>
          <p:nvPr/>
        </p:nvSpPr>
        <p:spPr bwMode="auto">
          <a:xfrm>
            <a:off x="5486400" y="3522663"/>
            <a:ext cx="153988" cy="153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72" name="Line 52"/>
          <p:cNvSpPr>
            <a:spLocks noChangeShapeType="1"/>
          </p:cNvSpPr>
          <p:nvPr/>
        </p:nvSpPr>
        <p:spPr bwMode="auto">
          <a:xfrm flipV="1">
            <a:off x="5503863" y="3692525"/>
            <a:ext cx="134937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73" name="Line 53"/>
          <p:cNvSpPr>
            <a:spLocks noChangeShapeType="1"/>
          </p:cNvSpPr>
          <p:nvPr/>
        </p:nvSpPr>
        <p:spPr bwMode="auto">
          <a:xfrm flipV="1">
            <a:off x="5519738" y="5132388"/>
            <a:ext cx="187325" cy="10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74" name="Line 54"/>
          <p:cNvSpPr>
            <a:spLocks noChangeShapeType="1"/>
          </p:cNvSpPr>
          <p:nvPr/>
        </p:nvSpPr>
        <p:spPr bwMode="auto">
          <a:xfrm flipH="1" flipV="1">
            <a:off x="5503863" y="5046663"/>
            <a:ext cx="203200" cy="5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75" name="Line 55"/>
          <p:cNvSpPr>
            <a:spLocks noChangeShapeType="1"/>
          </p:cNvSpPr>
          <p:nvPr/>
        </p:nvSpPr>
        <p:spPr bwMode="auto">
          <a:xfrm flipH="1">
            <a:off x="5519738" y="5148263"/>
            <a:ext cx="187325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76" name="Line 56"/>
          <p:cNvSpPr>
            <a:spLocks noChangeShapeType="1"/>
          </p:cNvSpPr>
          <p:nvPr/>
        </p:nvSpPr>
        <p:spPr bwMode="auto">
          <a:xfrm flipH="1">
            <a:off x="5519738" y="5419725"/>
            <a:ext cx="2206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77" name="Line 57"/>
          <p:cNvSpPr>
            <a:spLocks noChangeShapeType="1"/>
          </p:cNvSpPr>
          <p:nvPr/>
        </p:nvSpPr>
        <p:spPr bwMode="auto">
          <a:xfrm flipH="1" flipV="1">
            <a:off x="5537200" y="5300663"/>
            <a:ext cx="169863" cy="119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78" name="Line 58"/>
          <p:cNvSpPr>
            <a:spLocks noChangeShapeType="1"/>
          </p:cNvSpPr>
          <p:nvPr/>
        </p:nvSpPr>
        <p:spPr bwMode="auto">
          <a:xfrm flipH="1">
            <a:off x="5503863" y="5419725"/>
            <a:ext cx="185737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80" name="Line 60"/>
          <p:cNvSpPr>
            <a:spLocks noChangeShapeType="1"/>
          </p:cNvSpPr>
          <p:nvPr/>
        </p:nvSpPr>
        <p:spPr bwMode="auto">
          <a:xfrm rot="2343889" flipH="1">
            <a:off x="2643188" y="2781300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81" name="Line 61"/>
          <p:cNvSpPr>
            <a:spLocks noChangeShapeType="1"/>
          </p:cNvSpPr>
          <p:nvPr/>
        </p:nvSpPr>
        <p:spPr bwMode="auto">
          <a:xfrm flipH="1">
            <a:off x="2771775" y="5289550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85" name="Line 65"/>
          <p:cNvSpPr>
            <a:spLocks noChangeShapeType="1"/>
          </p:cNvSpPr>
          <p:nvPr/>
        </p:nvSpPr>
        <p:spPr bwMode="auto">
          <a:xfrm flipH="1" flipV="1">
            <a:off x="2354263" y="2795588"/>
            <a:ext cx="168275" cy="84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86" name="Line 66"/>
          <p:cNvSpPr>
            <a:spLocks noChangeShapeType="1"/>
          </p:cNvSpPr>
          <p:nvPr/>
        </p:nvSpPr>
        <p:spPr bwMode="auto">
          <a:xfrm flipH="1" flipV="1">
            <a:off x="2405063" y="2608263"/>
            <a:ext cx="84137" cy="271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87" name="Line 67"/>
          <p:cNvSpPr>
            <a:spLocks noChangeShapeType="1"/>
          </p:cNvSpPr>
          <p:nvPr/>
        </p:nvSpPr>
        <p:spPr bwMode="auto">
          <a:xfrm flipH="1">
            <a:off x="2354263" y="2879725"/>
            <a:ext cx="101600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88" name="Line 68"/>
          <p:cNvSpPr>
            <a:spLocks noChangeShapeType="1"/>
          </p:cNvSpPr>
          <p:nvPr/>
        </p:nvSpPr>
        <p:spPr bwMode="auto">
          <a:xfrm flipH="1">
            <a:off x="2662238" y="5284788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90" name="Oval 70"/>
          <p:cNvSpPr>
            <a:spLocks noChangeArrowheads="1"/>
          </p:cNvSpPr>
          <p:nvPr/>
        </p:nvSpPr>
        <p:spPr bwMode="auto">
          <a:xfrm>
            <a:off x="3197225" y="3260725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4791" name="Oval 71"/>
          <p:cNvSpPr>
            <a:spLocks noChangeArrowheads="1"/>
          </p:cNvSpPr>
          <p:nvPr/>
        </p:nvSpPr>
        <p:spPr bwMode="auto">
          <a:xfrm>
            <a:off x="3175000" y="535146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4795" name="Line 75"/>
          <p:cNvSpPr>
            <a:spLocks noChangeShapeType="1"/>
          </p:cNvSpPr>
          <p:nvPr/>
        </p:nvSpPr>
        <p:spPr bwMode="auto">
          <a:xfrm>
            <a:off x="3421063" y="3438525"/>
            <a:ext cx="203200" cy="68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96" name="Line 76"/>
          <p:cNvSpPr>
            <a:spLocks noChangeShapeType="1"/>
          </p:cNvSpPr>
          <p:nvPr/>
        </p:nvSpPr>
        <p:spPr bwMode="auto">
          <a:xfrm flipH="1">
            <a:off x="3436938" y="3319463"/>
            <a:ext cx="152400" cy="136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97" name="Line 77"/>
          <p:cNvSpPr>
            <a:spLocks noChangeShapeType="1"/>
          </p:cNvSpPr>
          <p:nvPr/>
        </p:nvSpPr>
        <p:spPr bwMode="auto">
          <a:xfrm flipH="1" flipV="1">
            <a:off x="3436938" y="3438525"/>
            <a:ext cx="153987" cy="271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98" name="Line 78"/>
          <p:cNvSpPr>
            <a:spLocks noChangeShapeType="1"/>
          </p:cNvSpPr>
          <p:nvPr/>
        </p:nvSpPr>
        <p:spPr bwMode="auto">
          <a:xfrm flipH="1">
            <a:off x="3421063" y="5419725"/>
            <a:ext cx="185737" cy="17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799" name="Line 79"/>
          <p:cNvSpPr>
            <a:spLocks noChangeShapeType="1"/>
          </p:cNvSpPr>
          <p:nvPr/>
        </p:nvSpPr>
        <p:spPr bwMode="auto">
          <a:xfrm flipH="1">
            <a:off x="3421063" y="5249863"/>
            <a:ext cx="185737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800" name="Line 80"/>
          <p:cNvSpPr>
            <a:spLocks noChangeShapeType="1"/>
          </p:cNvSpPr>
          <p:nvPr/>
        </p:nvSpPr>
        <p:spPr bwMode="auto">
          <a:xfrm flipH="1" flipV="1">
            <a:off x="3403600" y="5437188"/>
            <a:ext cx="203200" cy="134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802" name="Oval 82"/>
          <p:cNvSpPr>
            <a:spLocks noChangeArrowheads="1"/>
          </p:cNvSpPr>
          <p:nvPr/>
        </p:nvSpPr>
        <p:spPr bwMode="auto">
          <a:xfrm>
            <a:off x="4467225" y="4530725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17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34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34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0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dirty="0"/>
              <a:t>Entity-Relationship Diagrams</a:t>
            </a:r>
          </a:p>
        </p:txBody>
      </p:sp>
      <p:sp>
        <p:nvSpPr>
          <p:cNvPr id="221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91" y="2343943"/>
            <a:ext cx="8229600" cy="693738"/>
          </a:xfrm>
          <a:ln/>
        </p:spPr>
        <p:txBody>
          <a:bodyPr/>
          <a:lstStyle/>
          <a:p>
            <a:r>
              <a:rPr lang="en-US" dirty="0"/>
              <a:t>Others do not use diamonds.</a:t>
            </a:r>
          </a:p>
        </p:txBody>
      </p:sp>
      <p:sp>
        <p:nvSpPr>
          <p:cNvPr id="2210820" name="Rectangle 4"/>
          <p:cNvSpPr>
            <a:spLocks noChangeArrowheads="1"/>
          </p:cNvSpPr>
          <p:nvPr/>
        </p:nvSpPr>
        <p:spPr bwMode="auto">
          <a:xfrm>
            <a:off x="889000" y="3879850"/>
            <a:ext cx="1895475" cy="982663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Enrollment</a:t>
            </a:r>
          </a:p>
        </p:txBody>
      </p:sp>
      <p:sp>
        <p:nvSpPr>
          <p:cNvPr id="2210821" name="Rectangle 5"/>
          <p:cNvSpPr>
            <a:spLocks noChangeArrowheads="1"/>
          </p:cNvSpPr>
          <p:nvPr/>
        </p:nvSpPr>
        <p:spPr bwMode="auto">
          <a:xfrm>
            <a:off x="6318250" y="3894138"/>
            <a:ext cx="1895475" cy="982662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Students</a:t>
            </a:r>
          </a:p>
        </p:txBody>
      </p:sp>
      <p:sp>
        <p:nvSpPr>
          <p:cNvPr id="2210822" name="Line 6"/>
          <p:cNvSpPr>
            <a:spLocks noChangeShapeType="1"/>
          </p:cNvSpPr>
          <p:nvPr/>
        </p:nvSpPr>
        <p:spPr bwMode="auto">
          <a:xfrm>
            <a:off x="2811463" y="4335463"/>
            <a:ext cx="34544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33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 dirty="0"/>
              <a:t>The minimum cardinality between the </a:t>
            </a:r>
            <a:r>
              <a:rPr lang="en-US" dirty="0" smtClean="0"/>
              <a:t>receiving cash event </a:t>
            </a:r>
            <a:r>
              <a:rPr lang="en-US" dirty="0"/>
              <a:t>and the </a:t>
            </a:r>
            <a:r>
              <a:rPr lang="en-US" dirty="0" smtClean="0"/>
              <a:t>sales event </a:t>
            </a:r>
            <a:r>
              <a:rPr lang="en-US" dirty="0"/>
              <a:t>is typically one, because the second event can’t occur without the first event having occurred.</a:t>
            </a:r>
          </a:p>
        </p:txBody>
      </p:sp>
    </p:spTree>
    <p:extLst>
      <p:ext uri="{BB962C8B-B14F-4D97-AF65-F5344CB8AC3E}">
        <p14:creationId xmlns:p14="http://schemas.microsoft.com/office/powerpoint/2010/main" val="96062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3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747" grpId="0" build="p" bldLvl="5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336771" name="Rectangle 3"/>
          <p:cNvSpPr>
            <a:spLocks noChangeArrowheads="1"/>
          </p:cNvSpPr>
          <p:nvPr/>
        </p:nvSpPr>
        <p:spPr bwMode="auto">
          <a:xfrm>
            <a:off x="3608388" y="30575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336772" name="Rectangle 4"/>
          <p:cNvSpPr>
            <a:spLocks noChangeArrowheads="1"/>
          </p:cNvSpPr>
          <p:nvPr/>
        </p:nvSpPr>
        <p:spPr bwMode="auto">
          <a:xfrm>
            <a:off x="3627438" y="49577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336775" name="Line 7"/>
          <p:cNvSpPr>
            <a:spLocks noChangeShapeType="1"/>
          </p:cNvSpPr>
          <p:nvPr/>
        </p:nvSpPr>
        <p:spPr bwMode="auto">
          <a:xfrm>
            <a:off x="4567238" y="4014788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776" name="Rectangle 8"/>
          <p:cNvSpPr>
            <a:spLocks noChangeArrowheads="1"/>
          </p:cNvSpPr>
          <p:nvPr/>
        </p:nvSpPr>
        <p:spPr bwMode="auto">
          <a:xfrm>
            <a:off x="477838" y="20574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336777" name="Line 9"/>
          <p:cNvSpPr>
            <a:spLocks noChangeShapeType="1"/>
          </p:cNvSpPr>
          <p:nvPr/>
        </p:nvSpPr>
        <p:spPr bwMode="auto">
          <a:xfrm>
            <a:off x="2382838" y="2794000"/>
            <a:ext cx="1217612" cy="744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778" name="Rectangle 10"/>
          <p:cNvSpPr>
            <a:spLocks noChangeArrowheads="1"/>
          </p:cNvSpPr>
          <p:nvPr/>
        </p:nvSpPr>
        <p:spPr bwMode="auto">
          <a:xfrm>
            <a:off x="496888" y="49530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</p:txBody>
      </p:sp>
      <p:sp>
        <p:nvSpPr>
          <p:cNvPr id="2336779" name="Line 11"/>
          <p:cNvSpPr>
            <a:spLocks noChangeShapeType="1"/>
          </p:cNvSpPr>
          <p:nvPr/>
        </p:nvSpPr>
        <p:spPr bwMode="auto">
          <a:xfrm>
            <a:off x="2387600" y="5437188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781" name="Rectangle 13"/>
          <p:cNvSpPr>
            <a:spLocks noChangeArrowheads="1"/>
          </p:cNvSpPr>
          <p:nvPr/>
        </p:nvSpPr>
        <p:spPr bwMode="auto">
          <a:xfrm>
            <a:off x="6826250" y="238125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36782" name="Rectangle 14"/>
          <p:cNvSpPr>
            <a:spLocks noChangeArrowheads="1"/>
          </p:cNvSpPr>
          <p:nvPr/>
        </p:nvSpPr>
        <p:spPr bwMode="auto">
          <a:xfrm>
            <a:off x="6829425" y="36830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336783" name="Line 15"/>
          <p:cNvSpPr>
            <a:spLocks noChangeShapeType="1"/>
          </p:cNvSpPr>
          <p:nvPr/>
        </p:nvSpPr>
        <p:spPr bwMode="auto">
          <a:xfrm>
            <a:off x="5514975" y="3640138"/>
            <a:ext cx="1338263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784" name="Line 16"/>
          <p:cNvSpPr>
            <a:spLocks noChangeShapeType="1"/>
          </p:cNvSpPr>
          <p:nvPr/>
        </p:nvSpPr>
        <p:spPr bwMode="auto">
          <a:xfrm flipV="1">
            <a:off x="5521325" y="2867025"/>
            <a:ext cx="1285875" cy="525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785" name="Rectangle 17"/>
          <p:cNvSpPr>
            <a:spLocks noChangeArrowheads="1"/>
          </p:cNvSpPr>
          <p:nvPr/>
        </p:nvSpPr>
        <p:spPr bwMode="auto">
          <a:xfrm>
            <a:off x="6845300" y="49450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36786" name="Line 18"/>
          <p:cNvSpPr>
            <a:spLocks noChangeShapeType="1"/>
          </p:cNvSpPr>
          <p:nvPr/>
        </p:nvSpPr>
        <p:spPr bwMode="auto">
          <a:xfrm>
            <a:off x="5499100" y="5418138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787" name="Line 19"/>
          <p:cNvSpPr>
            <a:spLocks noChangeShapeType="1"/>
          </p:cNvSpPr>
          <p:nvPr/>
        </p:nvSpPr>
        <p:spPr bwMode="auto">
          <a:xfrm flipV="1">
            <a:off x="5534025" y="4408488"/>
            <a:ext cx="1319213" cy="830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795" name="Line 27"/>
          <p:cNvSpPr>
            <a:spLocks noChangeShapeType="1"/>
          </p:cNvSpPr>
          <p:nvPr/>
        </p:nvSpPr>
        <p:spPr bwMode="auto">
          <a:xfrm rot="19272734" flipH="1">
            <a:off x="6565900" y="2832100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796" name="Line 28"/>
          <p:cNvSpPr>
            <a:spLocks noChangeShapeType="1"/>
          </p:cNvSpPr>
          <p:nvPr/>
        </p:nvSpPr>
        <p:spPr bwMode="auto">
          <a:xfrm rot="19272734" flipH="1">
            <a:off x="6630988" y="2792413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797" name="Line 29"/>
          <p:cNvSpPr>
            <a:spLocks noChangeShapeType="1"/>
          </p:cNvSpPr>
          <p:nvPr/>
        </p:nvSpPr>
        <p:spPr bwMode="auto">
          <a:xfrm rot="2154855" flipH="1">
            <a:off x="6548438" y="3921125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798" name="Line 30"/>
          <p:cNvSpPr>
            <a:spLocks noChangeShapeType="1"/>
          </p:cNvSpPr>
          <p:nvPr/>
        </p:nvSpPr>
        <p:spPr bwMode="auto">
          <a:xfrm rot="2154855" flipH="1">
            <a:off x="6630988" y="3968750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799" name="Line 31"/>
          <p:cNvSpPr>
            <a:spLocks noChangeShapeType="1"/>
          </p:cNvSpPr>
          <p:nvPr/>
        </p:nvSpPr>
        <p:spPr bwMode="auto">
          <a:xfrm rot="19272734" flipH="1">
            <a:off x="6596063" y="4416425"/>
            <a:ext cx="1587" cy="303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800" name="Line 32"/>
          <p:cNvSpPr>
            <a:spLocks noChangeShapeType="1"/>
          </p:cNvSpPr>
          <p:nvPr/>
        </p:nvSpPr>
        <p:spPr bwMode="auto">
          <a:xfrm rot="19272734" flipH="1">
            <a:off x="6661150" y="4376738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801" name="Line 33"/>
          <p:cNvSpPr>
            <a:spLocks noChangeShapeType="1"/>
          </p:cNvSpPr>
          <p:nvPr/>
        </p:nvSpPr>
        <p:spPr bwMode="auto">
          <a:xfrm flipH="1">
            <a:off x="6600825" y="5276850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802" name="Line 34"/>
          <p:cNvSpPr>
            <a:spLocks noChangeShapeType="1"/>
          </p:cNvSpPr>
          <p:nvPr/>
        </p:nvSpPr>
        <p:spPr bwMode="auto">
          <a:xfrm flipH="1">
            <a:off x="6700838" y="5272088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805" name="Oval 37"/>
          <p:cNvSpPr>
            <a:spLocks noChangeArrowheads="1"/>
          </p:cNvSpPr>
          <p:nvPr/>
        </p:nvSpPr>
        <p:spPr bwMode="auto">
          <a:xfrm>
            <a:off x="5722938" y="314801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6806" name="Oval 38"/>
          <p:cNvSpPr>
            <a:spLocks noChangeArrowheads="1"/>
          </p:cNvSpPr>
          <p:nvPr/>
        </p:nvSpPr>
        <p:spPr bwMode="auto">
          <a:xfrm>
            <a:off x="5708650" y="365918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6807" name="Oval 39"/>
          <p:cNvSpPr>
            <a:spLocks noChangeArrowheads="1"/>
          </p:cNvSpPr>
          <p:nvPr/>
        </p:nvSpPr>
        <p:spPr bwMode="auto">
          <a:xfrm>
            <a:off x="5689600" y="496093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6808" name="Oval 40"/>
          <p:cNvSpPr>
            <a:spLocks noChangeArrowheads="1"/>
          </p:cNvSpPr>
          <p:nvPr/>
        </p:nvSpPr>
        <p:spPr bwMode="auto">
          <a:xfrm>
            <a:off x="5722938" y="531653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6815" name="Line 47"/>
          <p:cNvSpPr>
            <a:spLocks noChangeShapeType="1"/>
          </p:cNvSpPr>
          <p:nvPr/>
        </p:nvSpPr>
        <p:spPr bwMode="auto">
          <a:xfrm flipH="1">
            <a:off x="5486400" y="3336925"/>
            <a:ext cx="169863" cy="68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816" name="Line 48"/>
          <p:cNvSpPr>
            <a:spLocks noChangeShapeType="1"/>
          </p:cNvSpPr>
          <p:nvPr/>
        </p:nvSpPr>
        <p:spPr bwMode="auto">
          <a:xfrm flipH="1" flipV="1">
            <a:off x="5503863" y="3252788"/>
            <a:ext cx="152400" cy="66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817" name="Line 49"/>
          <p:cNvSpPr>
            <a:spLocks noChangeShapeType="1"/>
          </p:cNvSpPr>
          <p:nvPr/>
        </p:nvSpPr>
        <p:spPr bwMode="auto">
          <a:xfrm flipH="1">
            <a:off x="5503863" y="3354388"/>
            <a:ext cx="150812" cy="168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818" name="Line 50"/>
          <p:cNvSpPr>
            <a:spLocks noChangeShapeType="1"/>
          </p:cNvSpPr>
          <p:nvPr/>
        </p:nvSpPr>
        <p:spPr bwMode="auto">
          <a:xfrm flipH="1" flipV="1">
            <a:off x="5468938" y="3641725"/>
            <a:ext cx="169862" cy="5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819" name="Line 51"/>
          <p:cNvSpPr>
            <a:spLocks noChangeShapeType="1"/>
          </p:cNvSpPr>
          <p:nvPr/>
        </p:nvSpPr>
        <p:spPr bwMode="auto">
          <a:xfrm>
            <a:off x="5486400" y="3522663"/>
            <a:ext cx="153988" cy="153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820" name="Line 52"/>
          <p:cNvSpPr>
            <a:spLocks noChangeShapeType="1"/>
          </p:cNvSpPr>
          <p:nvPr/>
        </p:nvSpPr>
        <p:spPr bwMode="auto">
          <a:xfrm flipV="1">
            <a:off x="5503863" y="3692525"/>
            <a:ext cx="134937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821" name="Line 53"/>
          <p:cNvSpPr>
            <a:spLocks noChangeShapeType="1"/>
          </p:cNvSpPr>
          <p:nvPr/>
        </p:nvSpPr>
        <p:spPr bwMode="auto">
          <a:xfrm flipV="1">
            <a:off x="5519738" y="5132388"/>
            <a:ext cx="187325" cy="10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822" name="Line 54"/>
          <p:cNvSpPr>
            <a:spLocks noChangeShapeType="1"/>
          </p:cNvSpPr>
          <p:nvPr/>
        </p:nvSpPr>
        <p:spPr bwMode="auto">
          <a:xfrm flipH="1" flipV="1">
            <a:off x="5503863" y="5046663"/>
            <a:ext cx="203200" cy="5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823" name="Line 55"/>
          <p:cNvSpPr>
            <a:spLocks noChangeShapeType="1"/>
          </p:cNvSpPr>
          <p:nvPr/>
        </p:nvSpPr>
        <p:spPr bwMode="auto">
          <a:xfrm flipH="1">
            <a:off x="5519738" y="5148263"/>
            <a:ext cx="187325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824" name="Line 56"/>
          <p:cNvSpPr>
            <a:spLocks noChangeShapeType="1"/>
          </p:cNvSpPr>
          <p:nvPr/>
        </p:nvSpPr>
        <p:spPr bwMode="auto">
          <a:xfrm flipH="1">
            <a:off x="5519738" y="5419725"/>
            <a:ext cx="2206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825" name="Line 57"/>
          <p:cNvSpPr>
            <a:spLocks noChangeShapeType="1"/>
          </p:cNvSpPr>
          <p:nvPr/>
        </p:nvSpPr>
        <p:spPr bwMode="auto">
          <a:xfrm flipH="1" flipV="1">
            <a:off x="5537200" y="5300663"/>
            <a:ext cx="169863" cy="119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826" name="Line 58"/>
          <p:cNvSpPr>
            <a:spLocks noChangeShapeType="1"/>
          </p:cNvSpPr>
          <p:nvPr/>
        </p:nvSpPr>
        <p:spPr bwMode="auto">
          <a:xfrm flipH="1">
            <a:off x="5503863" y="5419725"/>
            <a:ext cx="185737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828" name="Line 60"/>
          <p:cNvSpPr>
            <a:spLocks noChangeShapeType="1"/>
          </p:cNvSpPr>
          <p:nvPr/>
        </p:nvSpPr>
        <p:spPr bwMode="auto">
          <a:xfrm rot="2343889" flipH="1">
            <a:off x="2643188" y="2781300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829" name="Line 61"/>
          <p:cNvSpPr>
            <a:spLocks noChangeShapeType="1"/>
          </p:cNvSpPr>
          <p:nvPr/>
        </p:nvSpPr>
        <p:spPr bwMode="auto">
          <a:xfrm flipH="1">
            <a:off x="2771775" y="5289550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833" name="Line 65"/>
          <p:cNvSpPr>
            <a:spLocks noChangeShapeType="1"/>
          </p:cNvSpPr>
          <p:nvPr/>
        </p:nvSpPr>
        <p:spPr bwMode="auto">
          <a:xfrm flipH="1" flipV="1">
            <a:off x="2354263" y="2795588"/>
            <a:ext cx="168275" cy="84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834" name="Line 66"/>
          <p:cNvSpPr>
            <a:spLocks noChangeShapeType="1"/>
          </p:cNvSpPr>
          <p:nvPr/>
        </p:nvSpPr>
        <p:spPr bwMode="auto">
          <a:xfrm flipH="1" flipV="1">
            <a:off x="2405063" y="2608263"/>
            <a:ext cx="84137" cy="271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835" name="Line 67"/>
          <p:cNvSpPr>
            <a:spLocks noChangeShapeType="1"/>
          </p:cNvSpPr>
          <p:nvPr/>
        </p:nvSpPr>
        <p:spPr bwMode="auto">
          <a:xfrm flipH="1">
            <a:off x="2354263" y="2879725"/>
            <a:ext cx="101600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836" name="Line 68"/>
          <p:cNvSpPr>
            <a:spLocks noChangeShapeType="1"/>
          </p:cNvSpPr>
          <p:nvPr/>
        </p:nvSpPr>
        <p:spPr bwMode="auto">
          <a:xfrm flipH="1">
            <a:off x="2662238" y="5284788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838" name="Oval 70"/>
          <p:cNvSpPr>
            <a:spLocks noChangeArrowheads="1"/>
          </p:cNvSpPr>
          <p:nvPr/>
        </p:nvSpPr>
        <p:spPr bwMode="auto">
          <a:xfrm>
            <a:off x="3197225" y="3260725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6839" name="Oval 71"/>
          <p:cNvSpPr>
            <a:spLocks noChangeArrowheads="1"/>
          </p:cNvSpPr>
          <p:nvPr/>
        </p:nvSpPr>
        <p:spPr bwMode="auto">
          <a:xfrm>
            <a:off x="3175000" y="535146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6843" name="Line 75"/>
          <p:cNvSpPr>
            <a:spLocks noChangeShapeType="1"/>
          </p:cNvSpPr>
          <p:nvPr/>
        </p:nvSpPr>
        <p:spPr bwMode="auto">
          <a:xfrm>
            <a:off x="3421063" y="3438525"/>
            <a:ext cx="203200" cy="68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844" name="Line 76"/>
          <p:cNvSpPr>
            <a:spLocks noChangeShapeType="1"/>
          </p:cNvSpPr>
          <p:nvPr/>
        </p:nvSpPr>
        <p:spPr bwMode="auto">
          <a:xfrm flipH="1">
            <a:off x="3436938" y="3319463"/>
            <a:ext cx="152400" cy="136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845" name="Line 77"/>
          <p:cNvSpPr>
            <a:spLocks noChangeShapeType="1"/>
          </p:cNvSpPr>
          <p:nvPr/>
        </p:nvSpPr>
        <p:spPr bwMode="auto">
          <a:xfrm flipH="1" flipV="1">
            <a:off x="3436938" y="3438525"/>
            <a:ext cx="153987" cy="271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846" name="Line 78"/>
          <p:cNvSpPr>
            <a:spLocks noChangeShapeType="1"/>
          </p:cNvSpPr>
          <p:nvPr/>
        </p:nvSpPr>
        <p:spPr bwMode="auto">
          <a:xfrm flipH="1">
            <a:off x="3421063" y="5419725"/>
            <a:ext cx="185737" cy="17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847" name="Line 79"/>
          <p:cNvSpPr>
            <a:spLocks noChangeShapeType="1"/>
          </p:cNvSpPr>
          <p:nvPr/>
        </p:nvSpPr>
        <p:spPr bwMode="auto">
          <a:xfrm flipH="1">
            <a:off x="3421063" y="5249863"/>
            <a:ext cx="185737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848" name="Line 80"/>
          <p:cNvSpPr>
            <a:spLocks noChangeShapeType="1"/>
          </p:cNvSpPr>
          <p:nvPr/>
        </p:nvSpPr>
        <p:spPr bwMode="auto">
          <a:xfrm flipH="1" flipV="1">
            <a:off x="3403600" y="5437188"/>
            <a:ext cx="203200" cy="134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6850" name="Oval 82"/>
          <p:cNvSpPr>
            <a:spLocks noChangeArrowheads="1"/>
          </p:cNvSpPr>
          <p:nvPr/>
        </p:nvSpPr>
        <p:spPr bwMode="auto">
          <a:xfrm>
            <a:off x="4467225" y="4530725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6853" name="Line 85"/>
          <p:cNvSpPr>
            <a:spLocks noChangeShapeType="1"/>
          </p:cNvSpPr>
          <p:nvPr/>
        </p:nvSpPr>
        <p:spPr bwMode="auto">
          <a:xfrm>
            <a:off x="4379913" y="4289425"/>
            <a:ext cx="3730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7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336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6853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33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 sz="2800" dirty="0"/>
              <a:t>The maximums in the cardinalities between events can be either one or many, and these maximums vary based on business practices.</a:t>
            </a:r>
          </a:p>
          <a:p>
            <a:r>
              <a:rPr lang="en-US" dirty="0" smtClean="0"/>
              <a:t>For many </a:t>
            </a:r>
            <a:r>
              <a:rPr lang="en-US" dirty="0"/>
              <a:t>to many; each sales event could be associated with many cash receipts (installment payments) and each cash receipt could be associated with many sales (customer sends a check to pay for several purchases)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1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3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8819" grpId="0" build="p" bldLvl="5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339843" name="Rectangle 3"/>
          <p:cNvSpPr>
            <a:spLocks noChangeArrowheads="1"/>
          </p:cNvSpPr>
          <p:nvPr/>
        </p:nvSpPr>
        <p:spPr bwMode="auto">
          <a:xfrm>
            <a:off x="3608388" y="30575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339844" name="Rectangle 4"/>
          <p:cNvSpPr>
            <a:spLocks noChangeArrowheads="1"/>
          </p:cNvSpPr>
          <p:nvPr/>
        </p:nvSpPr>
        <p:spPr bwMode="auto">
          <a:xfrm>
            <a:off x="3627438" y="49577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339847" name="Line 7"/>
          <p:cNvSpPr>
            <a:spLocks noChangeShapeType="1"/>
          </p:cNvSpPr>
          <p:nvPr/>
        </p:nvSpPr>
        <p:spPr bwMode="auto">
          <a:xfrm>
            <a:off x="4567238" y="4014788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848" name="Rectangle 8"/>
          <p:cNvSpPr>
            <a:spLocks noChangeArrowheads="1"/>
          </p:cNvSpPr>
          <p:nvPr/>
        </p:nvSpPr>
        <p:spPr bwMode="auto">
          <a:xfrm>
            <a:off x="477838" y="20574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339849" name="Line 9"/>
          <p:cNvSpPr>
            <a:spLocks noChangeShapeType="1"/>
          </p:cNvSpPr>
          <p:nvPr/>
        </p:nvSpPr>
        <p:spPr bwMode="auto">
          <a:xfrm>
            <a:off x="2382838" y="2794000"/>
            <a:ext cx="1217612" cy="744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850" name="Rectangle 10"/>
          <p:cNvSpPr>
            <a:spLocks noChangeArrowheads="1"/>
          </p:cNvSpPr>
          <p:nvPr/>
        </p:nvSpPr>
        <p:spPr bwMode="auto">
          <a:xfrm>
            <a:off x="496888" y="49530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</p:txBody>
      </p:sp>
      <p:sp>
        <p:nvSpPr>
          <p:cNvPr id="2339851" name="Line 11"/>
          <p:cNvSpPr>
            <a:spLocks noChangeShapeType="1"/>
          </p:cNvSpPr>
          <p:nvPr/>
        </p:nvSpPr>
        <p:spPr bwMode="auto">
          <a:xfrm>
            <a:off x="2387600" y="5437188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853" name="Rectangle 13"/>
          <p:cNvSpPr>
            <a:spLocks noChangeArrowheads="1"/>
          </p:cNvSpPr>
          <p:nvPr/>
        </p:nvSpPr>
        <p:spPr bwMode="auto">
          <a:xfrm>
            <a:off x="6826250" y="238125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39854" name="Rectangle 14"/>
          <p:cNvSpPr>
            <a:spLocks noChangeArrowheads="1"/>
          </p:cNvSpPr>
          <p:nvPr/>
        </p:nvSpPr>
        <p:spPr bwMode="auto">
          <a:xfrm>
            <a:off x="6829425" y="36830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339855" name="Line 15"/>
          <p:cNvSpPr>
            <a:spLocks noChangeShapeType="1"/>
          </p:cNvSpPr>
          <p:nvPr/>
        </p:nvSpPr>
        <p:spPr bwMode="auto">
          <a:xfrm>
            <a:off x="5514975" y="3640138"/>
            <a:ext cx="1338263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856" name="Line 16"/>
          <p:cNvSpPr>
            <a:spLocks noChangeShapeType="1"/>
          </p:cNvSpPr>
          <p:nvPr/>
        </p:nvSpPr>
        <p:spPr bwMode="auto">
          <a:xfrm flipV="1">
            <a:off x="5521325" y="2867025"/>
            <a:ext cx="1285875" cy="525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857" name="Rectangle 17"/>
          <p:cNvSpPr>
            <a:spLocks noChangeArrowheads="1"/>
          </p:cNvSpPr>
          <p:nvPr/>
        </p:nvSpPr>
        <p:spPr bwMode="auto">
          <a:xfrm>
            <a:off x="6845300" y="49450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39858" name="Line 18"/>
          <p:cNvSpPr>
            <a:spLocks noChangeShapeType="1"/>
          </p:cNvSpPr>
          <p:nvPr/>
        </p:nvSpPr>
        <p:spPr bwMode="auto">
          <a:xfrm>
            <a:off x="5499100" y="5418138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859" name="Line 19"/>
          <p:cNvSpPr>
            <a:spLocks noChangeShapeType="1"/>
          </p:cNvSpPr>
          <p:nvPr/>
        </p:nvSpPr>
        <p:spPr bwMode="auto">
          <a:xfrm flipV="1">
            <a:off x="5534025" y="4408488"/>
            <a:ext cx="1319213" cy="830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867" name="Line 27"/>
          <p:cNvSpPr>
            <a:spLocks noChangeShapeType="1"/>
          </p:cNvSpPr>
          <p:nvPr/>
        </p:nvSpPr>
        <p:spPr bwMode="auto">
          <a:xfrm rot="19272734" flipH="1">
            <a:off x="6565900" y="2832100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868" name="Line 28"/>
          <p:cNvSpPr>
            <a:spLocks noChangeShapeType="1"/>
          </p:cNvSpPr>
          <p:nvPr/>
        </p:nvSpPr>
        <p:spPr bwMode="auto">
          <a:xfrm rot="19272734" flipH="1">
            <a:off x="6630988" y="2792413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869" name="Line 29"/>
          <p:cNvSpPr>
            <a:spLocks noChangeShapeType="1"/>
          </p:cNvSpPr>
          <p:nvPr/>
        </p:nvSpPr>
        <p:spPr bwMode="auto">
          <a:xfrm rot="2154855" flipH="1">
            <a:off x="6548438" y="3921125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870" name="Line 30"/>
          <p:cNvSpPr>
            <a:spLocks noChangeShapeType="1"/>
          </p:cNvSpPr>
          <p:nvPr/>
        </p:nvSpPr>
        <p:spPr bwMode="auto">
          <a:xfrm rot="2154855" flipH="1">
            <a:off x="6630988" y="3968750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871" name="Line 31"/>
          <p:cNvSpPr>
            <a:spLocks noChangeShapeType="1"/>
          </p:cNvSpPr>
          <p:nvPr/>
        </p:nvSpPr>
        <p:spPr bwMode="auto">
          <a:xfrm rot="19272734" flipH="1">
            <a:off x="6596063" y="4416425"/>
            <a:ext cx="1587" cy="303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872" name="Line 32"/>
          <p:cNvSpPr>
            <a:spLocks noChangeShapeType="1"/>
          </p:cNvSpPr>
          <p:nvPr/>
        </p:nvSpPr>
        <p:spPr bwMode="auto">
          <a:xfrm rot="19272734" flipH="1">
            <a:off x="6661150" y="4376738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873" name="Line 33"/>
          <p:cNvSpPr>
            <a:spLocks noChangeShapeType="1"/>
          </p:cNvSpPr>
          <p:nvPr/>
        </p:nvSpPr>
        <p:spPr bwMode="auto">
          <a:xfrm flipH="1">
            <a:off x="6600825" y="5276850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874" name="Line 34"/>
          <p:cNvSpPr>
            <a:spLocks noChangeShapeType="1"/>
          </p:cNvSpPr>
          <p:nvPr/>
        </p:nvSpPr>
        <p:spPr bwMode="auto">
          <a:xfrm flipH="1">
            <a:off x="6700838" y="5272088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877" name="Oval 37"/>
          <p:cNvSpPr>
            <a:spLocks noChangeArrowheads="1"/>
          </p:cNvSpPr>
          <p:nvPr/>
        </p:nvSpPr>
        <p:spPr bwMode="auto">
          <a:xfrm>
            <a:off x="5722938" y="314801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9878" name="Oval 38"/>
          <p:cNvSpPr>
            <a:spLocks noChangeArrowheads="1"/>
          </p:cNvSpPr>
          <p:nvPr/>
        </p:nvSpPr>
        <p:spPr bwMode="auto">
          <a:xfrm>
            <a:off x="5708650" y="365918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9879" name="Oval 39"/>
          <p:cNvSpPr>
            <a:spLocks noChangeArrowheads="1"/>
          </p:cNvSpPr>
          <p:nvPr/>
        </p:nvSpPr>
        <p:spPr bwMode="auto">
          <a:xfrm>
            <a:off x="5689600" y="496093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9880" name="Oval 40"/>
          <p:cNvSpPr>
            <a:spLocks noChangeArrowheads="1"/>
          </p:cNvSpPr>
          <p:nvPr/>
        </p:nvSpPr>
        <p:spPr bwMode="auto">
          <a:xfrm>
            <a:off x="5722938" y="531653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9887" name="Line 47"/>
          <p:cNvSpPr>
            <a:spLocks noChangeShapeType="1"/>
          </p:cNvSpPr>
          <p:nvPr/>
        </p:nvSpPr>
        <p:spPr bwMode="auto">
          <a:xfrm flipH="1">
            <a:off x="5486400" y="3336925"/>
            <a:ext cx="169863" cy="68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888" name="Line 48"/>
          <p:cNvSpPr>
            <a:spLocks noChangeShapeType="1"/>
          </p:cNvSpPr>
          <p:nvPr/>
        </p:nvSpPr>
        <p:spPr bwMode="auto">
          <a:xfrm flipH="1" flipV="1">
            <a:off x="5503863" y="3252788"/>
            <a:ext cx="152400" cy="66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889" name="Line 49"/>
          <p:cNvSpPr>
            <a:spLocks noChangeShapeType="1"/>
          </p:cNvSpPr>
          <p:nvPr/>
        </p:nvSpPr>
        <p:spPr bwMode="auto">
          <a:xfrm flipH="1">
            <a:off x="5503863" y="3354388"/>
            <a:ext cx="150812" cy="168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890" name="Line 50"/>
          <p:cNvSpPr>
            <a:spLocks noChangeShapeType="1"/>
          </p:cNvSpPr>
          <p:nvPr/>
        </p:nvSpPr>
        <p:spPr bwMode="auto">
          <a:xfrm flipH="1" flipV="1">
            <a:off x="5468938" y="3641725"/>
            <a:ext cx="169862" cy="5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891" name="Line 51"/>
          <p:cNvSpPr>
            <a:spLocks noChangeShapeType="1"/>
          </p:cNvSpPr>
          <p:nvPr/>
        </p:nvSpPr>
        <p:spPr bwMode="auto">
          <a:xfrm>
            <a:off x="5486400" y="3522663"/>
            <a:ext cx="153988" cy="153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892" name="Line 52"/>
          <p:cNvSpPr>
            <a:spLocks noChangeShapeType="1"/>
          </p:cNvSpPr>
          <p:nvPr/>
        </p:nvSpPr>
        <p:spPr bwMode="auto">
          <a:xfrm flipV="1">
            <a:off x="5503863" y="3692525"/>
            <a:ext cx="134937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893" name="Line 53"/>
          <p:cNvSpPr>
            <a:spLocks noChangeShapeType="1"/>
          </p:cNvSpPr>
          <p:nvPr/>
        </p:nvSpPr>
        <p:spPr bwMode="auto">
          <a:xfrm flipV="1">
            <a:off x="5519738" y="5132388"/>
            <a:ext cx="187325" cy="10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894" name="Line 54"/>
          <p:cNvSpPr>
            <a:spLocks noChangeShapeType="1"/>
          </p:cNvSpPr>
          <p:nvPr/>
        </p:nvSpPr>
        <p:spPr bwMode="auto">
          <a:xfrm flipH="1" flipV="1">
            <a:off x="5503863" y="5046663"/>
            <a:ext cx="203200" cy="5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895" name="Line 55"/>
          <p:cNvSpPr>
            <a:spLocks noChangeShapeType="1"/>
          </p:cNvSpPr>
          <p:nvPr/>
        </p:nvSpPr>
        <p:spPr bwMode="auto">
          <a:xfrm flipH="1">
            <a:off x="5519738" y="5148263"/>
            <a:ext cx="187325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896" name="Line 56"/>
          <p:cNvSpPr>
            <a:spLocks noChangeShapeType="1"/>
          </p:cNvSpPr>
          <p:nvPr/>
        </p:nvSpPr>
        <p:spPr bwMode="auto">
          <a:xfrm flipH="1">
            <a:off x="5519738" y="5419725"/>
            <a:ext cx="2206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897" name="Line 57"/>
          <p:cNvSpPr>
            <a:spLocks noChangeShapeType="1"/>
          </p:cNvSpPr>
          <p:nvPr/>
        </p:nvSpPr>
        <p:spPr bwMode="auto">
          <a:xfrm flipH="1" flipV="1">
            <a:off x="5537200" y="5300663"/>
            <a:ext cx="169863" cy="119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898" name="Line 58"/>
          <p:cNvSpPr>
            <a:spLocks noChangeShapeType="1"/>
          </p:cNvSpPr>
          <p:nvPr/>
        </p:nvSpPr>
        <p:spPr bwMode="auto">
          <a:xfrm flipH="1">
            <a:off x="5503863" y="5419725"/>
            <a:ext cx="185737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900" name="Line 60"/>
          <p:cNvSpPr>
            <a:spLocks noChangeShapeType="1"/>
          </p:cNvSpPr>
          <p:nvPr/>
        </p:nvSpPr>
        <p:spPr bwMode="auto">
          <a:xfrm rot="2343889" flipH="1">
            <a:off x="2643188" y="2781300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901" name="Line 61"/>
          <p:cNvSpPr>
            <a:spLocks noChangeShapeType="1"/>
          </p:cNvSpPr>
          <p:nvPr/>
        </p:nvSpPr>
        <p:spPr bwMode="auto">
          <a:xfrm flipH="1">
            <a:off x="2771775" y="5289550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905" name="Line 65"/>
          <p:cNvSpPr>
            <a:spLocks noChangeShapeType="1"/>
          </p:cNvSpPr>
          <p:nvPr/>
        </p:nvSpPr>
        <p:spPr bwMode="auto">
          <a:xfrm flipH="1" flipV="1">
            <a:off x="2354263" y="2795588"/>
            <a:ext cx="168275" cy="84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906" name="Line 66"/>
          <p:cNvSpPr>
            <a:spLocks noChangeShapeType="1"/>
          </p:cNvSpPr>
          <p:nvPr/>
        </p:nvSpPr>
        <p:spPr bwMode="auto">
          <a:xfrm flipH="1" flipV="1">
            <a:off x="2405063" y="2608263"/>
            <a:ext cx="84137" cy="271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907" name="Line 67"/>
          <p:cNvSpPr>
            <a:spLocks noChangeShapeType="1"/>
          </p:cNvSpPr>
          <p:nvPr/>
        </p:nvSpPr>
        <p:spPr bwMode="auto">
          <a:xfrm flipH="1">
            <a:off x="2354263" y="2879725"/>
            <a:ext cx="101600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908" name="Line 68"/>
          <p:cNvSpPr>
            <a:spLocks noChangeShapeType="1"/>
          </p:cNvSpPr>
          <p:nvPr/>
        </p:nvSpPr>
        <p:spPr bwMode="auto">
          <a:xfrm flipH="1">
            <a:off x="2662238" y="5284788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910" name="Oval 70"/>
          <p:cNvSpPr>
            <a:spLocks noChangeArrowheads="1"/>
          </p:cNvSpPr>
          <p:nvPr/>
        </p:nvSpPr>
        <p:spPr bwMode="auto">
          <a:xfrm>
            <a:off x="3197225" y="3260725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9911" name="Oval 71"/>
          <p:cNvSpPr>
            <a:spLocks noChangeArrowheads="1"/>
          </p:cNvSpPr>
          <p:nvPr/>
        </p:nvSpPr>
        <p:spPr bwMode="auto">
          <a:xfrm>
            <a:off x="3175000" y="535146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9915" name="Line 75"/>
          <p:cNvSpPr>
            <a:spLocks noChangeShapeType="1"/>
          </p:cNvSpPr>
          <p:nvPr/>
        </p:nvSpPr>
        <p:spPr bwMode="auto">
          <a:xfrm>
            <a:off x="3421063" y="3438525"/>
            <a:ext cx="203200" cy="68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916" name="Line 76"/>
          <p:cNvSpPr>
            <a:spLocks noChangeShapeType="1"/>
          </p:cNvSpPr>
          <p:nvPr/>
        </p:nvSpPr>
        <p:spPr bwMode="auto">
          <a:xfrm flipH="1">
            <a:off x="3436938" y="3319463"/>
            <a:ext cx="152400" cy="136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917" name="Line 77"/>
          <p:cNvSpPr>
            <a:spLocks noChangeShapeType="1"/>
          </p:cNvSpPr>
          <p:nvPr/>
        </p:nvSpPr>
        <p:spPr bwMode="auto">
          <a:xfrm flipH="1" flipV="1">
            <a:off x="3436938" y="3438525"/>
            <a:ext cx="153987" cy="271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918" name="Line 78"/>
          <p:cNvSpPr>
            <a:spLocks noChangeShapeType="1"/>
          </p:cNvSpPr>
          <p:nvPr/>
        </p:nvSpPr>
        <p:spPr bwMode="auto">
          <a:xfrm flipH="1">
            <a:off x="3421063" y="5419725"/>
            <a:ext cx="185737" cy="17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919" name="Line 79"/>
          <p:cNvSpPr>
            <a:spLocks noChangeShapeType="1"/>
          </p:cNvSpPr>
          <p:nvPr/>
        </p:nvSpPr>
        <p:spPr bwMode="auto">
          <a:xfrm flipH="1">
            <a:off x="3421063" y="5249863"/>
            <a:ext cx="185737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920" name="Line 80"/>
          <p:cNvSpPr>
            <a:spLocks noChangeShapeType="1"/>
          </p:cNvSpPr>
          <p:nvPr/>
        </p:nvSpPr>
        <p:spPr bwMode="auto">
          <a:xfrm flipH="1" flipV="1">
            <a:off x="3403600" y="5437188"/>
            <a:ext cx="203200" cy="134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922" name="Oval 82"/>
          <p:cNvSpPr>
            <a:spLocks noChangeArrowheads="1"/>
          </p:cNvSpPr>
          <p:nvPr/>
        </p:nvSpPr>
        <p:spPr bwMode="auto">
          <a:xfrm>
            <a:off x="4467225" y="4530725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9924" name="Line 84"/>
          <p:cNvSpPr>
            <a:spLocks noChangeShapeType="1"/>
          </p:cNvSpPr>
          <p:nvPr/>
        </p:nvSpPr>
        <p:spPr bwMode="auto">
          <a:xfrm>
            <a:off x="4379913" y="4289425"/>
            <a:ext cx="3730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927" name="Line 87"/>
          <p:cNvSpPr>
            <a:spLocks noChangeShapeType="1"/>
          </p:cNvSpPr>
          <p:nvPr/>
        </p:nvSpPr>
        <p:spPr bwMode="auto">
          <a:xfrm flipV="1">
            <a:off x="4572000" y="4014788"/>
            <a:ext cx="0" cy="25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928" name="Line 88"/>
          <p:cNvSpPr>
            <a:spLocks noChangeShapeType="1"/>
          </p:cNvSpPr>
          <p:nvPr/>
        </p:nvSpPr>
        <p:spPr bwMode="auto">
          <a:xfrm flipH="1">
            <a:off x="4554538" y="4048125"/>
            <a:ext cx="238125" cy="2206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929" name="Line 89"/>
          <p:cNvSpPr>
            <a:spLocks noChangeShapeType="1"/>
          </p:cNvSpPr>
          <p:nvPr/>
        </p:nvSpPr>
        <p:spPr bwMode="auto">
          <a:xfrm>
            <a:off x="4318000" y="4030663"/>
            <a:ext cx="236538" cy="2206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930" name="Line 90"/>
          <p:cNvSpPr>
            <a:spLocks noChangeShapeType="1"/>
          </p:cNvSpPr>
          <p:nvPr/>
        </p:nvSpPr>
        <p:spPr bwMode="auto">
          <a:xfrm flipV="1">
            <a:off x="4572000" y="4708525"/>
            <a:ext cx="0" cy="2365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931" name="Line 91"/>
          <p:cNvSpPr>
            <a:spLocks noChangeShapeType="1"/>
          </p:cNvSpPr>
          <p:nvPr/>
        </p:nvSpPr>
        <p:spPr bwMode="auto">
          <a:xfrm flipV="1">
            <a:off x="4368800" y="4708525"/>
            <a:ext cx="203200" cy="2365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9932" name="Line 92"/>
          <p:cNvSpPr>
            <a:spLocks noChangeShapeType="1"/>
          </p:cNvSpPr>
          <p:nvPr/>
        </p:nvSpPr>
        <p:spPr bwMode="auto">
          <a:xfrm flipH="1" flipV="1">
            <a:off x="4538663" y="4708525"/>
            <a:ext cx="269875" cy="25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7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Uniqueness of REA Diagrams</a:t>
            </a:r>
            <a:endParaRPr lang="en-US" sz="3200" dirty="0"/>
          </a:p>
        </p:txBody>
      </p:sp>
      <p:sp>
        <p:nvSpPr>
          <p:cNvPr id="234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pPr lvl="1"/>
            <a:r>
              <a:rPr lang="en-US" dirty="0" smtClean="0"/>
              <a:t>Each </a:t>
            </a:r>
            <a:r>
              <a:rPr lang="en-US" dirty="0"/>
              <a:t>organization will have its own unique REA diagram.</a:t>
            </a:r>
          </a:p>
          <a:p>
            <a:pPr lvl="2"/>
            <a:r>
              <a:rPr lang="en-US" dirty="0"/>
              <a:t>Business practices differ across companies, so cardinalities and relationships will differ.</a:t>
            </a:r>
          </a:p>
          <a:p>
            <a:pPr lvl="2"/>
            <a:r>
              <a:rPr lang="en-US" dirty="0"/>
              <a:t>A given organization can change business practices, leading to a change in its REA diagram:</a:t>
            </a:r>
          </a:p>
          <a:p>
            <a:pPr lvl="3"/>
            <a:r>
              <a:rPr lang="en-US" dirty="0"/>
              <a:t>A change in practice could cause a change in cardinalities.</a:t>
            </a:r>
          </a:p>
          <a:p>
            <a:pPr lvl="3"/>
            <a:r>
              <a:rPr lang="en-US" dirty="0"/>
              <a:t>Could even lead to the inclusion of different entities on the diagram.</a:t>
            </a:r>
          </a:p>
        </p:txBody>
      </p:sp>
    </p:spTree>
    <p:extLst>
      <p:ext uri="{BB962C8B-B14F-4D97-AF65-F5344CB8AC3E}">
        <p14:creationId xmlns:p14="http://schemas.microsoft.com/office/powerpoint/2010/main" val="80121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4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4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4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4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34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0867" grpId="0" build="p" bldLvl="5" autoUpdateAnimBg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Uniqueness of REA Diagrams</a:t>
            </a:r>
            <a:endParaRPr lang="en-US" sz="3200" dirty="0"/>
          </a:p>
        </p:txBody>
      </p:sp>
      <p:sp>
        <p:nvSpPr>
          <p:cNvPr id="234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 dirty="0"/>
              <a:t>Data modeling can be complex and repetitive.</a:t>
            </a:r>
          </a:p>
          <a:p>
            <a:pPr lvl="1"/>
            <a:r>
              <a:rPr lang="en-US" dirty="0"/>
              <a:t>Data modelers must discuss their drafts of models with intended users to ensure that:</a:t>
            </a:r>
          </a:p>
          <a:p>
            <a:pPr lvl="2"/>
            <a:r>
              <a:rPr lang="en-US" dirty="0"/>
              <a:t>Key dimensions are not omitted or misunderstood.</a:t>
            </a:r>
          </a:p>
          <a:p>
            <a:pPr lvl="2"/>
            <a:r>
              <a:rPr lang="en-US" dirty="0"/>
              <a:t>Terminology is consistent.</a:t>
            </a:r>
          </a:p>
        </p:txBody>
      </p:sp>
    </p:spTree>
    <p:extLst>
      <p:ext uri="{BB962C8B-B14F-4D97-AF65-F5344CB8AC3E}">
        <p14:creationId xmlns:p14="http://schemas.microsoft.com/office/powerpoint/2010/main" val="364663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4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4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4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4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1891" grpId="0" build="p" bldLvl="5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 smtClean="0"/>
              <a:t>Practice Problems</a:t>
            </a:r>
            <a:endParaRPr lang="en-US" sz="3200" dirty="0"/>
          </a:p>
        </p:txBody>
      </p:sp>
      <p:sp>
        <p:nvSpPr>
          <p:cNvPr id="234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>
            <a:normAutofit fontScale="85000" lnSpcReduction="20000"/>
          </a:bodyPr>
          <a:lstStyle/>
          <a:p>
            <a:r>
              <a:rPr lang="en-US" dirty="0"/>
              <a:t>Joe’s is a small ice-cream shop located near the local university’s </a:t>
            </a:r>
            <a:r>
              <a:rPr lang="en-US" dirty="0" smtClean="0"/>
              <a:t>baseball field</a:t>
            </a:r>
            <a:r>
              <a:rPr lang="en-US" dirty="0"/>
              <a:t>. Joe’s serves walk-in customers only. The shop carries 26 flavors of ice cream</a:t>
            </a:r>
            <a:r>
              <a:rPr lang="en-US" dirty="0" smtClean="0"/>
              <a:t>. Customers </a:t>
            </a:r>
            <a:r>
              <a:rPr lang="en-US" dirty="0"/>
              <a:t>can buy cones, sundaes, or shakes. When a customer pays for an </a:t>
            </a:r>
            <a:r>
              <a:rPr lang="en-US" dirty="0" smtClean="0"/>
              <a:t>individual purchase</a:t>
            </a:r>
            <a:r>
              <a:rPr lang="en-US" dirty="0"/>
              <a:t>, a sales transaction usually includes just one item. When a customer pays </a:t>
            </a:r>
            <a:r>
              <a:rPr lang="en-US" dirty="0" smtClean="0"/>
              <a:t>for a </a:t>
            </a:r>
            <a:r>
              <a:rPr lang="en-US" dirty="0"/>
              <a:t>family or group purchase, however, a single sales transaction includes many </a:t>
            </a:r>
            <a:r>
              <a:rPr lang="en-US" dirty="0" smtClean="0"/>
              <a:t>different items</a:t>
            </a:r>
            <a:r>
              <a:rPr lang="en-US" dirty="0"/>
              <a:t>. All sales must be paid for at the time the ice cream is served. Joe’s </a:t>
            </a:r>
            <a:r>
              <a:rPr lang="en-US" dirty="0" smtClean="0"/>
              <a:t>maintains several </a:t>
            </a:r>
            <a:r>
              <a:rPr lang="en-US" dirty="0"/>
              <a:t>banking accounts but deposits all sales receipts into its main checking account.</a:t>
            </a:r>
          </a:p>
          <a:p>
            <a:endParaRPr lang="en-US" dirty="0"/>
          </a:p>
          <a:p>
            <a:r>
              <a:rPr lang="en-US" dirty="0" smtClean="0"/>
              <a:t>Draw an REA </a:t>
            </a:r>
            <a:r>
              <a:rPr lang="en-US" dirty="0"/>
              <a:t>Diagram</a:t>
            </a:r>
            <a:r>
              <a:rPr lang="en-US" dirty="0" smtClean="0"/>
              <a:t>, complete </a:t>
            </a:r>
            <a:r>
              <a:rPr lang="en-US" dirty="0"/>
              <a:t>with cardinalities, for Joe’s revenue cycle,.</a:t>
            </a:r>
          </a:p>
        </p:txBody>
      </p:sp>
    </p:spTree>
    <p:extLst>
      <p:ext uri="{BB962C8B-B14F-4D97-AF65-F5344CB8AC3E}">
        <p14:creationId xmlns:p14="http://schemas.microsoft.com/office/powerpoint/2010/main" val="148798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4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4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1891" grpId="0" build="p" bldLvl="5" autoUpdateAnimBg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 smtClean="0"/>
              <a:t>Practice Problems</a:t>
            </a:r>
            <a:endParaRPr lang="en-US" sz="3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828800" y="1720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2" name="Group 91"/>
          <p:cNvGrpSpPr/>
          <p:nvPr/>
        </p:nvGrpSpPr>
        <p:grpSpPr>
          <a:xfrm>
            <a:off x="1371600" y="1883229"/>
            <a:ext cx="5958113" cy="4172404"/>
            <a:chOff x="1371600" y="1883229"/>
            <a:chExt cx="5958113" cy="4172404"/>
          </a:xfrm>
        </p:grpSpPr>
        <p:sp>
          <p:nvSpPr>
            <p:cNvPr id="4" name="Rectangle 3"/>
            <p:cNvSpPr/>
            <p:nvPr/>
          </p:nvSpPr>
          <p:spPr>
            <a:xfrm>
              <a:off x="1371600" y="1905000"/>
              <a:ext cx="9906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Inventory</a:t>
              </a:r>
              <a:endParaRPr lang="en-US" sz="1400" dirty="0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355640" y="2133600"/>
              <a:ext cx="228600" cy="228600"/>
              <a:chOff x="2514600" y="2514600"/>
              <a:chExt cx="304800" cy="304800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2514600" y="2514600"/>
                <a:ext cx="30480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V="1">
                <a:off x="2514600" y="2667000"/>
                <a:ext cx="30480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/>
            <p:cNvCxnSpPr/>
            <p:nvPr/>
          </p:nvCxnSpPr>
          <p:spPr>
            <a:xfrm>
              <a:off x="2362200" y="2247900"/>
              <a:ext cx="152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667000" y="21336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3429000" y="21336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 rot="10800000">
              <a:off x="3657600" y="2133600"/>
              <a:ext cx="228600" cy="228600"/>
              <a:chOff x="2514600" y="2514600"/>
              <a:chExt cx="304800" cy="304800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2514600" y="2514600"/>
                <a:ext cx="30480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2514600" y="2667000"/>
                <a:ext cx="30480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Rectangle 23"/>
            <p:cNvSpPr/>
            <p:nvPr/>
          </p:nvSpPr>
          <p:spPr>
            <a:xfrm>
              <a:off x="3885851" y="1883229"/>
              <a:ext cx="9906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Sales</a:t>
              </a:r>
              <a:endParaRPr lang="en-US" sz="1400" dirty="0"/>
            </a:p>
          </p:txBody>
        </p:sp>
        <p:grpSp>
          <p:nvGrpSpPr>
            <p:cNvPr id="19" name="Group 18"/>
            <p:cNvGrpSpPr/>
            <p:nvPr/>
          </p:nvGrpSpPr>
          <p:grpSpPr>
            <a:xfrm flipH="1">
              <a:off x="4876450" y="1947636"/>
              <a:ext cx="457200" cy="228600"/>
              <a:chOff x="5162550" y="2133600"/>
              <a:chExt cx="457200" cy="22860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5162550" y="2133600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 rot="10800000">
                <a:off x="5391150" y="2133600"/>
                <a:ext cx="228600" cy="228600"/>
                <a:chOff x="2514600" y="2514600"/>
                <a:chExt cx="304800" cy="304800"/>
              </a:xfrm>
            </p:grpSpPr>
            <p:cxnSp>
              <p:nvCxnSpPr>
                <p:cNvPr id="27" name="Straight Connector 26"/>
                <p:cNvCxnSpPr/>
                <p:nvPr/>
              </p:nvCxnSpPr>
              <p:spPr>
                <a:xfrm>
                  <a:off x="2514600" y="2514600"/>
                  <a:ext cx="30480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flipV="1">
                  <a:off x="2514600" y="2667000"/>
                  <a:ext cx="30480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0" name="Straight Connector 29"/>
            <p:cNvCxnSpPr/>
            <p:nvPr/>
          </p:nvCxnSpPr>
          <p:spPr>
            <a:xfrm>
              <a:off x="4876800" y="2057400"/>
              <a:ext cx="152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44"/>
            <p:cNvGrpSpPr/>
            <p:nvPr/>
          </p:nvGrpSpPr>
          <p:grpSpPr>
            <a:xfrm>
              <a:off x="6019800" y="1943100"/>
              <a:ext cx="76200" cy="228600"/>
              <a:chOff x="6019800" y="1943100"/>
              <a:chExt cx="76200" cy="228600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6019800" y="1943100"/>
                <a:ext cx="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6096000" y="1943100"/>
                <a:ext cx="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Rectangle 32"/>
            <p:cNvSpPr/>
            <p:nvPr/>
          </p:nvSpPr>
          <p:spPr>
            <a:xfrm>
              <a:off x="6339113" y="1905000"/>
              <a:ext cx="9906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Employee</a:t>
              </a:r>
              <a:endParaRPr lang="en-US" sz="1400" dirty="0"/>
            </a:p>
          </p:txBody>
        </p:sp>
        <p:grpSp>
          <p:nvGrpSpPr>
            <p:cNvPr id="34" name="Group 33"/>
            <p:cNvGrpSpPr/>
            <p:nvPr/>
          </p:nvGrpSpPr>
          <p:grpSpPr>
            <a:xfrm flipH="1">
              <a:off x="4886077" y="2393950"/>
              <a:ext cx="457200" cy="228600"/>
              <a:chOff x="5162550" y="2133600"/>
              <a:chExt cx="457200" cy="22860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5162550" y="2133600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" name="Group 35"/>
              <p:cNvGrpSpPr/>
              <p:nvPr/>
            </p:nvGrpSpPr>
            <p:grpSpPr>
              <a:xfrm rot="10800000">
                <a:off x="5391150" y="2133600"/>
                <a:ext cx="228600" cy="228600"/>
                <a:chOff x="2514600" y="2514600"/>
                <a:chExt cx="304800" cy="304800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>
                  <a:off x="2514600" y="2514600"/>
                  <a:ext cx="30480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flipV="1">
                  <a:off x="2514600" y="2667000"/>
                  <a:ext cx="30480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9" name="Straight Connector 38"/>
            <p:cNvCxnSpPr/>
            <p:nvPr/>
          </p:nvCxnSpPr>
          <p:spPr>
            <a:xfrm>
              <a:off x="4876450" y="2508250"/>
              <a:ext cx="9909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867400" y="2508250"/>
              <a:ext cx="0" cy="14541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867400" y="39624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Group 47"/>
            <p:cNvGrpSpPr/>
            <p:nvPr/>
          </p:nvGrpSpPr>
          <p:grpSpPr>
            <a:xfrm>
              <a:off x="6019800" y="3848100"/>
              <a:ext cx="76200" cy="228600"/>
              <a:chOff x="6019800" y="1943100"/>
              <a:chExt cx="76200" cy="228600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6019800" y="1943100"/>
                <a:ext cx="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6096000" y="1943100"/>
                <a:ext cx="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Rectangle 50"/>
            <p:cNvSpPr/>
            <p:nvPr/>
          </p:nvSpPr>
          <p:spPr>
            <a:xfrm>
              <a:off x="6260544" y="3581400"/>
              <a:ext cx="9906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Customer</a:t>
              </a:r>
              <a:endParaRPr lang="en-US" sz="1400" dirty="0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4324350" y="2645229"/>
              <a:ext cx="0" cy="24601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Group 56"/>
            <p:cNvGrpSpPr/>
            <p:nvPr/>
          </p:nvGrpSpPr>
          <p:grpSpPr>
            <a:xfrm rot="16200000">
              <a:off x="4286250" y="2711451"/>
              <a:ext cx="76200" cy="228600"/>
              <a:chOff x="6019800" y="1943100"/>
              <a:chExt cx="76200" cy="228600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6019800" y="1943100"/>
                <a:ext cx="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6096000" y="1943100"/>
                <a:ext cx="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/>
            <p:cNvGrpSpPr/>
            <p:nvPr/>
          </p:nvGrpSpPr>
          <p:grpSpPr>
            <a:xfrm>
              <a:off x="4210050" y="4648200"/>
              <a:ext cx="228600" cy="304800"/>
              <a:chOff x="4210050" y="4648200"/>
              <a:chExt cx="228600" cy="304800"/>
            </a:xfrm>
          </p:grpSpPr>
          <p:sp>
            <p:nvSpPr>
              <p:cNvPr id="61" name="Oval 60"/>
              <p:cNvSpPr/>
              <p:nvPr/>
            </p:nvSpPr>
            <p:spPr>
              <a:xfrm rot="16200000" flipH="1">
                <a:off x="4210050" y="4648200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rot="16200000">
                <a:off x="4324350" y="4838700"/>
                <a:ext cx="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Rectangle 66"/>
            <p:cNvSpPr/>
            <p:nvPr/>
          </p:nvSpPr>
          <p:spPr>
            <a:xfrm>
              <a:off x="3829050" y="5075011"/>
              <a:ext cx="9906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Receive Cash</a:t>
              </a:r>
              <a:endParaRPr lang="en-US" sz="1400" dirty="0"/>
            </a:p>
          </p:txBody>
        </p:sp>
        <p:grpSp>
          <p:nvGrpSpPr>
            <p:cNvPr id="68" name="Group 67"/>
            <p:cNvGrpSpPr/>
            <p:nvPr/>
          </p:nvGrpSpPr>
          <p:grpSpPr>
            <a:xfrm flipH="1">
              <a:off x="4819650" y="5104040"/>
              <a:ext cx="457200" cy="228600"/>
              <a:chOff x="5162550" y="2133600"/>
              <a:chExt cx="457200" cy="228600"/>
            </a:xfrm>
          </p:grpSpPr>
          <p:sp>
            <p:nvSpPr>
              <p:cNvPr id="69" name="Oval 68"/>
              <p:cNvSpPr/>
              <p:nvPr/>
            </p:nvSpPr>
            <p:spPr>
              <a:xfrm>
                <a:off x="5162550" y="2133600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 rot="10800000">
                <a:off x="5391150" y="2133600"/>
                <a:ext cx="228600" cy="228600"/>
                <a:chOff x="2514600" y="2514600"/>
                <a:chExt cx="304800" cy="304800"/>
              </a:xfrm>
            </p:grpSpPr>
            <p:cxnSp>
              <p:nvCxnSpPr>
                <p:cNvPr id="71" name="Straight Connector 70"/>
                <p:cNvCxnSpPr/>
                <p:nvPr/>
              </p:nvCxnSpPr>
              <p:spPr>
                <a:xfrm>
                  <a:off x="2514600" y="2514600"/>
                  <a:ext cx="30480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flipV="1">
                  <a:off x="2514600" y="2667000"/>
                  <a:ext cx="30480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3" name="Group 72"/>
            <p:cNvGrpSpPr/>
            <p:nvPr/>
          </p:nvGrpSpPr>
          <p:grpSpPr>
            <a:xfrm flipH="1">
              <a:off x="4819649" y="5576661"/>
              <a:ext cx="457200" cy="228600"/>
              <a:chOff x="5162550" y="2133600"/>
              <a:chExt cx="457200" cy="228600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5162550" y="2133600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5" name="Group 74"/>
              <p:cNvGrpSpPr/>
              <p:nvPr/>
            </p:nvGrpSpPr>
            <p:grpSpPr>
              <a:xfrm rot="10800000">
                <a:off x="5391150" y="2133600"/>
                <a:ext cx="228600" cy="228600"/>
                <a:chOff x="2514600" y="2514600"/>
                <a:chExt cx="304800" cy="304800"/>
              </a:xfrm>
            </p:grpSpPr>
            <p:cxnSp>
              <p:nvCxnSpPr>
                <p:cNvPr id="76" name="Straight Connector 75"/>
                <p:cNvCxnSpPr/>
                <p:nvPr/>
              </p:nvCxnSpPr>
              <p:spPr>
                <a:xfrm>
                  <a:off x="2514600" y="2514600"/>
                  <a:ext cx="30480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flipV="1">
                  <a:off x="2514600" y="2667000"/>
                  <a:ext cx="30480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8" name="Group 77"/>
            <p:cNvGrpSpPr/>
            <p:nvPr/>
          </p:nvGrpSpPr>
          <p:grpSpPr>
            <a:xfrm>
              <a:off x="3380014" y="5320847"/>
              <a:ext cx="457200" cy="228600"/>
              <a:chOff x="5162550" y="2133600"/>
              <a:chExt cx="457200" cy="228600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5162550" y="2133600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0" name="Group 79"/>
              <p:cNvGrpSpPr/>
              <p:nvPr/>
            </p:nvGrpSpPr>
            <p:grpSpPr>
              <a:xfrm rot="10800000">
                <a:off x="5391150" y="2133600"/>
                <a:ext cx="228600" cy="228600"/>
                <a:chOff x="2514600" y="2514600"/>
                <a:chExt cx="304800" cy="304800"/>
              </a:xfrm>
            </p:grpSpPr>
            <p:cxnSp>
              <p:nvCxnSpPr>
                <p:cNvPr id="81" name="Straight Connector 80"/>
                <p:cNvCxnSpPr/>
                <p:nvPr/>
              </p:nvCxnSpPr>
              <p:spPr>
                <a:xfrm>
                  <a:off x="2514600" y="2514600"/>
                  <a:ext cx="30480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flipV="1">
                  <a:off x="2514600" y="2667000"/>
                  <a:ext cx="30480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83" name="Straight Connector 82"/>
            <p:cNvCxnSpPr/>
            <p:nvPr/>
          </p:nvCxnSpPr>
          <p:spPr>
            <a:xfrm flipV="1">
              <a:off x="4819648" y="5218340"/>
              <a:ext cx="1733552" cy="36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553200" y="4353380"/>
              <a:ext cx="0" cy="8649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8" name="Group 87"/>
            <p:cNvGrpSpPr/>
            <p:nvPr/>
          </p:nvGrpSpPr>
          <p:grpSpPr>
            <a:xfrm rot="16200000">
              <a:off x="6515100" y="4437970"/>
              <a:ext cx="76200" cy="228600"/>
              <a:chOff x="6019800" y="1943100"/>
              <a:chExt cx="76200" cy="228600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>
                <a:off x="6019800" y="1943100"/>
                <a:ext cx="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6096000" y="1943100"/>
                <a:ext cx="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1" name="Straight Connector 90"/>
            <p:cNvCxnSpPr/>
            <p:nvPr/>
          </p:nvCxnSpPr>
          <p:spPr>
            <a:xfrm flipV="1">
              <a:off x="4819648" y="5687332"/>
              <a:ext cx="1428752" cy="3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3" name="Group 92"/>
            <p:cNvGrpSpPr/>
            <p:nvPr/>
          </p:nvGrpSpPr>
          <p:grpSpPr>
            <a:xfrm>
              <a:off x="6019800" y="5560333"/>
              <a:ext cx="76200" cy="228600"/>
              <a:chOff x="6019800" y="1943100"/>
              <a:chExt cx="76200" cy="228600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>
                <a:off x="6019800" y="1943100"/>
                <a:ext cx="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6096000" y="1943100"/>
                <a:ext cx="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Rectangle 95"/>
            <p:cNvSpPr/>
            <p:nvPr/>
          </p:nvSpPr>
          <p:spPr>
            <a:xfrm>
              <a:off x="6260544" y="5293633"/>
              <a:ext cx="9906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Employee</a:t>
              </a:r>
              <a:endParaRPr lang="en-US" sz="1400" dirty="0"/>
            </a:p>
          </p:txBody>
        </p:sp>
        <p:cxnSp>
          <p:nvCxnSpPr>
            <p:cNvPr id="97" name="Straight Connector 96"/>
            <p:cNvCxnSpPr/>
            <p:nvPr/>
          </p:nvCxnSpPr>
          <p:spPr>
            <a:xfrm>
              <a:off x="2362200" y="5433334"/>
              <a:ext cx="1460778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9" name="Group 98"/>
            <p:cNvGrpSpPr/>
            <p:nvPr/>
          </p:nvGrpSpPr>
          <p:grpSpPr>
            <a:xfrm>
              <a:off x="2562225" y="5324476"/>
              <a:ext cx="76200" cy="228600"/>
              <a:chOff x="6019800" y="1943100"/>
              <a:chExt cx="76200" cy="228600"/>
            </a:xfrm>
          </p:grpSpPr>
          <p:cxnSp>
            <p:nvCxnSpPr>
              <p:cNvPr id="100" name="Straight Connector 99"/>
              <p:cNvCxnSpPr/>
              <p:nvPr/>
            </p:nvCxnSpPr>
            <p:spPr>
              <a:xfrm>
                <a:off x="6019800" y="1943100"/>
                <a:ext cx="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6096000" y="1943100"/>
                <a:ext cx="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" name="Rectangle 101"/>
            <p:cNvSpPr/>
            <p:nvPr/>
          </p:nvSpPr>
          <p:spPr>
            <a:xfrm>
              <a:off x="1379763" y="5041901"/>
              <a:ext cx="9906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Cash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9466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 smtClean="0"/>
              <a:t>Practice Problems</a:t>
            </a:r>
            <a:endParaRPr lang="en-US" sz="3200" dirty="0"/>
          </a:p>
        </p:txBody>
      </p:sp>
      <p:sp>
        <p:nvSpPr>
          <p:cNvPr id="234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>
            <a:normAutofit fontScale="92500" lnSpcReduction="10000"/>
          </a:bodyPr>
          <a:lstStyle/>
          <a:p>
            <a:r>
              <a:rPr lang="en-US" dirty="0"/>
              <a:t>Sue’s Gallery sells original paintings by local artists. All sales occur in </a:t>
            </a:r>
            <a:r>
              <a:rPr lang="en-US" dirty="0" smtClean="0"/>
              <a:t>the store</a:t>
            </a:r>
            <a:r>
              <a:rPr lang="en-US" dirty="0"/>
              <a:t>. Sometimes customers purchase more than one painting. Individual </a:t>
            </a:r>
            <a:r>
              <a:rPr lang="en-US" dirty="0" smtClean="0"/>
              <a:t>customers must </a:t>
            </a:r>
            <a:r>
              <a:rPr lang="en-US" dirty="0"/>
              <a:t>pay for purchases in full at the time of sale. Corporate customers, such as hotels</a:t>
            </a:r>
            <a:r>
              <a:rPr lang="en-US" dirty="0" smtClean="0"/>
              <a:t>, however</a:t>
            </a:r>
            <a:r>
              <a:rPr lang="en-US" dirty="0"/>
              <a:t>, may pay in installments if they purchase more than 10 paintings. </a:t>
            </a:r>
            <a:r>
              <a:rPr lang="en-US" dirty="0" smtClean="0"/>
              <a:t>Although Sue’s </a:t>
            </a:r>
            <a:r>
              <a:rPr lang="en-US" dirty="0"/>
              <a:t>Gallery has several bank accounts, all sales monies are deposited intact into </a:t>
            </a:r>
            <a:r>
              <a:rPr lang="en-US" dirty="0" smtClean="0"/>
              <a:t>the main </a:t>
            </a:r>
            <a:r>
              <a:rPr lang="en-US" dirty="0"/>
              <a:t>checking account.</a:t>
            </a:r>
          </a:p>
          <a:p>
            <a:endParaRPr lang="en-US" dirty="0"/>
          </a:p>
          <a:p>
            <a:r>
              <a:rPr lang="en-US" dirty="0" smtClean="0"/>
              <a:t>Draw an REA </a:t>
            </a:r>
            <a:r>
              <a:rPr lang="en-US" dirty="0"/>
              <a:t>Diagram for the  gallery’s revenue cycle.  Be sure to include cardinalities.</a:t>
            </a:r>
          </a:p>
        </p:txBody>
      </p:sp>
    </p:spTree>
    <p:extLst>
      <p:ext uri="{BB962C8B-B14F-4D97-AF65-F5344CB8AC3E}">
        <p14:creationId xmlns:p14="http://schemas.microsoft.com/office/powerpoint/2010/main" val="25087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4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4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1891" grpId="0" build="p" bldLvl="5" autoUpdateAnimBg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 smtClean="0"/>
              <a:t>Practice Problems</a:t>
            </a:r>
            <a:endParaRPr lang="en-US" sz="3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828800" y="1720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47800" y="1447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0" y="1895020"/>
            <a:ext cx="9906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Inventory</a:t>
            </a:r>
            <a:endParaRPr lang="en-US" sz="1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133600" y="2237920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2127040" y="2123620"/>
            <a:ext cx="311360" cy="228600"/>
            <a:chOff x="2127040" y="2123620"/>
            <a:chExt cx="311360" cy="228600"/>
          </a:xfrm>
        </p:grpSpPr>
        <p:grpSp>
          <p:nvGrpSpPr>
            <p:cNvPr id="9" name="Group 8"/>
            <p:cNvGrpSpPr/>
            <p:nvPr/>
          </p:nvGrpSpPr>
          <p:grpSpPr>
            <a:xfrm>
              <a:off x="2127040" y="2123620"/>
              <a:ext cx="228600" cy="228600"/>
              <a:chOff x="2514600" y="2514600"/>
              <a:chExt cx="304800" cy="304800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>
                <a:off x="2514600" y="2514600"/>
                <a:ext cx="30480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V="1">
                <a:off x="2514600" y="2667000"/>
                <a:ext cx="30480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/>
            <p:nvPr/>
          </p:nvCxnSpPr>
          <p:spPr>
            <a:xfrm>
              <a:off x="2438400" y="212362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3657251" y="1873249"/>
            <a:ext cx="9906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Sales</a:t>
            </a:r>
            <a:endParaRPr lang="en-US" sz="1400" dirty="0"/>
          </a:p>
        </p:txBody>
      </p:sp>
      <p:grpSp>
        <p:nvGrpSpPr>
          <p:cNvPr id="15" name="Group 14"/>
          <p:cNvGrpSpPr/>
          <p:nvPr/>
        </p:nvGrpSpPr>
        <p:grpSpPr>
          <a:xfrm flipH="1">
            <a:off x="4647850" y="1937656"/>
            <a:ext cx="457200" cy="228600"/>
            <a:chOff x="5162550" y="2133600"/>
            <a:chExt cx="457200" cy="228600"/>
          </a:xfrm>
        </p:grpSpPr>
        <p:sp>
          <p:nvSpPr>
            <p:cNvPr id="71" name="Oval 70"/>
            <p:cNvSpPr/>
            <p:nvPr/>
          </p:nvSpPr>
          <p:spPr>
            <a:xfrm>
              <a:off x="5162550" y="21336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71"/>
            <p:cNvGrpSpPr/>
            <p:nvPr/>
          </p:nvGrpSpPr>
          <p:grpSpPr>
            <a:xfrm rot="10800000">
              <a:off x="5391150" y="2133600"/>
              <a:ext cx="228600" cy="228600"/>
              <a:chOff x="2514600" y="2514600"/>
              <a:chExt cx="304800" cy="304800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>
                <a:off x="2514600" y="2514600"/>
                <a:ext cx="30480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V="1">
                <a:off x="2514600" y="2667000"/>
                <a:ext cx="30480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6" name="Straight Connector 15"/>
          <p:cNvCxnSpPr/>
          <p:nvPr/>
        </p:nvCxnSpPr>
        <p:spPr>
          <a:xfrm>
            <a:off x="4648200" y="2047420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5791200" y="1933120"/>
            <a:ext cx="76200" cy="228600"/>
            <a:chOff x="6019800" y="1943100"/>
            <a:chExt cx="76200" cy="228600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6019800" y="19431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096000" y="19431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6110513" y="1895020"/>
            <a:ext cx="9906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Employee</a:t>
            </a:r>
            <a:endParaRPr lang="en-US" sz="1400" dirty="0"/>
          </a:p>
        </p:txBody>
      </p:sp>
      <p:grpSp>
        <p:nvGrpSpPr>
          <p:cNvPr id="19" name="Group 18"/>
          <p:cNvGrpSpPr/>
          <p:nvPr/>
        </p:nvGrpSpPr>
        <p:grpSpPr>
          <a:xfrm flipH="1">
            <a:off x="4657477" y="2383970"/>
            <a:ext cx="457200" cy="228600"/>
            <a:chOff x="5162550" y="2133600"/>
            <a:chExt cx="457200" cy="228600"/>
          </a:xfrm>
        </p:grpSpPr>
        <p:sp>
          <p:nvSpPr>
            <p:cNvPr id="65" name="Oval 64"/>
            <p:cNvSpPr/>
            <p:nvPr/>
          </p:nvSpPr>
          <p:spPr>
            <a:xfrm>
              <a:off x="5162550" y="21336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6" name="Group 65"/>
            <p:cNvGrpSpPr/>
            <p:nvPr/>
          </p:nvGrpSpPr>
          <p:grpSpPr>
            <a:xfrm rot="10800000">
              <a:off x="5391150" y="2133600"/>
              <a:ext cx="228600" cy="228600"/>
              <a:chOff x="2514600" y="2514600"/>
              <a:chExt cx="304800" cy="30480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2514600" y="2514600"/>
                <a:ext cx="30480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V="1">
                <a:off x="2514600" y="2667000"/>
                <a:ext cx="30480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0" name="Straight Connector 19"/>
          <p:cNvCxnSpPr/>
          <p:nvPr/>
        </p:nvCxnSpPr>
        <p:spPr>
          <a:xfrm>
            <a:off x="4647850" y="2498270"/>
            <a:ext cx="990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638800" y="2498270"/>
            <a:ext cx="0" cy="1454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638800" y="395242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5791200" y="3838120"/>
            <a:ext cx="76200" cy="228600"/>
            <a:chOff x="6019800" y="1943100"/>
            <a:chExt cx="76200" cy="228600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6019800" y="19431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096000" y="19431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6031944" y="3571420"/>
            <a:ext cx="9906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Customer</a:t>
            </a:r>
            <a:endParaRPr lang="en-US" sz="14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095750" y="2635249"/>
            <a:ext cx="0" cy="24601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 rot="16200000">
            <a:off x="4057650" y="2701471"/>
            <a:ext cx="76200" cy="228600"/>
            <a:chOff x="6019800" y="1943100"/>
            <a:chExt cx="76200" cy="228600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6019800" y="19431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096000" y="19431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 rot="16200000" flipH="1">
            <a:off x="3303814" y="2085520"/>
            <a:ext cx="228600" cy="304800"/>
            <a:chOff x="4210050" y="4648200"/>
            <a:chExt cx="228600" cy="304800"/>
          </a:xfrm>
        </p:grpSpPr>
        <p:sp>
          <p:nvSpPr>
            <p:cNvPr id="59" name="Oval 58"/>
            <p:cNvSpPr/>
            <p:nvPr/>
          </p:nvSpPr>
          <p:spPr>
            <a:xfrm rot="16200000" flipH="1">
              <a:off x="4210050" y="4648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16200000">
              <a:off x="4324350" y="48387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>
          <a:xfrm>
            <a:off x="3600450" y="5065031"/>
            <a:ext cx="9906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Receive Cash</a:t>
            </a:r>
            <a:endParaRPr lang="en-US" sz="1400" dirty="0"/>
          </a:p>
        </p:txBody>
      </p:sp>
      <p:grpSp>
        <p:nvGrpSpPr>
          <p:cNvPr id="29" name="Group 28"/>
          <p:cNvGrpSpPr/>
          <p:nvPr/>
        </p:nvGrpSpPr>
        <p:grpSpPr>
          <a:xfrm flipH="1">
            <a:off x="4591050" y="5094060"/>
            <a:ext cx="457200" cy="228600"/>
            <a:chOff x="5162550" y="2133600"/>
            <a:chExt cx="457200" cy="228600"/>
          </a:xfrm>
        </p:grpSpPr>
        <p:sp>
          <p:nvSpPr>
            <p:cNvPr id="55" name="Oval 54"/>
            <p:cNvSpPr/>
            <p:nvPr/>
          </p:nvSpPr>
          <p:spPr>
            <a:xfrm>
              <a:off x="5162550" y="21336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 rot="10800000">
              <a:off x="5391150" y="2133600"/>
              <a:ext cx="228600" cy="228600"/>
              <a:chOff x="2514600" y="2514600"/>
              <a:chExt cx="304800" cy="304800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>
                <a:off x="2514600" y="2514600"/>
                <a:ext cx="30480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V="1">
                <a:off x="2514600" y="2667000"/>
                <a:ext cx="30480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" name="Group 29"/>
          <p:cNvGrpSpPr/>
          <p:nvPr/>
        </p:nvGrpSpPr>
        <p:grpSpPr>
          <a:xfrm flipH="1">
            <a:off x="4591049" y="5566681"/>
            <a:ext cx="457200" cy="228600"/>
            <a:chOff x="5162550" y="2133600"/>
            <a:chExt cx="457200" cy="228600"/>
          </a:xfrm>
        </p:grpSpPr>
        <p:sp>
          <p:nvSpPr>
            <p:cNvPr id="51" name="Oval 50"/>
            <p:cNvSpPr/>
            <p:nvPr/>
          </p:nvSpPr>
          <p:spPr>
            <a:xfrm>
              <a:off x="5162550" y="21336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" name="Group 51"/>
            <p:cNvGrpSpPr/>
            <p:nvPr/>
          </p:nvGrpSpPr>
          <p:grpSpPr>
            <a:xfrm rot="10800000">
              <a:off x="5391150" y="2133600"/>
              <a:ext cx="228600" cy="228600"/>
              <a:chOff x="2514600" y="2514600"/>
              <a:chExt cx="304800" cy="304800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2514600" y="2514600"/>
                <a:ext cx="30480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V="1">
                <a:off x="2514600" y="2667000"/>
                <a:ext cx="30480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Group 30"/>
          <p:cNvGrpSpPr/>
          <p:nvPr/>
        </p:nvGrpSpPr>
        <p:grpSpPr>
          <a:xfrm>
            <a:off x="3151414" y="5310867"/>
            <a:ext cx="457200" cy="228600"/>
            <a:chOff x="5162550" y="2133600"/>
            <a:chExt cx="457200" cy="228600"/>
          </a:xfrm>
        </p:grpSpPr>
        <p:sp>
          <p:nvSpPr>
            <p:cNvPr id="47" name="Oval 46"/>
            <p:cNvSpPr/>
            <p:nvPr/>
          </p:nvSpPr>
          <p:spPr>
            <a:xfrm>
              <a:off x="5162550" y="21336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47"/>
            <p:cNvGrpSpPr/>
            <p:nvPr/>
          </p:nvGrpSpPr>
          <p:grpSpPr>
            <a:xfrm rot="10800000">
              <a:off x="5391150" y="2133600"/>
              <a:ext cx="228600" cy="228600"/>
              <a:chOff x="2514600" y="2514600"/>
              <a:chExt cx="304800" cy="304800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2514600" y="2514600"/>
                <a:ext cx="30480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2514600" y="2667000"/>
                <a:ext cx="30480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2" name="Straight Connector 31"/>
          <p:cNvCxnSpPr/>
          <p:nvPr/>
        </p:nvCxnSpPr>
        <p:spPr>
          <a:xfrm flipV="1">
            <a:off x="4591048" y="5208360"/>
            <a:ext cx="1733552" cy="3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324600" y="4343400"/>
            <a:ext cx="0" cy="864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 rot="16200000">
            <a:off x="6286500" y="4427990"/>
            <a:ext cx="76200" cy="228600"/>
            <a:chOff x="6019800" y="1943100"/>
            <a:chExt cx="76200" cy="228600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6019800" y="19431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096000" y="19431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Connector 34"/>
          <p:cNvCxnSpPr/>
          <p:nvPr/>
        </p:nvCxnSpPr>
        <p:spPr>
          <a:xfrm flipV="1">
            <a:off x="4591048" y="5677352"/>
            <a:ext cx="1428752" cy="3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5791200" y="5550353"/>
            <a:ext cx="76200" cy="228600"/>
            <a:chOff x="6019800" y="1943100"/>
            <a:chExt cx="76200" cy="228600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6019800" y="19431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096000" y="19431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/>
          <p:cNvSpPr/>
          <p:nvPr/>
        </p:nvSpPr>
        <p:spPr>
          <a:xfrm>
            <a:off x="6031944" y="5283653"/>
            <a:ext cx="9906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Employee</a:t>
            </a:r>
            <a:endParaRPr lang="en-US" sz="14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2133600" y="5423354"/>
            <a:ext cx="146077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2333625" y="5314496"/>
            <a:ext cx="76200" cy="228600"/>
            <a:chOff x="6019800" y="1943100"/>
            <a:chExt cx="76200" cy="228600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6019800" y="19431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096000" y="19431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1151163" y="5031921"/>
            <a:ext cx="9906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Cash</a:t>
            </a:r>
            <a:endParaRPr lang="en-US" sz="1400" dirty="0"/>
          </a:p>
        </p:txBody>
      </p:sp>
      <p:grpSp>
        <p:nvGrpSpPr>
          <p:cNvPr id="79" name="Group 78"/>
          <p:cNvGrpSpPr/>
          <p:nvPr/>
        </p:nvGrpSpPr>
        <p:grpSpPr>
          <a:xfrm rot="16200000" flipH="1">
            <a:off x="3867150" y="4722131"/>
            <a:ext cx="457200" cy="228600"/>
            <a:chOff x="5162550" y="2133600"/>
            <a:chExt cx="457200" cy="228600"/>
          </a:xfrm>
        </p:grpSpPr>
        <p:sp>
          <p:nvSpPr>
            <p:cNvPr id="80" name="Oval 79"/>
            <p:cNvSpPr/>
            <p:nvPr/>
          </p:nvSpPr>
          <p:spPr>
            <a:xfrm>
              <a:off x="5162550" y="21336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1" name="Group 80"/>
            <p:cNvGrpSpPr/>
            <p:nvPr/>
          </p:nvGrpSpPr>
          <p:grpSpPr>
            <a:xfrm rot="10800000">
              <a:off x="5391150" y="2133600"/>
              <a:ext cx="228600" cy="228600"/>
              <a:chOff x="2514600" y="2514600"/>
              <a:chExt cx="304800" cy="304800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>
                <a:off x="2514600" y="2514600"/>
                <a:ext cx="30480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V="1">
                <a:off x="2514600" y="2667000"/>
                <a:ext cx="30480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4133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dirty="0"/>
              <a:t>Entity-Relationship Diagrams</a:t>
            </a:r>
          </a:p>
        </p:txBody>
      </p:sp>
      <p:sp>
        <p:nvSpPr>
          <p:cNvPr id="221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777875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Sometimes the attributes associated with each entity are depicted as named ovals connected to each rectangle</a:t>
            </a:r>
          </a:p>
        </p:txBody>
      </p:sp>
      <p:sp>
        <p:nvSpPr>
          <p:cNvPr id="2211844" name="Rectangle 4"/>
          <p:cNvSpPr>
            <a:spLocks noChangeArrowheads="1"/>
          </p:cNvSpPr>
          <p:nvPr/>
        </p:nvSpPr>
        <p:spPr bwMode="auto">
          <a:xfrm>
            <a:off x="889000" y="4489450"/>
            <a:ext cx="1895475" cy="982663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Enrollment</a:t>
            </a:r>
          </a:p>
        </p:txBody>
      </p:sp>
      <p:sp>
        <p:nvSpPr>
          <p:cNvPr id="2211845" name="Rectangle 5"/>
          <p:cNvSpPr>
            <a:spLocks noChangeArrowheads="1"/>
          </p:cNvSpPr>
          <p:nvPr/>
        </p:nvSpPr>
        <p:spPr bwMode="auto">
          <a:xfrm>
            <a:off x="6318250" y="4503738"/>
            <a:ext cx="1895475" cy="982662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Students</a:t>
            </a:r>
          </a:p>
        </p:txBody>
      </p:sp>
      <p:sp>
        <p:nvSpPr>
          <p:cNvPr id="2211846" name="Line 6"/>
          <p:cNvSpPr>
            <a:spLocks noChangeShapeType="1"/>
          </p:cNvSpPr>
          <p:nvPr/>
        </p:nvSpPr>
        <p:spPr bwMode="auto">
          <a:xfrm>
            <a:off x="2811463" y="4945063"/>
            <a:ext cx="34544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1849" name="Oval 9"/>
          <p:cNvSpPr>
            <a:spLocks noChangeArrowheads="1"/>
          </p:cNvSpPr>
          <p:nvPr/>
        </p:nvSpPr>
        <p:spPr bwMode="auto">
          <a:xfrm>
            <a:off x="1203325" y="3243263"/>
            <a:ext cx="1336675" cy="5588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Enrollment</a:t>
            </a:r>
          </a:p>
          <a:p>
            <a:pPr algn="ctr"/>
            <a:r>
              <a:rPr lang="en-US" sz="1400"/>
              <a:t>Number</a:t>
            </a:r>
          </a:p>
        </p:txBody>
      </p:sp>
      <p:sp>
        <p:nvSpPr>
          <p:cNvPr id="2211850" name="Oval 10"/>
          <p:cNvSpPr>
            <a:spLocks noChangeArrowheads="1"/>
          </p:cNvSpPr>
          <p:nvPr/>
        </p:nvSpPr>
        <p:spPr bwMode="auto">
          <a:xfrm>
            <a:off x="3033713" y="3471863"/>
            <a:ext cx="1336675" cy="5588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Enrollment</a:t>
            </a:r>
          </a:p>
          <a:p>
            <a:pPr algn="ctr"/>
            <a:r>
              <a:rPr lang="en-US" sz="1400"/>
              <a:t>Date</a:t>
            </a:r>
          </a:p>
        </p:txBody>
      </p:sp>
      <p:sp>
        <p:nvSpPr>
          <p:cNvPr id="2211851" name="Oval 11"/>
          <p:cNvSpPr>
            <a:spLocks noChangeArrowheads="1"/>
          </p:cNvSpPr>
          <p:nvPr/>
        </p:nvSpPr>
        <p:spPr bwMode="auto">
          <a:xfrm>
            <a:off x="3136900" y="4183063"/>
            <a:ext cx="1336675" cy="5588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Enrollment</a:t>
            </a:r>
          </a:p>
          <a:p>
            <a:pPr algn="ctr"/>
            <a:r>
              <a:rPr lang="en-US" sz="1400"/>
              <a:t>Time</a:t>
            </a:r>
          </a:p>
        </p:txBody>
      </p:sp>
      <p:sp>
        <p:nvSpPr>
          <p:cNvPr id="2211852" name="Oval 12"/>
          <p:cNvSpPr>
            <a:spLocks noChangeArrowheads="1"/>
          </p:cNvSpPr>
          <p:nvPr/>
        </p:nvSpPr>
        <p:spPr bwMode="auto">
          <a:xfrm>
            <a:off x="6216650" y="3276600"/>
            <a:ext cx="1336675" cy="5588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Student</a:t>
            </a:r>
          </a:p>
          <a:p>
            <a:pPr algn="ctr"/>
            <a:r>
              <a:rPr lang="en-US" sz="1400"/>
              <a:t>ID No.</a:t>
            </a:r>
          </a:p>
        </p:txBody>
      </p:sp>
      <p:sp>
        <p:nvSpPr>
          <p:cNvPr id="2211854" name="Oval 14"/>
          <p:cNvSpPr>
            <a:spLocks noChangeArrowheads="1"/>
          </p:cNvSpPr>
          <p:nvPr/>
        </p:nvSpPr>
        <p:spPr bwMode="auto">
          <a:xfrm>
            <a:off x="7807325" y="3133725"/>
            <a:ext cx="1336675" cy="5588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Student</a:t>
            </a:r>
          </a:p>
          <a:p>
            <a:pPr algn="ctr"/>
            <a:r>
              <a:rPr lang="en-US" sz="1400"/>
              <a:t>Name</a:t>
            </a:r>
          </a:p>
        </p:txBody>
      </p:sp>
      <p:sp>
        <p:nvSpPr>
          <p:cNvPr id="2211855" name="Line 15"/>
          <p:cNvSpPr>
            <a:spLocks noChangeShapeType="1"/>
          </p:cNvSpPr>
          <p:nvPr/>
        </p:nvSpPr>
        <p:spPr bwMode="auto">
          <a:xfrm flipV="1">
            <a:off x="1828800" y="3810000"/>
            <a:ext cx="0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1856" name="Line 16"/>
          <p:cNvSpPr>
            <a:spLocks noChangeShapeType="1"/>
          </p:cNvSpPr>
          <p:nvPr/>
        </p:nvSpPr>
        <p:spPr bwMode="auto">
          <a:xfrm flipV="1">
            <a:off x="2405063" y="3911600"/>
            <a:ext cx="727075" cy="525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1857" name="Line 17"/>
          <p:cNvSpPr>
            <a:spLocks noChangeShapeType="1"/>
          </p:cNvSpPr>
          <p:nvPr/>
        </p:nvSpPr>
        <p:spPr bwMode="auto">
          <a:xfrm flipV="1">
            <a:off x="2794000" y="4538663"/>
            <a:ext cx="338138" cy="134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1858" name="Line 18"/>
          <p:cNvSpPr>
            <a:spLocks noChangeShapeType="1"/>
          </p:cNvSpPr>
          <p:nvPr/>
        </p:nvSpPr>
        <p:spPr bwMode="auto">
          <a:xfrm flipV="1">
            <a:off x="6875463" y="3859213"/>
            <a:ext cx="0" cy="628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1859" name="Line 19"/>
          <p:cNvSpPr>
            <a:spLocks noChangeShapeType="1"/>
          </p:cNvSpPr>
          <p:nvPr/>
        </p:nvSpPr>
        <p:spPr bwMode="auto">
          <a:xfrm flipV="1">
            <a:off x="7077075" y="3573463"/>
            <a:ext cx="915988" cy="930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1860" name="Line 20"/>
          <p:cNvSpPr>
            <a:spLocks noChangeShapeType="1"/>
          </p:cNvSpPr>
          <p:nvPr/>
        </p:nvSpPr>
        <p:spPr bwMode="auto">
          <a:xfrm flipV="1">
            <a:off x="7837488" y="4302125"/>
            <a:ext cx="188912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1861" name="Oval 21"/>
          <p:cNvSpPr>
            <a:spLocks noChangeArrowheads="1"/>
          </p:cNvSpPr>
          <p:nvPr/>
        </p:nvSpPr>
        <p:spPr bwMode="auto">
          <a:xfrm>
            <a:off x="7807325" y="3810000"/>
            <a:ext cx="1336675" cy="5588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Student</a:t>
            </a:r>
          </a:p>
          <a:p>
            <a:pPr algn="ctr"/>
            <a:r>
              <a:rPr lang="en-US" sz="1400"/>
              <a:t>Address</a:t>
            </a:r>
          </a:p>
        </p:txBody>
      </p:sp>
    </p:spTree>
    <p:extLst>
      <p:ext uri="{BB962C8B-B14F-4D97-AF65-F5344CB8AC3E}">
        <p14:creationId xmlns:p14="http://schemas.microsoft.com/office/powerpoint/2010/main" val="105762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 smtClean="0"/>
              <a:t>Practice Problems</a:t>
            </a:r>
            <a:endParaRPr lang="en-US" sz="3200" dirty="0"/>
          </a:p>
        </p:txBody>
      </p:sp>
      <p:sp>
        <p:nvSpPr>
          <p:cNvPr id="234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>
            <a:normAutofit fontScale="85000" lnSpcReduction="20000"/>
          </a:bodyPr>
          <a:lstStyle/>
          <a:p>
            <a:r>
              <a:rPr lang="en-US" dirty="0"/>
              <a:t>The Computer Warehouse sells computer hardware, software, and supplies(such as paper). Individual customers just walk into the store, select merchandise, </a:t>
            </a:r>
            <a:r>
              <a:rPr lang="en-US" dirty="0" smtClean="0"/>
              <a:t>and must </a:t>
            </a:r>
            <a:r>
              <a:rPr lang="en-US" dirty="0"/>
              <a:t>pay for their purchases in full before leaving the store. Corporate customers</a:t>
            </a:r>
            <a:r>
              <a:rPr lang="en-US" dirty="0" smtClean="0"/>
              <a:t>, however</a:t>
            </a:r>
            <a:r>
              <a:rPr lang="en-US" dirty="0"/>
              <a:t>, call in orders in advance, so that the items are waiting to be picked up</a:t>
            </a:r>
            <a:r>
              <a:rPr lang="en-US" dirty="0" smtClean="0"/>
              <a:t>. Corporate </a:t>
            </a:r>
            <a:r>
              <a:rPr lang="en-US" dirty="0"/>
              <a:t>customers may charge their purchases to their account. The </a:t>
            </a:r>
            <a:r>
              <a:rPr lang="en-US" dirty="0" smtClean="0"/>
              <a:t>Computer Warehouse </a:t>
            </a:r>
            <a:r>
              <a:rPr lang="en-US" dirty="0"/>
              <a:t>mails corporate customers monthly statements that summarize all </a:t>
            </a:r>
            <a:r>
              <a:rPr lang="en-US" dirty="0" smtClean="0"/>
              <a:t>purchases made </a:t>
            </a:r>
            <a:r>
              <a:rPr lang="en-US" dirty="0"/>
              <a:t>the prior month. Corporate customers pay the entire balance, as listed </a:t>
            </a:r>
            <a:r>
              <a:rPr lang="en-US" dirty="0" smtClean="0"/>
              <a:t>on the </a:t>
            </a:r>
            <a:r>
              <a:rPr lang="en-US" dirty="0"/>
              <a:t>monthly statement, with one check or EFT transaction.</a:t>
            </a:r>
          </a:p>
          <a:p>
            <a:endParaRPr lang="en-US" dirty="0"/>
          </a:p>
          <a:p>
            <a:r>
              <a:rPr lang="en-US" dirty="0" smtClean="0"/>
              <a:t>Draw </a:t>
            </a:r>
            <a:r>
              <a:rPr lang="en-US" dirty="0"/>
              <a:t>an REA Diagram for Computer Warehouse revenue cycle, complete with cardinalities.</a:t>
            </a:r>
          </a:p>
        </p:txBody>
      </p:sp>
    </p:spTree>
    <p:extLst>
      <p:ext uri="{BB962C8B-B14F-4D97-AF65-F5344CB8AC3E}">
        <p14:creationId xmlns:p14="http://schemas.microsoft.com/office/powerpoint/2010/main" val="147416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4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4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1891" grpId="0" build="p" bldLvl="5" autoUpdateAnimBg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sz="3200" dirty="0" smtClean="0"/>
              <a:t>Practice Problems</a:t>
            </a:r>
            <a:endParaRPr lang="en-US" sz="3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23327" y="914400"/>
            <a:ext cx="828483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24" name="Group 123"/>
          <p:cNvGrpSpPr/>
          <p:nvPr/>
        </p:nvGrpSpPr>
        <p:grpSpPr>
          <a:xfrm>
            <a:off x="1371600" y="1883229"/>
            <a:ext cx="5958113" cy="4172404"/>
            <a:chOff x="1371600" y="1883229"/>
            <a:chExt cx="5958113" cy="4172404"/>
          </a:xfrm>
        </p:grpSpPr>
        <p:sp>
          <p:nvSpPr>
            <p:cNvPr id="125" name="Rectangle 124"/>
            <p:cNvSpPr/>
            <p:nvPr/>
          </p:nvSpPr>
          <p:spPr>
            <a:xfrm>
              <a:off x="1371600" y="1905000"/>
              <a:ext cx="9906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Inventory</a:t>
              </a:r>
              <a:endParaRPr lang="en-US" sz="1400" dirty="0"/>
            </a:p>
          </p:txBody>
        </p:sp>
        <p:grpSp>
          <p:nvGrpSpPr>
            <p:cNvPr id="126" name="Group 125"/>
            <p:cNvGrpSpPr/>
            <p:nvPr/>
          </p:nvGrpSpPr>
          <p:grpSpPr>
            <a:xfrm>
              <a:off x="2355640" y="2133600"/>
              <a:ext cx="228600" cy="228600"/>
              <a:chOff x="2514600" y="2514600"/>
              <a:chExt cx="304800" cy="304800"/>
            </a:xfrm>
          </p:grpSpPr>
          <p:cxnSp>
            <p:nvCxnSpPr>
              <p:cNvPr id="209" name="Straight Connector 208"/>
              <p:cNvCxnSpPr/>
              <p:nvPr/>
            </p:nvCxnSpPr>
            <p:spPr>
              <a:xfrm>
                <a:off x="2514600" y="2514600"/>
                <a:ext cx="30480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 flipV="1">
                <a:off x="2514600" y="2667000"/>
                <a:ext cx="30480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7" name="Straight Connector 126"/>
            <p:cNvCxnSpPr/>
            <p:nvPr/>
          </p:nvCxnSpPr>
          <p:spPr>
            <a:xfrm>
              <a:off x="2362200" y="2247900"/>
              <a:ext cx="152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2667000" y="21336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Oval 130"/>
            <p:cNvSpPr/>
            <p:nvPr/>
          </p:nvSpPr>
          <p:spPr>
            <a:xfrm>
              <a:off x="3429000" y="21336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5" name="Group 134"/>
            <p:cNvGrpSpPr/>
            <p:nvPr/>
          </p:nvGrpSpPr>
          <p:grpSpPr>
            <a:xfrm rot="10800000">
              <a:off x="3657600" y="2133600"/>
              <a:ext cx="228600" cy="228600"/>
              <a:chOff x="2514600" y="2514600"/>
              <a:chExt cx="304800" cy="304800"/>
            </a:xfrm>
          </p:grpSpPr>
          <p:cxnSp>
            <p:nvCxnSpPr>
              <p:cNvPr id="207" name="Straight Connector 206"/>
              <p:cNvCxnSpPr/>
              <p:nvPr/>
            </p:nvCxnSpPr>
            <p:spPr>
              <a:xfrm>
                <a:off x="2514600" y="2514600"/>
                <a:ext cx="30480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flipV="1">
                <a:off x="2514600" y="2667000"/>
                <a:ext cx="30480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1" name="Rectangle 140"/>
            <p:cNvSpPr/>
            <p:nvPr/>
          </p:nvSpPr>
          <p:spPr>
            <a:xfrm>
              <a:off x="3885851" y="1883229"/>
              <a:ext cx="9906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Sales</a:t>
              </a:r>
              <a:endParaRPr lang="en-US" sz="1400" dirty="0"/>
            </a:p>
          </p:txBody>
        </p:sp>
        <p:grpSp>
          <p:nvGrpSpPr>
            <p:cNvPr id="142" name="Group 141"/>
            <p:cNvGrpSpPr/>
            <p:nvPr/>
          </p:nvGrpSpPr>
          <p:grpSpPr>
            <a:xfrm flipH="1">
              <a:off x="4876450" y="1947636"/>
              <a:ext cx="457200" cy="228600"/>
              <a:chOff x="5162550" y="2133600"/>
              <a:chExt cx="457200" cy="228600"/>
            </a:xfrm>
          </p:grpSpPr>
          <p:sp>
            <p:nvSpPr>
              <p:cNvPr id="203" name="Oval 202"/>
              <p:cNvSpPr/>
              <p:nvPr/>
            </p:nvSpPr>
            <p:spPr>
              <a:xfrm>
                <a:off x="5162550" y="2133600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4" name="Group 203"/>
              <p:cNvGrpSpPr/>
              <p:nvPr/>
            </p:nvGrpSpPr>
            <p:grpSpPr>
              <a:xfrm rot="10800000">
                <a:off x="5391150" y="2133600"/>
                <a:ext cx="228600" cy="228600"/>
                <a:chOff x="2514600" y="2514600"/>
                <a:chExt cx="304800" cy="304800"/>
              </a:xfrm>
            </p:grpSpPr>
            <p:cxnSp>
              <p:nvCxnSpPr>
                <p:cNvPr id="205" name="Straight Connector 204"/>
                <p:cNvCxnSpPr/>
                <p:nvPr/>
              </p:nvCxnSpPr>
              <p:spPr>
                <a:xfrm>
                  <a:off x="2514600" y="2514600"/>
                  <a:ext cx="30480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 flipV="1">
                  <a:off x="2514600" y="2667000"/>
                  <a:ext cx="30480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43" name="Straight Connector 142"/>
            <p:cNvCxnSpPr/>
            <p:nvPr/>
          </p:nvCxnSpPr>
          <p:spPr>
            <a:xfrm>
              <a:off x="4876800" y="2057400"/>
              <a:ext cx="152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9" name="Group 148"/>
            <p:cNvGrpSpPr/>
            <p:nvPr/>
          </p:nvGrpSpPr>
          <p:grpSpPr>
            <a:xfrm>
              <a:off x="6019800" y="1943100"/>
              <a:ext cx="76200" cy="228600"/>
              <a:chOff x="6019800" y="1943100"/>
              <a:chExt cx="76200" cy="228600"/>
            </a:xfrm>
          </p:grpSpPr>
          <p:cxnSp>
            <p:nvCxnSpPr>
              <p:cNvPr id="201" name="Straight Connector 200"/>
              <p:cNvCxnSpPr/>
              <p:nvPr/>
            </p:nvCxnSpPr>
            <p:spPr>
              <a:xfrm>
                <a:off x="6019800" y="1943100"/>
                <a:ext cx="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6096000" y="1943100"/>
                <a:ext cx="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0" name="Rectangle 149"/>
            <p:cNvSpPr/>
            <p:nvPr/>
          </p:nvSpPr>
          <p:spPr>
            <a:xfrm>
              <a:off x="6339113" y="1905000"/>
              <a:ext cx="9906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Employee</a:t>
              </a:r>
              <a:endParaRPr lang="en-US" sz="1400" dirty="0"/>
            </a:p>
          </p:txBody>
        </p:sp>
        <p:grpSp>
          <p:nvGrpSpPr>
            <p:cNvPr id="151" name="Group 150"/>
            <p:cNvGrpSpPr/>
            <p:nvPr/>
          </p:nvGrpSpPr>
          <p:grpSpPr>
            <a:xfrm flipH="1">
              <a:off x="4886077" y="2393950"/>
              <a:ext cx="457200" cy="228600"/>
              <a:chOff x="5162550" y="2133600"/>
              <a:chExt cx="457200" cy="228600"/>
            </a:xfrm>
          </p:grpSpPr>
          <p:sp>
            <p:nvSpPr>
              <p:cNvPr id="197" name="Oval 196"/>
              <p:cNvSpPr/>
              <p:nvPr/>
            </p:nvSpPr>
            <p:spPr>
              <a:xfrm>
                <a:off x="5162550" y="2133600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8" name="Group 197"/>
              <p:cNvGrpSpPr/>
              <p:nvPr/>
            </p:nvGrpSpPr>
            <p:grpSpPr>
              <a:xfrm rot="10800000">
                <a:off x="5391150" y="2133600"/>
                <a:ext cx="228600" cy="228600"/>
                <a:chOff x="2514600" y="2514600"/>
                <a:chExt cx="304800" cy="304800"/>
              </a:xfrm>
            </p:grpSpPr>
            <p:cxnSp>
              <p:nvCxnSpPr>
                <p:cNvPr id="199" name="Straight Connector 198"/>
                <p:cNvCxnSpPr/>
                <p:nvPr/>
              </p:nvCxnSpPr>
              <p:spPr>
                <a:xfrm>
                  <a:off x="2514600" y="2514600"/>
                  <a:ext cx="30480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/>
              </p:nvCxnSpPr>
              <p:spPr>
                <a:xfrm flipV="1">
                  <a:off x="2514600" y="2667000"/>
                  <a:ext cx="30480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52" name="Straight Connector 151"/>
            <p:cNvCxnSpPr/>
            <p:nvPr/>
          </p:nvCxnSpPr>
          <p:spPr>
            <a:xfrm>
              <a:off x="4876450" y="2508250"/>
              <a:ext cx="9909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5867400" y="2508250"/>
              <a:ext cx="0" cy="14541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5867400" y="39624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5" name="Group 154"/>
            <p:cNvGrpSpPr/>
            <p:nvPr/>
          </p:nvGrpSpPr>
          <p:grpSpPr>
            <a:xfrm>
              <a:off x="6019800" y="3848100"/>
              <a:ext cx="76200" cy="228600"/>
              <a:chOff x="6019800" y="1943100"/>
              <a:chExt cx="76200" cy="228600"/>
            </a:xfrm>
          </p:grpSpPr>
          <p:cxnSp>
            <p:nvCxnSpPr>
              <p:cNvPr id="195" name="Straight Connector 194"/>
              <p:cNvCxnSpPr/>
              <p:nvPr/>
            </p:nvCxnSpPr>
            <p:spPr>
              <a:xfrm>
                <a:off x="6019800" y="1943100"/>
                <a:ext cx="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6096000" y="1943100"/>
                <a:ext cx="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6" name="Rectangle 155"/>
            <p:cNvSpPr/>
            <p:nvPr/>
          </p:nvSpPr>
          <p:spPr>
            <a:xfrm>
              <a:off x="6260544" y="3581400"/>
              <a:ext cx="9906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Customer</a:t>
              </a:r>
              <a:endParaRPr lang="en-US" sz="1400" dirty="0"/>
            </a:p>
          </p:txBody>
        </p:sp>
        <p:cxnSp>
          <p:nvCxnSpPr>
            <p:cNvPr id="157" name="Straight Connector 156"/>
            <p:cNvCxnSpPr/>
            <p:nvPr/>
          </p:nvCxnSpPr>
          <p:spPr>
            <a:xfrm>
              <a:off x="4324350" y="2645229"/>
              <a:ext cx="0" cy="24601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rot="16200000">
              <a:off x="4324350" y="28575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9" name="Group 158"/>
            <p:cNvGrpSpPr/>
            <p:nvPr/>
          </p:nvGrpSpPr>
          <p:grpSpPr>
            <a:xfrm>
              <a:off x="4210050" y="4648200"/>
              <a:ext cx="228600" cy="304800"/>
              <a:chOff x="4210050" y="4648200"/>
              <a:chExt cx="228600" cy="304800"/>
            </a:xfrm>
          </p:grpSpPr>
          <p:sp>
            <p:nvSpPr>
              <p:cNvPr id="191" name="Oval 190"/>
              <p:cNvSpPr/>
              <p:nvPr/>
            </p:nvSpPr>
            <p:spPr>
              <a:xfrm rot="16200000" flipH="1">
                <a:off x="4210050" y="4648200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2" name="Straight Connector 191"/>
              <p:cNvCxnSpPr/>
              <p:nvPr/>
            </p:nvCxnSpPr>
            <p:spPr>
              <a:xfrm rot="16200000">
                <a:off x="4324350" y="4838700"/>
                <a:ext cx="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0" name="Rectangle 159"/>
            <p:cNvSpPr/>
            <p:nvPr/>
          </p:nvSpPr>
          <p:spPr>
            <a:xfrm>
              <a:off x="3829050" y="5075011"/>
              <a:ext cx="9906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Receive Cash</a:t>
              </a:r>
              <a:endParaRPr lang="en-US" sz="1400" dirty="0"/>
            </a:p>
          </p:txBody>
        </p:sp>
        <p:grpSp>
          <p:nvGrpSpPr>
            <p:cNvPr id="161" name="Group 160"/>
            <p:cNvGrpSpPr/>
            <p:nvPr/>
          </p:nvGrpSpPr>
          <p:grpSpPr>
            <a:xfrm flipH="1">
              <a:off x="4819650" y="5104040"/>
              <a:ext cx="457200" cy="228600"/>
              <a:chOff x="5162550" y="2133600"/>
              <a:chExt cx="457200" cy="228600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5162550" y="2133600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8" name="Group 187"/>
              <p:cNvGrpSpPr/>
              <p:nvPr/>
            </p:nvGrpSpPr>
            <p:grpSpPr>
              <a:xfrm rot="10800000">
                <a:off x="5391150" y="2133600"/>
                <a:ext cx="228600" cy="228600"/>
                <a:chOff x="2514600" y="2514600"/>
                <a:chExt cx="304800" cy="304800"/>
              </a:xfrm>
            </p:grpSpPr>
            <p:cxnSp>
              <p:nvCxnSpPr>
                <p:cNvPr id="189" name="Straight Connector 188"/>
                <p:cNvCxnSpPr/>
                <p:nvPr/>
              </p:nvCxnSpPr>
              <p:spPr>
                <a:xfrm>
                  <a:off x="2514600" y="2514600"/>
                  <a:ext cx="30480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/>
              </p:nvCxnSpPr>
              <p:spPr>
                <a:xfrm flipV="1">
                  <a:off x="2514600" y="2667000"/>
                  <a:ext cx="30480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2" name="Group 161"/>
            <p:cNvGrpSpPr/>
            <p:nvPr/>
          </p:nvGrpSpPr>
          <p:grpSpPr>
            <a:xfrm flipH="1">
              <a:off x="4819649" y="5576661"/>
              <a:ext cx="457200" cy="228600"/>
              <a:chOff x="5162550" y="2133600"/>
              <a:chExt cx="457200" cy="228600"/>
            </a:xfrm>
          </p:grpSpPr>
          <p:sp>
            <p:nvSpPr>
              <p:cNvPr id="183" name="Oval 182"/>
              <p:cNvSpPr/>
              <p:nvPr/>
            </p:nvSpPr>
            <p:spPr>
              <a:xfrm>
                <a:off x="5162550" y="2133600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4" name="Group 183"/>
              <p:cNvGrpSpPr/>
              <p:nvPr/>
            </p:nvGrpSpPr>
            <p:grpSpPr>
              <a:xfrm rot="10800000">
                <a:off x="5391150" y="2133600"/>
                <a:ext cx="228600" cy="228600"/>
                <a:chOff x="2514600" y="2514600"/>
                <a:chExt cx="304800" cy="304800"/>
              </a:xfrm>
            </p:grpSpPr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2514600" y="2514600"/>
                  <a:ext cx="30480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flipV="1">
                  <a:off x="2514600" y="2667000"/>
                  <a:ext cx="30480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3" name="Group 162"/>
            <p:cNvGrpSpPr/>
            <p:nvPr/>
          </p:nvGrpSpPr>
          <p:grpSpPr>
            <a:xfrm>
              <a:off x="3380014" y="5320847"/>
              <a:ext cx="457200" cy="228600"/>
              <a:chOff x="5162550" y="2133600"/>
              <a:chExt cx="457200" cy="228600"/>
            </a:xfrm>
          </p:grpSpPr>
          <p:sp>
            <p:nvSpPr>
              <p:cNvPr id="179" name="Oval 178"/>
              <p:cNvSpPr/>
              <p:nvPr/>
            </p:nvSpPr>
            <p:spPr>
              <a:xfrm>
                <a:off x="5162550" y="2133600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0" name="Group 179"/>
              <p:cNvGrpSpPr/>
              <p:nvPr/>
            </p:nvGrpSpPr>
            <p:grpSpPr>
              <a:xfrm rot="10800000">
                <a:off x="5391150" y="2133600"/>
                <a:ext cx="228600" cy="228600"/>
                <a:chOff x="2514600" y="2514600"/>
                <a:chExt cx="304800" cy="304800"/>
              </a:xfrm>
            </p:grpSpPr>
            <p:cxnSp>
              <p:nvCxnSpPr>
                <p:cNvPr id="181" name="Straight Connector 180"/>
                <p:cNvCxnSpPr/>
                <p:nvPr/>
              </p:nvCxnSpPr>
              <p:spPr>
                <a:xfrm>
                  <a:off x="2514600" y="2514600"/>
                  <a:ext cx="30480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 flipV="1">
                  <a:off x="2514600" y="2667000"/>
                  <a:ext cx="30480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64" name="Straight Connector 163"/>
            <p:cNvCxnSpPr/>
            <p:nvPr/>
          </p:nvCxnSpPr>
          <p:spPr>
            <a:xfrm flipV="1">
              <a:off x="4819648" y="5218340"/>
              <a:ext cx="1733552" cy="36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6553200" y="4353380"/>
              <a:ext cx="0" cy="8649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6" name="Group 165"/>
            <p:cNvGrpSpPr/>
            <p:nvPr/>
          </p:nvGrpSpPr>
          <p:grpSpPr>
            <a:xfrm rot="16200000">
              <a:off x="6515100" y="4437970"/>
              <a:ext cx="76200" cy="228600"/>
              <a:chOff x="6019800" y="1943100"/>
              <a:chExt cx="76200" cy="228600"/>
            </a:xfrm>
          </p:grpSpPr>
          <p:cxnSp>
            <p:nvCxnSpPr>
              <p:cNvPr id="177" name="Straight Connector 176"/>
              <p:cNvCxnSpPr/>
              <p:nvPr/>
            </p:nvCxnSpPr>
            <p:spPr>
              <a:xfrm>
                <a:off x="6019800" y="1943100"/>
                <a:ext cx="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>
                <a:off x="6096000" y="1943100"/>
                <a:ext cx="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7" name="Straight Connector 166"/>
            <p:cNvCxnSpPr/>
            <p:nvPr/>
          </p:nvCxnSpPr>
          <p:spPr>
            <a:xfrm flipV="1">
              <a:off x="4819648" y="5687332"/>
              <a:ext cx="1428752" cy="3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8" name="Group 167"/>
            <p:cNvGrpSpPr/>
            <p:nvPr/>
          </p:nvGrpSpPr>
          <p:grpSpPr>
            <a:xfrm>
              <a:off x="6019800" y="5560333"/>
              <a:ext cx="76200" cy="228600"/>
              <a:chOff x="6019800" y="1943100"/>
              <a:chExt cx="76200" cy="228600"/>
            </a:xfrm>
          </p:grpSpPr>
          <p:cxnSp>
            <p:nvCxnSpPr>
              <p:cNvPr id="175" name="Straight Connector 174"/>
              <p:cNvCxnSpPr/>
              <p:nvPr/>
            </p:nvCxnSpPr>
            <p:spPr>
              <a:xfrm>
                <a:off x="6019800" y="1943100"/>
                <a:ext cx="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6096000" y="1943100"/>
                <a:ext cx="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9" name="Rectangle 168"/>
            <p:cNvSpPr/>
            <p:nvPr/>
          </p:nvSpPr>
          <p:spPr>
            <a:xfrm>
              <a:off x="6260544" y="5293633"/>
              <a:ext cx="9906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Employee</a:t>
              </a:r>
              <a:endParaRPr lang="en-US" sz="1400" dirty="0"/>
            </a:p>
          </p:txBody>
        </p:sp>
        <p:cxnSp>
          <p:nvCxnSpPr>
            <p:cNvPr id="170" name="Straight Connector 169"/>
            <p:cNvCxnSpPr/>
            <p:nvPr/>
          </p:nvCxnSpPr>
          <p:spPr>
            <a:xfrm>
              <a:off x="2362200" y="5433334"/>
              <a:ext cx="1460778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1" name="Group 170"/>
            <p:cNvGrpSpPr/>
            <p:nvPr/>
          </p:nvGrpSpPr>
          <p:grpSpPr>
            <a:xfrm>
              <a:off x="2562225" y="5324476"/>
              <a:ext cx="76200" cy="228600"/>
              <a:chOff x="6019800" y="1943100"/>
              <a:chExt cx="76200" cy="228600"/>
            </a:xfrm>
          </p:grpSpPr>
          <p:cxnSp>
            <p:nvCxnSpPr>
              <p:cNvPr id="173" name="Straight Connector 172"/>
              <p:cNvCxnSpPr/>
              <p:nvPr/>
            </p:nvCxnSpPr>
            <p:spPr>
              <a:xfrm>
                <a:off x="6019800" y="1943100"/>
                <a:ext cx="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6096000" y="1943100"/>
                <a:ext cx="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2" name="Rectangle 171"/>
            <p:cNvSpPr/>
            <p:nvPr/>
          </p:nvSpPr>
          <p:spPr>
            <a:xfrm>
              <a:off x="1379763" y="5041901"/>
              <a:ext cx="9906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Cash</a:t>
              </a:r>
              <a:endParaRPr lang="en-US" sz="1400" dirty="0"/>
            </a:p>
          </p:txBody>
        </p:sp>
      </p:grpSp>
      <p:grpSp>
        <p:nvGrpSpPr>
          <p:cNvPr id="3" name="Group 2"/>
          <p:cNvGrpSpPr/>
          <p:nvPr/>
        </p:nvGrpSpPr>
        <p:grpSpPr>
          <a:xfrm rot="5400000">
            <a:off x="4210050" y="2639785"/>
            <a:ext cx="228600" cy="228600"/>
            <a:chOff x="4438650" y="2813958"/>
            <a:chExt cx="228600" cy="228600"/>
          </a:xfrm>
        </p:grpSpPr>
        <p:cxnSp>
          <p:nvCxnSpPr>
            <p:cNvPr id="211" name="Straight Connector 210"/>
            <p:cNvCxnSpPr/>
            <p:nvPr/>
          </p:nvCxnSpPr>
          <p:spPr>
            <a:xfrm rot="10800000" flipH="1">
              <a:off x="4438650" y="2928258"/>
              <a:ext cx="228600" cy="1143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10800000" flipH="1" flipV="1">
              <a:off x="4438650" y="2813958"/>
              <a:ext cx="228600" cy="1143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3973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ln/>
        </p:spPr>
        <p:txBody>
          <a:bodyPr/>
          <a:lstStyle/>
          <a:p>
            <a:r>
              <a:rPr lang="en-US" dirty="0"/>
              <a:t>Entity-Relationship Diagrams</a:t>
            </a:r>
          </a:p>
        </p:txBody>
      </p:sp>
      <p:sp>
        <p:nvSpPr>
          <p:cNvPr id="221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93925"/>
            <a:ext cx="8229600" cy="777875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Sometimes these attributes are listed in a separate table.</a:t>
            </a:r>
          </a:p>
        </p:txBody>
      </p:sp>
      <p:sp>
        <p:nvSpPr>
          <p:cNvPr id="2212868" name="Rectangle 4"/>
          <p:cNvSpPr>
            <a:spLocks noChangeArrowheads="1"/>
          </p:cNvSpPr>
          <p:nvPr/>
        </p:nvSpPr>
        <p:spPr bwMode="auto">
          <a:xfrm>
            <a:off x="889000" y="3200400"/>
            <a:ext cx="1895475" cy="982663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Enrollment</a:t>
            </a:r>
          </a:p>
        </p:txBody>
      </p:sp>
      <p:sp>
        <p:nvSpPr>
          <p:cNvPr id="2212869" name="Rectangle 5"/>
          <p:cNvSpPr>
            <a:spLocks noChangeArrowheads="1"/>
          </p:cNvSpPr>
          <p:nvPr/>
        </p:nvSpPr>
        <p:spPr bwMode="auto">
          <a:xfrm>
            <a:off x="6318250" y="3214688"/>
            <a:ext cx="1895475" cy="982662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Students</a:t>
            </a:r>
          </a:p>
        </p:txBody>
      </p:sp>
      <p:sp>
        <p:nvSpPr>
          <p:cNvPr id="2212870" name="Line 6"/>
          <p:cNvSpPr>
            <a:spLocks noChangeShapeType="1"/>
          </p:cNvSpPr>
          <p:nvPr/>
        </p:nvSpPr>
        <p:spPr bwMode="auto">
          <a:xfrm>
            <a:off x="2811463" y="3656013"/>
            <a:ext cx="34544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212925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354770"/>
              </p:ext>
            </p:extLst>
          </p:nvPr>
        </p:nvGraphicFramePr>
        <p:xfrm>
          <a:off x="835025" y="4475163"/>
          <a:ext cx="7442200" cy="1263333"/>
        </p:xfrm>
        <a:graphic>
          <a:graphicData uri="http://schemas.openxmlformats.org/drawingml/2006/table">
            <a:tbl>
              <a:tblPr/>
              <a:tblGrid>
                <a:gridCol w="1668463"/>
                <a:gridCol w="5773737"/>
              </a:tblGrid>
              <a:tr h="531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Entity Name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Attributes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 No., Enrollment Date, Enrollment Time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672CE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ID No., Student Name, Student Address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57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mney steinbart ppt 13ed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romney steinbart ppt 13ed theme</Template>
  <TotalTime>1376</TotalTime>
  <Words>3342</Words>
  <Application>Microsoft Office PowerPoint</Application>
  <PresentationFormat>On-screen Show (4:3)</PresentationFormat>
  <Paragraphs>613</Paragraphs>
  <Slides>81</Slides>
  <Notes>79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8" baseType="lpstr">
      <vt:lpstr>Arial</vt:lpstr>
      <vt:lpstr>Calibri</vt:lpstr>
      <vt:lpstr>Courier New</vt:lpstr>
      <vt:lpstr>Georgia</vt:lpstr>
      <vt:lpstr>Trebuchet MS</vt:lpstr>
      <vt:lpstr>Wingdings 2</vt:lpstr>
      <vt:lpstr>romney steinbart ppt 13ed theme</vt:lpstr>
      <vt:lpstr>Database Design Using the REA Data Model</vt:lpstr>
      <vt:lpstr>Database Design Process</vt:lpstr>
      <vt:lpstr>Data Modeling</vt:lpstr>
      <vt:lpstr>Entity-Relationship Diagrams</vt:lpstr>
      <vt:lpstr>Entity-Relationship Diagrams</vt:lpstr>
      <vt:lpstr>Entity-Relationship Diagrams</vt:lpstr>
      <vt:lpstr>Entity-Relationship Diagrams</vt:lpstr>
      <vt:lpstr>Entity-Relationship Diagrams</vt:lpstr>
      <vt:lpstr>Entity-Relationship Diagrams</vt:lpstr>
      <vt:lpstr>The REA Data Model</vt:lpstr>
      <vt:lpstr>The REA Data Model</vt:lpstr>
      <vt:lpstr>The REA Data Model</vt:lpstr>
      <vt:lpstr>The REA Data Model</vt:lpstr>
      <vt:lpstr>REA Basic Template</vt:lpstr>
      <vt:lpstr>The REA Data Model</vt:lpstr>
      <vt:lpstr>The REA Data Model</vt:lpstr>
      <vt:lpstr>The REA Data Model</vt:lpstr>
      <vt:lpstr>The REA Data Model</vt:lpstr>
      <vt:lpstr>The REA Data Model</vt:lpstr>
      <vt:lpstr>The REA Data Model</vt:lpstr>
      <vt:lpstr>The REA Data Model</vt:lpstr>
      <vt:lpstr>The REA Data Model</vt:lpstr>
      <vt:lpstr>The REA Data Model</vt:lpstr>
      <vt:lpstr>The REA Data Model</vt:lpstr>
      <vt:lpstr>The REA Data Model</vt:lpstr>
      <vt:lpstr>The REA Data Model</vt:lpstr>
      <vt:lpstr>Creating an REA Model</vt:lpstr>
      <vt:lpstr>Step One:  Identify Relevant Events</vt:lpstr>
      <vt:lpstr>Step One:  Identify Relevant Events</vt:lpstr>
      <vt:lpstr>Step Two:  Identify Resources And Agents</vt:lpstr>
      <vt:lpstr>Step Two:  Identify Resources And Agents</vt:lpstr>
      <vt:lpstr>Step Two:  Identify Resources And Agents</vt:lpstr>
      <vt:lpstr>Step Two:  Identify Resources And Agents</vt:lpstr>
      <vt:lpstr>Step Two:  Identify Resources And Agents</vt:lpstr>
      <vt:lpstr>Step Two:  Identify Resources And Agents</vt:lpstr>
      <vt:lpstr>Step Two:  Identify Resources And Agents</vt:lpstr>
      <vt:lpstr>Step Two:  Identify Resources And Agents</vt:lpstr>
      <vt:lpstr>Step Two:  Identify Resources And Agents</vt:lpstr>
      <vt:lpstr>Step Two:  Identify Resources And Agents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Uniqueness of REA Diagrams</vt:lpstr>
      <vt:lpstr>Uniqueness of REA Diagrams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Design Using the REA Data Model</dc:title>
  <dc:creator>Robyn Raschke</dc:creator>
  <cp:lastModifiedBy>Abdullah Al Awadhi</cp:lastModifiedBy>
  <cp:revision>46</cp:revision>
  <cp:lastPrinted>2015-11-14T19:23:29Z</cp:lastPrinted>
  <dcterms:created xsi:type="dcterms:W3CDTF">2014-04-22T23:07:24Z</dcterms:created>
  <dcterms:modified xsi:type="dcterms:W3CDTF">2016-03-26T19:27:08Z</dcterms:modified>
</cp:coreProperties>
</file>