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0" r:id="rId2"/>
  </p:sldMasterIdLst>
  <p:notesMasterIdLst>
    <p:notesMasterId r:id="rId23"/>
  </p:notesMasterIdLst>
  <p:sldIdLst>
    <p:sldId id="256" r:id="rId3"/>
    <p:sldId id="345" r:id="rId4"/>
    <p:sldId id="307" r:id="rId5"/>
    <p:sldId id="308" r:id="rId6"/>
    <p:sldId id="317" r:id="rId7"/>
    <p:sldId id="318" r:id="rId8"/>
    <p:sldId id="319" r:id="rId9"/>
    <p:sldId id="321" r:id="rId10"/>
    <p:sldId id="330" r:id="rId11"/>
    <p:sldId id="351" r:id="rId12"/>
    <p:sldId id="332" r:id="rId13"/>
    <p:sldId id="346" r:id="rId14"/>
    <p:sldId id="293" r:id="rId15"/>
    <p:sldId id="335" r:id="rId16"/>
    <p:sldId id="348" r:id="rId17"/>
    <p:sldId id="265" r:id="rId18"/>
    <p:sldId id="336" r:id="rId19"/>
    <p:sldId id="337" r:id="rId20"/>
    <p:sldId id="338" r:id="rId21"/>
    <p:sldId id="35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84304" autoAdjust="0"/>
  </p:normalViewPr>
  <p:slideViewPr>
    <p:cSldViewPr snapToGrid="0">
      <p:cViewPr varScale="1">
        <p:scale>
          <a:sx n="165" d="100"/>
          <a:sy n="165" d="100"/>
        </p:scale>
        <p:origin x="1636" y="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dullah Al Awadhi" userId="b3c480cf55c21608" providerId="LiveId" clId="{BF82E70F-7CEA-4BD3-AD0B-1369F1916C3D}"/>
    <pc:docChg chg="undo custSel modSld">
      <pc:chgData name="Abdullah Al Awadhi" userId="b3c480cf55c21608" providerId="LiveId" clId="{BF82E70F-7CEA-4BD3-AD0B-1369F1916C3D}" dt="2019-09-22T13:26:50.326" v="248" actId="20577"/>
      <pc:docMkLst>
        <pc:docMk/>
      </pc:docMkLst>
      <pc:sldChg chg="modSp">
        <pc:chgData name="Abdullah Al Awadhi" userId="b3c480cf55c21608" providerId="LiveId" clId="{BF82E70F-7CEA-4BD3-AD0B-1369F1916C3D}" dt="2019-09-22T13:21:18.988" v="57" actId="20577"/>
        <pc:sldMkLst>
          <pc:docMk/>
          <pc:sldMk cId="81921087" sldId="265"/>
        </pc:sldMkLst>
        <pc:spChg chg="mod">
          <ac:chgData name="Abdullah Al Awadhi" userId="b3c480cf55c21608" providerId="LiveId" clId="{BF82E70F-7CEA-4BD3-AD0B-1369F1916C3D}" dt="2019-09-22T13:21:18.988" v="57" actId="20577"/>
          <ac:spMkLst>
            <pc:docMk/>
            <pc:sldMk cId="81921087" sldId="265"/>
            <ac:spMk id="3" creationId="{00000000-0000-0000-0000-000000000000}"/>
          </ac:spMkLst>
        </pc:spChg>
      </pc:sldChg>
      <pc:sldChg chg="modSp">
        <pc:chgData name="Abdullah Al Awadhi" userId="b3c480cf55c21608" providerId="LiveId" clId="{BF82E70F-7CEA-4BD3-AD0B-1369F1916C3D}" dt="2019-09-22T13:22:51.138" v="62" actId="27636"/>
        <pc:sldMkLst>
          <pc:docMk/>
          <pc:sldMk cId="2784704309" sldId="266"/>
        </pc:sldMkLst>
        <pc:spChg chg="mod">
          <ac:chgData name="Abdullah Al Awadhi" userId="b3c480cf55c21608" providerId="LiveId" clId="{BF82E70F-7CEA-4BD3-AD0B-1369F1916C3D}" dt="2019-09-22T13:22:51.138" v="62" actId="27636"/>
          <ac:spMkLst>
            <pc:docMk/>
            <pc:sldMk cId="2784704309" sldId="266"/>
            <ac:spMk id="3" creationId="{00000000-0000-0000-0000-000000000000}"/>
          </ac:spMkLst>
        </pc:spChg>
      </pc:sldChg>
      <pc:sldChg chg="modSp">
        <pc:chgData name="Abdullah Al Awadhi" userId="b3c480cf55c21608" providerId="LiveId" clId="{BF82E70F-7CEA-4BD3-AD0B-1369F1916C3D}" dt="2019-09-22T13:24:07.071" v="69" actId="6549"/>
        <pc:sldMkLst>
          <pc:docMk/>
          <pc:sldMk cId="127601060" sldId="336"/>
        </pc:sldMkLst>
        <pc:spChg chg="mod">
          <ac:chgData name="Abdullah Al Awadhi" userId="b3c480cf55c21608" providerId="LiveId" clId="{BF82E70F-7CEA-4BD3-AD0B-1369F1916C3D}" dt="2019-09-22T13:24:07.071" v="69" actId="6549"/>
          <ac:spMkLst>
            <pc:docMk/>
            <pc:sldMk cId="127601060" sldId="336"/>
            <ac:spMk id="3" creationId="{00000000-0000-0000-0000-000000000000}"/>
          </ac:spMkLst>
        </pc:spChg>
      </pc:sldChg>
      <pc:sldChg chg="modSp">
        <pc:chgData name="Abdullah Al Awadhi" userId="b3c480cf55c21608" providerId="LiveId" clId="{BF82E70F-7CEA-4BD3-AD0B-1369F1916C3D}" dt="2019-09-22T13:25:50.055" v="71" actId="27636"/>
        <pc:sldMkLst>
          <pc:docMk/>
          <pc:sldMk cId="2835085873" sldId="339"/>
        </pc:sldMkLst>
        <pc:spChg chg="mod">
          <ac:chgData name="Abdullah Al Awadhi" userId="b3c480cf55c21608" providerId="LiveId" clId="{BF82E70F-7CEA-4BD3-AD0B-1369F1916C3D}" dt="2019-09-22T13:25:50.055" v="71" actId="27636"/>
          <ac:spMkLst>
            <pc:docMk/>
            <pc:sldMk cId="2835085873" sldId="339"/>
            <ac:spMk id="3" creationId="{00000000-0000-0000-0000-000000000000}"/>
          </ac:spMkLst>
        </pc:spChg>
      </pc:sldChg>
      <pc:sldChg chg="modSp">
        <pc:chgData name="Abdullah Al Awadhi" userId="b3c480cf55c21608" providerId="LiveId" clId="{BF82E70F-7CEA-4BD3-AD0B-1369F1916C3D}" dt="2019-09-22T13:26:50.326" v="248" actId="20577"/>
        <pc:sldMkLst>
          <pc:docMk/>
          <pc:sldMk cId="2200473839" sldId="342"/>
        </pc:sldMkLst>
        <pc:spChg chg="mod">
          <ac:chgData name="Abdullah Al Awadhi" userId="b3c480cf55c21608" providerId="LiveId" clId="{BF82E70F-7CEA-4BD3-AD0B-1369F1916C3D}" dt="2019-09-22T13:26:50.326" v="248" actId="20577"/>
          <ac:spMkLst>
            <pc:docMk/>
            <pc:sldMk cId="2200473839" sldId="342"/>
            <ac:spMk id="3" creationId="{00000000-0000-0000-0000-000000000000}"/>
          </ac:spMkLst>
        </pc:spChg>
      </pc:sldChg>
    </pc:docChg>
  </pc:docChgLst>
  <pc:docChgLst>
    <pc:chgData name="Abdullah Al Awadhi" userId="b3c480cf55c21608" providerId="LiveId" clId="{21949050-DD41-46B1-A51A-C45D9F94198A}"/>
    <pc:docChg chg="addSld modSld">
      <pc:chgData name="Abdullah Al Awadhi" userId="b3c480cf55c21608" providerId="LiveId" clId="{21949050-DD41-46B1-A51A-C45D9F94198A}" dt="2019-09-15T13:22:05.328" v="5"/>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5BDC8E-05E1-490A-A2B1-4AC32E3E4AF0}" type="datetimeFigureOut">
              <a:rPr lang="en-US" smtClean="0"/>
              <a:pPr/>
              <a:t>10/14/2019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A70EF2-77AA-4114-B899-F5B9CF3B27C9}" type="slidenum">
              <a:rPr lang="en-US" smtClean="0"/>
              <a:pPr/>
              <a:t>‹#›</a:t>
            </a:fld>
            <a:endParaRPr lang="en-US"/>
          </a:p>
        </p:txBody>
      </p:sp>
    </p:spTree>
    <p:extLst>
      <p:ext uri="{BB962C8B-B14F-4D97-AF65-F5344CB8AC3E}">
        <p14:creationId xmlns:p14="http://schemas.microsoft.com/office/powerpoint/2010/main" val="3374831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D82287-123D-44F4-B4B4-7AED6D52E68F}" type="slidenum">
              <a:rPr lang="en-US" smtClean="0"/>
              <a:pPr/>
              <a:t>1</a:t>
            </a:fld>
            <a:endParaRPr lang="en-US"/>
          </a:p>
        </p:txBody>
      </p:sp>
    </p:spTree>
    <p:extLst>
      <p:ext uri="{BB962C8B-B14F-4D97-AF65-F5344CB8AC3E}">
        <p14:creationId xmlns:p14="http://schemas.microsoft.com/office/powerpoint/2010/main" val="639795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A70EF2-77AA-4114-B899-F5B9CF3B27C9}" type="slidenum">
              <a:rPr lang="en-US" smtClean="0"/>
              <a:pPr/>
              <a:t>14</a:t>
            </a:fld>
            <a:endParaRPr lang="en-US"/>
          </a:p>
        </p:txBody>
      </p:sp>
    </p:spTree>
    <p:extLst>
      <p:ext uri="{BB962C8B-B14F-4D97-AF65-F5344CB8AC3E}">
        <p14:creationId xmlns:p14="http://schemas.microsoft.com/office/powerpoint/2010/main" val="2719391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A70EF2-77AA-4114-B899-F5B9CF3B27C9}" type="slidenum">
              <a:rPr lang="en-US" smtClean="0"/>
              <a:pPr/>
              <a:t>15</a:t>
            </a:fld>
            <a:endParaRPr lang="en-US"/>
          </a:p>
        </p:txBody>
      </p:sp>
    </p:spTree>
    <p:extLst>
      <p:ext uri="{BB962C8B-B14F-4D97-AF65-F5344CB8AC3E}">
        <p14:creationId xmlns:p14="http://schemas.microsoft.com/office/powerpoint/2010/main" val="3697956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A70EF2-77AA-4114-B899-F5B9CF3B27C9}" type="slidenum">
              <a:rPr lang="en-US" smtClean="0"/>
              <a:pPr/>
              <a:t>16</a:t>
            </a:fld>
            <a:endParaRPr lang="en-US"/>
          </a:p>
        </p:txBody>
      </p:sp>
    </p:spTree>
    <p:extLst>
      <p:ext uri="{BB962C8B-B14F-4D97-AF65-F5344CB8AC3E}">
        <p14:creationId xmlns:p14="http://schemas.microsoft.com/office/powerpoint/2010/main" val="1839223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a:p>
        </p:txBody>
      </p:sp>
      <p:sp>
        <p:nvSpPr>
          <p:cNvPr id="4" name="Slide Number Placeholder 3"/>
          <p:cNvSpPr>
            <a:spLocks noGrp="1"/>
          </p:cNvSpPr>
          <p:nvPr>
            <p:ph type="sldNum" sz="quarter" idx="10"/>
          </p:nvPr>
        </p:nvSpPr>
        <p:spPr/>
        <p:txBody>
          <a:bodyPr/>
          <a:lstStyle/>
          <a:p>
            <a:fld id="{89A70EF2-77AA-4114-B899-F5B9CF3B27C9}" type="slidenum">
              <a:rPr lang="en-US" smtClean="0"/>
              <a:pPr/>
              <a:t>17</a:t>
            </a:fld>
            <a:endParaRPr lang="en-US"/>
          </a:p>
        </p:txBody>
      </p:sp>
    </p:spTree>
    <p:extLst>
      <p:ext uri="{BB962C8B-B14F-4D97-AF65-F5344CB8AC3E}">
        <p14:creationId xmlns:p14="http://schemas.microsoft.com/office/powerpoint/2010/main" val="697660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a:p>
        </p:txBody>
      </p:sp>
      <p:sp>
        <p:nvSpPr>
          <p:cNvPr id="4" name="Slide Number Placeholder 3"/>
          <p:cNvSpPr>
            <a:spLocks noGrp="1"/>
          </p:cNvSpPr>
          <p:nvPr>
            <p:ph type="sldNum" sz="quarter" idx="10"/>
          </p:nvPr>
        </p:nvSpPr>
        <p:spPr/>
        <p:txBody>
          <a:bodyPr/>
          <a:lstStyle/>
          <a:p>
            <a:fld id="{89A70EF2-77AA-4114-B899-F5B9CF3B27C9}" type="slidenum">
              <a:rPr lang="en-US" smtClean="0"/>
              <a:pPr/>
              <a:t>18</a:t>
            </a:fld>
            <a:endParaRPr lang="en-US"/>
          </a:p>
        </p:txBody>
      </p:sp>
    </p:spTree>
    <p:extLst>
      <p:ext uri="{BB962C8B-B14F-4D97-AF65-F5344CB8AC3E}">
        <p14:creationId xmlns:p14="http://schemas.microsoft.com/office/powerpoint/2010/main" val="1341638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a:p>
        </p:txBody>
      </p:sp>
      <p:sp>
        <p:nvSpPr>
          <p:cNvPr id="4" name="Slide Number Placeholder 3"/>
          <p:cNvSpPr>
            <a:spLocks noGrp="1"/>
          </p:cNvSpPr>
          <p:nvPr>
            <p:ph type="sldNum" sz="quarter" idx="10"/>
          </p:nvPr>
        </p:nvSpPr>
        <p:spPr/>
        <p:txBody>
          <a:bodyPr/>
          <a:lstStyle/>
          <a:p>
            <a:fld id="{89A70EF2-77AA-4114-B899-F5B9CF3B27C9}" type="slidenum">
              <a:rPr lang="en-US" smtClean="0"/>
              <a:pPr/>
              <a:t>19</a:t>
            </a:fld>
            <a:endParaRPr lang="en-US"/>
          </a:p>
        </p:txBody>
      </p:sp>
    </p:spTree>
    <p:extLst>
      <p:ext uri="{BB962C8B-B14F-4D97-AF65-F5344CB8AC3E}">
        <p14:creationId xmlns:p14="http://schemas.microsoft.com/office/powerpoint/2010/main" val="530302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a:p>
        </p:txBody>
      </p:sp>
      <p:sp>
        <p:nvSpPr>
          <p:cNvPr id="4" name="Slide Number Placeholder 3"/>
          <p:cNvSpPr>
            <a:spLocks noGrp="1"/>
          </p:cNvSpPr>
          <p:nvPr>
            <p:ph type="sldNum" sz="quarter" idx="10"/>
          </p:nvPr>
        </p:nvSpPr>
        <p:spPr/>
        <p:txBody>
          <a:bodyPr/>
          <a:lstStyle/>
          <a:p>
            <a:fld id="{89A70EF2-77AA-4114-B899-F5B9CF3B27C9}" type="slidenum">
              <a:rPr lang="en-US" smtClean="0"/>
              <a:pPr/>
              <a:t>20</a:t>
            </a:fld>
            <a:endParaRPr lang="en-US"/>
          </a:p>
        </p:txBody>
      </p:sp>
    </p:spTree>
    <p:extLst>
      <p:ext uri="{BB962C8B-B14F-4D97-AF65-F5344CB8AC3E}">
        <p14:creationId xmlns:p14="http://schemas.microsoft.com/office/powerpoint/2010/main" val="2477300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D82287-123D-44F4-B4B4-7AED6D52E68F}" type="slidenum">
              <a:rPr lang="en-US" smtClean="0"/>
              <a:pPr/>
              <a:t>2</a:t>
            </a:fld>
            <a:endParaRPr lang="en-US"/>
          </a:p>
        </p:txBody>
      </p:sp>
    </p:spTree>
    <p:extLst>
      <p:ext uri="{BB962C8B-B14F-4D97-AF65-F5344CB8AC3E}">
        <p14:creationId xmlns:p14="http://schemas.microsoft.com/office/powerpoint/2010/main" val="697470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D82287-123D-44F4-B4B4-7AED6D52E68F}" type="slidenum">
              <a:rPr lang="en-US" smtClean="0"/>
              <a:pPr/>
              <a:t>3</a:t>
            </a:fld>
            <a:endParaRPr lang="en-US"/>
          </a:p>
        </p:txBody>
      </p:sp>
    </p:spTree>
    <p:extLst>
      <p:ext uri="{BB962C8B-B14F-4D97-AF65-F5344CB8AC3E}">
        <p14:creationId xmlns:p14="http://schemas.microsoft.com/office/powerpoint/2010/main" val="646518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D82287-123D-44F4-B4B4-7AED6D52E68F}" type="slidenum">
              <a:rPr lang="en-US" smtClean="0"/>
              <a:pPr/>
              <a:t>4</a:t>
            </a:fld>
            <a:endParaRPr lang="en-US"/>
          </a:p>
        </p:txBody>
      </p:sp>
    </p:spTree>
    <p:extLst>
      <p:ext uri="{BB962C8B-B14F-4D97-AF65-F5344CB8AC3E}">
        <p14:creationId xmlns:p14="http://schemas.microsoft.com/office/powerpoint/2010/main" val="2861926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D82287-123D-44F4-B4B4-7AED6D52E68F}" type="slidenum">
              <a:rPr lang="en-US" smtClean="0"/>
              <a:pPr/>
              <a:t>5</a:t>
            </a:fld>
            <a:endParaRPr lang="en-US"/>
          </a:p>
        </p:txBody>
      </p:sp>
    </p:spTree>
    <p:extLst>
      <p:ext uri="{BB962C8B-B14F-4D97-AF65-F5344CB8AC3E}">
        <p14:creationId xmlns:p14="http://schemas.microsoft.com/office/powerpoint/2010/main" val="1526977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2ED82287-123D-44F4-B4B4-7AED6D52E68F}" type="slidenum">
              <a:rPr lang="en-US" smtClean="0"/>
              <a:pPr/>
              <a:t>8</a:t>
            </a:fld>
            <a:endParaRPr lang="en-US"/>
          </a:p>
        </p:txBody>
      </p:sp>
    </p:spTree>
    <p:extLst>
      <p:ext uri="{BB962C8B-B14F-4D97-AF65-F5344CB8AC3E}">
        <p14:creationId xmlns:p14="http://schemas.microsoft.com/office/powerpoint/2010/main" val="2866632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2ED82287-123D-44F4-B4B4-7AED6D52E68F}" type="slidenum">
              <a:rPr lang="en-US" smtClean="0"/>
              <a:pPr/>
              <a:t>9</a:t>
            </a:fld>
            <a:endParaRPr lang="en-US"/>
          </a:p>
        </p:txBody>
      </p:sp>
    </p:spTree>
    <p:extLst>
      <p:ext uri="{BB962C8B-B14F-4D97-AF65-F5344CB8AC3E}">
        <p14:creationId xmlns:p14="http://schemas.microsoft.com/office/powerpoint/2010/main" val="666533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2ED82287-123D-44F4-B4B4-7AED6D52E68F}" type="slidenum">
              <a:rPr lang="en-US" smtClean="0"/>
              <a:pPr/>
              <a:t>10</a:t>
            </a:fld>
            <a:endParaRPr lang="en-US"/>
          </a:p>
        </p:txBody>
      </p:sp>
    </p:spTree>
    <p:extLst>
      <p:ext uri="{BB962C8B-B14F-4D97-AF65-F5344CB8AC3E}">
        <p14:creationId xmlns:p14="http://schemas.microsoft.com/office/powerpoint/2010/main" val="3187757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2ED82287-123D-44F4-B4B4-7AED6D52E68F}" type="slidenum">
              <a:rPr lang="en-US" smtClean="0"/>
              <a:pPr/>
              <a:t>11</a:t>
            </a:fld>
            <a:endParaRPr lang="en-US"/>
          </a:p>
        </p:txBody>
      </p:sp>
    </p:spTree>
    <p:extLst>
      <p:ext uri="{BB962C8B-B14F-4D97-AF65-F5344CB8AC3E}">
        <p14:creationId xmlns:p14="http://schemas.microsoft.com/office/powerpoint/2010/main" val="2357136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432749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258803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591809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8" name="Rectangle 7"/>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1" y="2222623"/>
            <a:ext cx="5917679" cy="2554983"/>
          </a:xfrm>
        </p:spPr>
        <p:txBody>
          <a:bodyPr anchor="b"/>
          <a:lstStyle>
            <a:lvl1pPr>
              <a:defRPr sz="4800"/>
            </a:lvl1pPr>
          </a:lstStyle>
          <a:p>
            <a:r>
              <a:rPr lang="en-US"/>
              <a:t>Click to edit Master title style</a:t>
            </a:r>
          </a:p>
        </p:txBody>
      </p:sp>
      <p:sp>
        <p:nvSpPr>
          <p:cNvPr id="3" name="Subtitle 2"/>
          <p:cNvSpPr>
            <a:spLocks noGrp="1"/>
          </p:cNvSpPr>
          <p:nvPr>
            <p:ph type="subTitle" idx="1"/>
          </p:nvPr>
        </p:nvSpPr>
        <p:spPr bwMode="gray">
          <a:xfrm>
            <a:off x="866441" y="4777380"/>
            <a:ext cx="591767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bwMode="gray">
          <a:xfrm rot="5400000">
            <a:off x="7476937" y="1828799"/>
            <a:ext cx="990599" cy="228659"/>
          </a:xfrm>
        </p:spPr>
        <p:txBody>
          <a:bodyPr/>
          <a:lstStyle>
            <a:lvl1pPr algn="l">
              <a:defRPr b="0" i="0">
                <a:solidFill>
                  <a:schemeClr val="bg1"/>
                </a:solidFill>
              </a:defRPr>
            </a:lvl1pPr>
          </a:lstStyle>
          <a:p>
            <a:fld id="{BF1FBDC0-4BE5-4ABF-88BA-A9438028EED5}" type="datetimeFigureOut">
              <a:rPr lang="ar-KW" smtClean="0"/>
              <a:t>15/02/1441</a:t>
            </a:fld>
            <a:endParaRPr lang="ar-KW"/>
          </a:p>
        </p:txBody>
      </p:sp>
      <p:sp>
        <p:nvSpPr>
          <p:cNvPr id="5" name="Footer Placeholder 4"/>
          <p:cNvSpPr>
            <a:spLocks noGrp="1"/>
          </p:cNvSpPr>
          <p:nvPr>
            <p:ph type="ftr" sz="quarter" idx="11"/>
          </p:nvPr>
        </p:nvSpPr>
        <p:spPr bwMode="gray">
          <a:xfrm rot="5400000">
            <a:off x="6236210" y="3264407"/>
            <a:ext cx="3859795" cy="228659"/>
          </a:xfrm>
          <a:prstGeom prst="rect">
            <a:avLst/>
          </a:prstGeom>
        </p:spPr>
        <p:txBody>
          <a:bodyPr/>
          <a:lstStyle>
            <a:lvl1pPr>
              <a:defRPr b="0" i="0">
                <a:solidFill>
                  <a:schemeClr val="bg1"/>
                </a:solidFill>
              </a:defRPr>
            </a:lvl1pPr>
          </a:lstStyle>
          <a:p>
            <a:endParaRPr lang="ar-KW"/>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35404885-EBC9-46FB-8AE6-9D1DF8A5B291}" type="slidenum">
              <a:rPr lang="en-US" smtClean="0"/>
              <a:pPr/>
              <a:t>‹#›</a:t>
            </a:fld>
            <a:endParaRPr lang="en-US"/>
          </a:p>
        </p:txBody>
      </p:sp>
    </p:spTree>
    <p:extLst>
      <p:ext uri="{BB962C8B-B14F-4D97-AF65-F5344CB8AC3E}">
        <p14:creationId xmlns:p14="http://schemas.microsoft.com/office/powerpoint/2010/main" val="680368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1FBDC0-4BE5-4ABF-88BA-A9438028EED5}" type="datetimeFigureOut">
              <a:rPr lang="ar-KW" smtClean="0"/>
              <a:t>15/02/1441</a:t>
            </a:fld>
            <a:endParaRPr lang="ar-KW"/>
          </a:p>
        </p:txBody>
      </p:sp>
      <p:sp>
        <p:nvSpPr>
          <p:cNvPr id="5" name="Footer Placeholder 4"/>
          <p:cNvSpPr>
            <a:spLocks noGrp="1"/>
          </p:cNvSpPr>
          <p:nvPr>
            <p:ph type="ftr" sz="quarter" idx="11"/>
          </p:nvPr>
        </p:nvSpPr>
        <p:spPr>
          <a:xfrm>
            <a:off x="590843" y="6365498"/>
            <a:ext cx="3859795" cy="228660"/>
          </a:xfrm>
          <a:prstGeom prst="rect">
            <a:avLst/>
          </a:prstGeom>
        </p:spPr>
        <p:txBody>
          <a:bodyPr/>
          <a:lstStyle/>
          <a:p>
            <a:endParaRPr lang="ar-KW"/>
          </a:p>
        </p:txBody>
      </p:sp>
      <p:sp>
        <p:nvSpPr>
          <p:cNvPr id="9"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35404885-EBC9-46FB-8AE6-9D1DF8A5B291}" type="slidenum">
              <a:rPr lang="en-US" smtClean="0"/>
              <a:pPr/>
              <a:t>‹#›</a:t>
            </a:fld>
            <a:endParaRPr lang="en-US"/>
          </a:p>
        </p:txBody>
      </p:sp>
    </p:spTree>
    <p:extLst>
      <p:ext uri="{BB962C8B-B14F-4D97-AF65-F5344CB8AC3E}">
        <p14:creationId xmlns:p14="http://schemas.microsoft.com/office/powerpoint/2010/main" val="2732365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Rectangle 8"/>
            <p:cNvSpPr/>
            <p:nvPr/>
          </p:nvSpPr>
          <p:spPr bwMode="gray">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257588"/>
            <a:ext cx="3101765" cy="3020343"/>
          </a:xfrm>
        </p:spPr>
        <p:txBody>
          <a:bodyPr anchor="ctr"/>
          <a:lstStyle>
            <a:lvl1pPr algn="l">
              <a:defRPr sz="3200" b="0" cap="none"/>
            </a:lvl1pPr>
          </a:lstStyle>
          <a:p>
            <a:r>
              <a:rPr lang="en-US"/>
              <a:t>Click to edit Master title style</a:t>
            </a:r>
          </a:p>
        </p:txBody>
      </p:sp>
      <p:sp>
        <p:nvSpPr>
          <p:cNvPr id="3" name="Text Placeholder 2"/>
          <p:cNvSpPr>
            <a:spLocks noGrp="1"/>
          </p:cNvSpPr>
          <p:nvPr>
            <p:ph type="body" idx="1"/>
          </p:nvPr>
        </p:nvSpPr>
        <p:spPr>
          <a:xfrm>
            <a:off x="5119261" y="2257587"/>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1FBDC0-4BE5-4ABF-88BA-A9438028EED5}" type="datetimeFigureOut">
              <a:rPr lang="ar-KW" smtClean="0"/>
              <a:t>15/02/1441</a:t>
            </a:fld>
            <a:endParaRPr lang="ar-KW"/>
          </a:p>
        </p:txBody>
      </p:sp>
      <p:sp>
        <p:nvSpPr>
          <p:cNvPr id="5" name="Footer Placeholder 4"/>
          <p:cNvSpPr>
            <a:spLocks noGrp="1"/>
          </p:cNvSpPr>
          <p:nvPr>
            <p:ph type="ftr" sz="quarter" idx="11"/>
          </p:nvPr>
        </p:nvSpPr>
        <p:spPr>
          <a:xfrm>
            <a:off x="590843" y="6365498"/>
            <a:ext cx="3859795" cy="228660"/>
          </a:xfrm>
          <a:prstGeom prst="rect">
            <a:avLst/>
          </a:prstGeom>
        </p:spPr>
        <p:txBody>
          <a:bodyPr/>
          <a:lstStyle/>
          <a:p>
            <a:endParaRPr lang="en-US"/>
          </a:p>
        </p:txBody>
      </p:sp>
      <p:sp>
        <p:nvSpPr>
          <p:cNvPr id="15" name="Rectangle 14"/>
          <p:cNvSpPr/>
          <p:nvPr/>
        </p:nvSpPr>
        <p:spPr>
          <a:xfrm>
            <a:off x="7738039" y="7605"/>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35404885-EBC9-46FB-8AE6-9D1DF8A5B291}" type="slidenum">
              <a:rPr lang="en-US" smtClean="0"/>
              <a:pPr/>
              <a:t>‹#›</a:t>
            </a:fld>
            <a:endParaRPr lang="en-US"/>
          </a:p>
        </p:txBody>
      </p:sp>
    </p:spTree>
    <p:extLst>
      <p:ext uri="{BB962C8B-B14F-4D97-AF65-F5344CB8AC3E}">
        <p14:creationId xmlns:p14="http://schemas.microsoft.com/office/powerpoint/2010/main" val="4097843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p>
        </p:txBody>
      </p:sp>
      <p:sp>
        <p:nvSpPr>
          <p:cNvPr id="3" name="Content Placeholder 2"/>
          <p:cNvSpPr>
            <a:spLocks noGrp="1"/>
          </p:cNvSpPr>
          <p:nvPr>
            <p:ph sz="half" idx="1"/>
          </p:nvPr>
        </p:nvSpPr>
        <p:spPr>
          <a:xfrm>
            <a:off x="866440" y="2489199"/>
            <a:ext cx="3636980" cy="353060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0580" y="2489199"/>
            <a:ext cx="3636981" cy="35306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1FBDC0-4BE5-4ABF-88BA-A9438028EED5}" type="datetimeFigureOut">
              <a:rPr lang="ar-KW" smtClean="0"/>
              <a:t>15/02/1441</a:t>
            </a:fld>
            <a:endParaRPr lang="ar-KW"/>
          </a:p>
        </p:txBody>
      </p:sp>
      <p:sp>
        <p:nvSpPr>
          <p:cNvPr id="6" name="Footer Placeholder 5"/>
          <p:cNvSpPr>
            <a:spLocks noGrp="1"/>
          </p:cNvSpPr>
          <p:nvPr>
            <p:ph type="ftr" sz="quarter" idx="11"/>
          </p:nvPr>
        </p:nvSpPr>
        <p:spPr>
          <a:xfrm>
            <a:off x="590843" y="6365498"/>
            <a:ext cx="3859795" cy="228660"/>
          </a:xfrm>
          <a:prstGeom prst="rect">
            <a:avLst/>
          </a:prstGeom>
        </p:spPr>
        <p:txBody>
          <a:bodyPr/>
          <a:lstStyle/>
          <a:p>
            <a:endParaRPr lang="ar-KW"/>
          </a:p>
        </p:txBody>
      </p:sp>
      <p:sp>
        <p:nvSpPr>
          <p:cNvPr id="8"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35404885-EBC9-46FB-8AE6-9D1DF8A5B291}" type="slidenum">
              <a:rPr lang="en-US" smtClean="0"/>
              <a:pPr/>
              <a:t>‹#›</a:t>
            </a:fld>
            <a:endParaRPr lang="en-US"/>
          </a:p>
        </p:txBody>
      </p:sp>
    </p:spTree>
    <p:extLst>
      <p:ext uri="{BB962C8B-B14F-4D97-AF65-F5344CB8AC3E}">
        <p14:creationId xmlns:p14="http://schemas.microsoft.com/office/powerpoint/2010/main" val="3338702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66440" y="2494298"/>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39" y="3253588"/>
            <a:ext cx="3636981" cy="276621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0581"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1FBDC0-4BE5-4ABF-88BA-A9438028EED5}" type="datetimeFigureOut">
              <a:rPr lang="ar-KW" smtClean="0"/>
              <a:t>15/02/1441</a:t>
            </a:fld>
            <a:endParaRPr lang="ar-KW"/>
          </a:p>
        </p:txBody>
      </p:sp>
      <p:sp>
        <p:nvSpPr>
          <p:cNvPr id="8" name="Footer Placeholder 7"/>
          <p:cNvSpPr>
            <a:spLocks noGrp="1"/>
          </p:cNvSpPr>
          <p:nvPr>
            <p:ph type="ftr" sz="quarter" idx="11"/>
          </p:nvPr>
        </p:nvSpPr>
        <p:spPr>
          <a:xfrm>
            <a:off x="590843" y="6365498"/>
            <a:ext cx="3859795" cy="228660"/>
          </a:xfrm>
          <a:prstGeom prst="rect">
            <a:avLst/>
          </a:prstGeom>
        </p:spPr>
        <p:txBody>
          <a:bodyPr/>
          <a:lstStyle/>
          <a:p>
            <a:endParaRPr lang="ar-KW"/>
          </a:p>
        </p:txBody>
      </p:sp>
      <p:sp>
        <p:nvSpPr>
          <p:cNvPr id="10" name="Slide Number Placeholder 5"/>
          <p:cNvSpPr>
            <a:spLocks noGrp="1"/>
          </p:cNvSpPr>
          <p:nvPr>
            <p:ph type="sldNum" sz="quarter" idx="12"/>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35404885-EBC9-46FB-8AE6-9D1DF8A5B291}" type="slidenum">
              <a:rPr lang="en-US" smtClean="0"/>
              <a:pPr/>
              <a:t>‹#›</a:t>
            </a:fld>
            <a:endParaRPr lang="en-US"/>
          </a:p>
        </p:txBody>
      </p:sp>
    </p:spTree>
    <p:extLst>
      <p:ext uri="{BB962C8B-B14F-4D97-AF65-F5344CB8AC3E}">
        <p14:creationId xmlns:p14="http://schemas.microsoft.com/office/powerpoint/2010/main" val="88418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1FBDC0-4BE5-4ABF-88BA-A9438028EED5}" type="datetimeFigureOut">
              <a:rPr lang="ar-KW" smtClean="0"/>
              <a:t>15/02/1441</a:t>
            </a:fld>
            <a:endParaRPr lang="ar-KW"/>
          </a:p>
        </p:txBody>
      </p:sp>
      <p:sp>
        <p:nvSpPr>
          <p:cNvPr id="4" name="Footer Placeholder 3"/>
          <p:cNvSpPr>
            <a:spLocks noGrp="1"/>
          </p:cNvSpPr>
          <p:nvPr>
            <p:ph type="ftr" sz="quarter" idx="11"/>
          </p:nvPr>
        </p:nvSpPr>
        <p:spPr>
          <a:xfrm>
            <a:off x="590843" y="6365498"/>
            <a:ext cx="3859795" cy="228660"/>
          </a:xfrm>
          <a:prstGeom prst="rect">
            <a:avLst/>
          </a:prstGeom>
        </p:spPr>
        <p:txBody>
          <a:bodyPr/>
          <a:lstStyle/>
          <a:p>
            <a:endParaRPr lang="ar-KW"/>
          </a:p>
        </p:txBody>
      </p:sp>
      <p:sp>
        <p:nvSpPr>
          <p:cNvPr id="6"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35404885-EBC9-46FB-8AE6-9D1DF8A5B291}" type="slidenum">
              <a:rPr lang="en-US" smtClean="0"/>
              <a:pPr/>
              <a:t>‹#›</a:t>
            </a:fld>
            <a:endParaRPr lang="en-US"/>
          </a:p>
        </p:txBody>
      </p:sp>
    </p:spTree>
    <p:extLst>
      <p:ext uri="{BB962C8B-B14F-4D97-AF65-F5344CB8AC3E}">
        <p14:creationId xmlns:p14="http://schemas.microsoft.com/office/powerpoint/2010/main" val="1278584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FBDC0-4BE5-4ABF-88BA-A9438028EED5}" type="datetimeFigureOut">
              <a:rPr lang="ar-KW" smtClean="0"/>
              <a:t>15/02/1441</a:t>
            </a:fld>
            <a:endParaRPr lang="ar-KW"/>
          </a:p>
        </p:txBody>
      </p:sp>
      <p:sp>
        <p:nvSpPr>
          <p:cNvPr id="3" name="Footer Placeholder 2"/>
          <p:cNvSpPr>
            <a:spLocks noGrp="1"/>
          </p:cNvSpPr>
          <p:nvPr>
            <p:ph type="ftr" sz="quarter" idx="11"/>
          </p:nvPr>
        </p:nvSpPr>
        <p:spPr>
          <a:xfrm>
            <a:off x="590843" y="6365498"/>
            <a:ext cx="3859795" cy="228660"/>
          </a:xfrm>
          <a:prstGeom prst="rect">
            <a:avLst/>
          </a:prstGeom>
        </p:spPr>
        <p:txBody>
          <a:bodyPr/>
          <a:lstStyle/>
          <a:p>
            <a:endParaRPr lang="ar-KW"/>
          </a:p>
        </p:txBody>
      </p:sp>
      <p:sp>
        <p:nvSpPr>
          <p:cNvPr id="6" name="Rectangle 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7766428" y="295730"/>
            <a:ext cx="628813" cy="767687"/>
          </a:xfrm>
          <a:prstGeom prst="rect">
            <a:avLst/>
          </a:prstGeom>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366190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89" cy="1495588"/>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4568927" y="1441182"/>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bwMode="gray">
          <a:xfrm>
            <a:off x="866440" y="3086845"/>
            <a:ext cx="2712589" cy="2938036"/>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1FBDC0-4BE5-4ABF-88BA-A9438028EED5}" type="datetimeFigureOut">
              <a:rPr lang="ar-KW" smtClean="0"/>
              <a:t>15/02/1441</a:t>
            </a:fld>
            <a:endParaRPr lang="ar-KW"/>
          </a:p>
        </p:txBody>
      </p:sp>
      <p:sp>
        <p:nvSpPr>
          <p:cNvPr id="6" name="Footer Placeholder 5"/>
          <p:cNvSpPr>
            <a:spLocks noGrp="1"/>
          </p:cNvSpPr>
          <p:nvPr>
            <p:ph type="ftr" sz="quarter" idx="11"/>
          </p:nvPr>
        </p:nvSpPr>
        <p:spPr>
          <a:xfrm>
            <a:off x="590843" y="6365498"/>
            <a:ext cx="3859795" cy="228660"/>
          </a:xfrm>
          <a:prstGeom prst="rect">
            <a:avLst/>
          </a:prstGeom>
        </p:spPr>
        <p:txBody>
          <a:bodyPr/>
          <a:lstStyle/>
          <a:p>
            <a:endParaRPr 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978748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496209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51591" y="1340000"/>
            <a:ext cx="3001938" cy="161619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bwMode="gray">
          <a:xfrm>
            <a:off x="851591" y="3086100"/>
            <a:ext cx="3001938" cy="24511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6" name="Footer Placeholder 5"/>
          <p:cNvSpPr>
            <a:spLocks noGrp="1"/>
          </p:cNvSpPr>
          <p:nvPr>
            <p:ph type="ftr" sz="quarter" idx="11"/>
          </p:nvPr>
        </p:nvSpPr>
        <p:spPr>
          <a:xfrm>
            <a:off x="590843" y="6365498"/>
            <a:ext cx="3859795" cy="228660"/>
          </a:xfrm>
          <a:prstGeom prst="rect">
            <a:avLst/>
          </a:prstGeom>
        </p:spPr>
        <p:txBody>
          <a:bodyPr/>
          <a:lstStyle/>
          <a:p>
            <a:endParaRPr 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29162339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5" y="4961453"/>
            <a:ext cx="6422002"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6" name="Footer Placeholder 5"/>
          <p:cNvSpPr>
            <a:spLocks noGrp="1"/>
          </p:cNvSpPr>
          <p:nvPr>
            <p:ph type="ftr" sz="quarter" idx="11"/>
          </p:nvPr>
        </p:nvSpPr>
        <p:spPr>
          <a:xfrm>
            <a:off x="590843" y="6365498"/>
            <a:ext cx="3859795" cy="228660"/>
          </a:xfrm>
          <a:prstGeom prst="rect">
            <a:avLst/>
          </a:prstGeom>
        </p:spPr>
        <p:txBody>
          <a:bodyPr/>
          <a:lstStyle/>
          <a:p>
            <a:endParaRPr 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26813188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nchor="ctr"/>
          <a:lstStyle>
            <a:lvl1pPr>
              <a:defRPr sz="3600"/>
            </a:lvl1pPr>
          </a:lstStyle>
          <a:p>
            <a:r>
              <a:rPr lang="en-US"/>
              <a:t>Click to edit Master title style</a:t>
            </a:r>
          </a:p>
        </p:txBody>
      </p:sp>
      <p:sp>
        <p:nvSpPr>
          <p:cNvPr id="13" name="Text Placeholder 3"/>
          <p:cNvSpPr>
            <a:spLocks noGrp="1"/>
          </p:cNvSpPr>
          <p:nvPr>
            <p:ph type="body" sz="half" idx="2"/>
          </p:nvPr>
        </p:nvSpPr>
        <p:spPr>
          <a:xfrm>
            <a:off x="866440" y="3488023"/>
            <a:ext cx="6422005" cy="2536858"/>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5" name="Footer Placeholder 4"/>
          <p:cNvSpPr>
            <a:spLocks noGrp="1"/>
          </p:cNvSpPr>
          <p:nvPr>
            <p:ph type="ftr" sz="quarter" idx="11"/>
          </p:nvPr>
        </p:nvSpPr>
        <p:spPr>
          <a:xfrm>
            <a:off x="590843" y="6365498"/>
            <a:ext cx="3859795" cy="228660"/>
          </a:xfrm>
          <a:prstGeom prst="rect">
            <a:avLst/>
          </a:prstGeom>
        </p:spPr>
        <p:txBody>
          <a:bodyPr/>
          <a:lstStyle/>
          <a:p>
            <a:endParaRPr lang="en-US"/>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29685939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4" name="Rectangle 13"/>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12" name="TextBox 11"/>
          <p:cNvSpPr txBox="1"/>
          <p:nvPr/>
        </p:nvSpPr>
        <p:spPr bwMode="gray">
          <a:xfrm>
            <a:off x="7033422" y="2898648"/>
            <a:ext cx="660550"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a:t>”</a:t>
            </a:r>
          </a:p>
        </p:txBody>
      </p:sp>
      <p:sp>
        <p:nvSpPr>
          <p:cNvPr id="11" name="TextBox 10"/>
          <p:cNvSpPr txBox="1"/>
          <p:nvPr/>
        </p:nvSpPr>
        <p:spPr bwMode="gray">
          <a:xfrm>
            <a:off x="651683" y="589767"/>
            <a:ext cx="601591"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a:t>“</a:t>
            </a:r>
          </a:p>
        </p:txBody>
      </p:sp>
      <p:sp>
        <p:nvSpPr>
          <p:cNvPr id="2" name="Title 1"/>
          <p:cNvSpPr>
            <a:spLocks noGrp="1"/>
          </p:cNvSpPr>
          <p:nvPr>
            <p:ph type="title"/>
          </p:nvPr>
        </p:nvSpPr>
        <p:spPr>
          <a:xfrm>
            <a:off x="1128058" y="903421"/>
            <a:ext cx="6160385" cy="2895658"/>
          </a:xfrm>
        </p:spPr>
        <p:txBody>
          <a:bodyPr/>
          <a:lstStyle>
            <a:lvl1pPr>
              <a:defRPr sz="3600"/>
            </a:lvl1pPr>
          </a:lstStyle>
          <a:p>
            <a:r>
              <a:rPr lang="en-US"/>
              <a:t>Click to edit Master title style</a:t>
            </a:r>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5" name="Footer Placeholder 4"/>
          <p:cNvSpPr>
            <a:spLocks noGrp="1"/>
          </p:cNvSpPr>
          <p:nvPr>
            <p:ph type="ftr" sz="quarter" idx="11"/>
          </p:nvPr>
        </p:nvSpPr>
        <p:spPr>
          <a:xfrm>
            <a:off x="590843" y="6365498"/>
            <a:ext cx="3859795" cy="228660"/>
          </a:xfrm>
          <a:prstGeom prst="rect">
            <a:avLst/>
          </a:prstGeom>
        </p:spPr>
        <p:txBody>
          <a:bodyPr/>
          <a:lstStyle/>
          <a:p>
            <a:endParaRPr lang="en-US"/>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40640962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9144000" cy="6860799"/>
            <a:chOff x="0" y="0"/>
            <a:chExt cx="9144000" cy="6860799"/>
          </a:xfrm>
        </p:grpSpPr>
        <p:sp>
          <p:nvSpPr>
            <p:cNvPr id="10" name="Rectangle 9"/>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3600" b="0" cap="none"/>
            </a:lvl1pPr>
          </a:lstStyle>
          <a:p>
            <a:r>
              <a:rPr lang="en-US"/>
              <a:t>Click to edit Master title style</a:t>
            </a:r>
          </a:p>
        </p:txBody>
      </p:sp>
      <p:sp>
        <p:nvSpPr>
          <p:cNvPr id="3" name="Text Placeholder 2"/>
          <p:cNvSpPr>
            <a:spLocks noGrp="1"/>
          </p:cNvSpPr>
          <p:nvPr>
            <p:ph type="body" idx="1"/>
          </p:nvPr>
        </p:nvSpPr>
        <p:spPr>
          <a:xfrm>
            <a:off x="866441" y="5024908"/>
            <a:ext cx="6422004" cy="994891"/>
          </a:xfrm>
        </p:spPr>
        <p:txBody>
          <a:bodyPr anchor="t">
            <a:normAutofit/>
          </a:bodyPr>
          <a:lstStyle>
            <a:lvl1pPr marL="0" indent="0" algn="l">
              <a:buNone/>
              <a:defRPr sz="18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5" name="Footer Placeholder 4"/>
          <p:cNvSpPr>
            <a:spLocks noGrp="1"/>
          </p:cNvSpPr>
          <p:nvPr>
            <p:ph type="ftr" sz="quarter" idx="11"/>
          </p:nvPr>
        </p:nvSpPr>
        <p:spPr>
          <a:xfrm>
            <a:off x="590843" y="6365498"/>
            <a:ext cx="3859795" cy="228660"/>
          </a:xfrm>
          <a:prstGeom prst="rect">
            <a:avLst/>
          </a:prstGeom>
        </p:spPr>
        <p:txBody>
          <a:bodyPr/>
          <a:lstStyle/>
          <a:p>
            <a:endParaRPr lang="en-US"/>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31434576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2305"/>
            <a:ext cx="6423592" cy="714660"/>
          </a:xfrm>
        </p:spPr>
        <p:txBody>
          <a:bodyPr/>
          <a:lstStyle>
            <a:lvl1pPr>
              <a:defRPr sz="3200"/>
            </a:lvl1pPr>
          </a:lstStyle>
          <a:p>
            <a:r>
              <a:rPr lang="en-US"/>
              <a:t>Click to edit Master title style</a:t>
            </a:r>
          </a:p>
        </p:txBody>
      </p:sp>
      <p:sp>
        <p:nvSpPr>
          <p:cNvPr id="3" name="Text Placeholder 2"/>
          <p:cNvSpPr>
            <a:spLocks noGrp="1"/>
          </p:cNvSpPr>
          <p:nvPr>
            <p:ph type="body" idx="1"/>
          </p:nvPr>
        </p:nvSpPr>
        <p:spPr>
          <a:xfrm>
            <a:off x="866441" y="2489200"/>
            <a:ext cx="231343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5"/>
            <a:ext cx="2313432" cy="287771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8472" y="2489200"/>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2" y="3147165"/>
            <a:ext cx="2326749" cy="2869878"/>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0" y="2489201"/>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3821" y="3147164"/>
            <a:ext cx="2313740"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8" name="Footer Placeholder 7"/>
          <p:cNvSpPr>
            <a:spLocks noGrp="1"/>
          </p:cNvSpPr>
          <p:nvPr>
            <p:ph type="ftr" sz="quarter" idx="11"/>
          </p:nvPr>
        </p:nvSpPr>
        <p:spPr>
          <a:xfrm>
            <a:off x="590843" y="6365498"/>
            <a:ext cx="3859795" cy="228660"/>
          </a:xfrm>
          <a:prstGeom prst="rect">
            <a:avLst/>
          </a:prstGeom>
        </p:spPr>
        <p:txBody>
          <a:bodyPr/>
          <a:lstStyle/>
          <a:p>
            <a:endParaRPr lang="en-US"/>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33638875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lstStyle>
            <a:lvl1pPr>
              <a:defRPr sz="3200"/>
            </a:lvl1pPr>
          </a:lstStyle>
          <a:p>
            <a:r>
              <a:rPr lang="en-US"/>
              <a:t>Click to edit Master title style</a:t>
            </a:r>
          </a:p>
        </p:txBody>
      </p:sp>
      <p:sp>
        <p:nvSpPr>
          <p:cNvPr id="3" name="Text Placeholder 2"/>
          <p:cNvSpPr>
            <a:spLocks noGrp="1"/>
          </p:cNvSpPr>
          <p:nvPr>
            <p:ph type="body" idx="1"/>
          </p:nvPr>
        </p:nvSpPr>
        <p:spPr>
          <a:xfrm>
            <a:off x="881461" y="4180095"/>
            <a:ext cx="229904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012743" y="2486221"/>
            <a:ext cx="2021456" cy="145032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0" name="Text Placeholder 3"/>
          <p:cNvSpPr>
            <a:spLocks noGrp="1"/>
          </p:cNvSpPr>
          <p:nvPr>
            <p:ph type="body" sz="half" idx="21"/>
          </p:nvPr>
        </p:nvSpPr>
        <p:spPr>
          <a:xfrm>
            <a:off x="881461" y="4837558"/>
            <a:ext cx="2298410"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4318" y="4179596"/>
            <a:ext cx="231779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16"/>
          </p:nvPr>
        </p:nvSpPr>
        <p:spPr>
          <a:xfrm>
            <a:off x="3550622" y="2509453"/>
            <a:ext cx="2025182"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3404318" y="4837558"/>
            <a:ext cx="2330903"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1" y="4179595"/>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17"/>
          </p:nvPr>
        </p:nvSpPr>
        <p:spPr>
          <a:xfrm>
            <a:off x="6104946" y="2509453"/>
            <a:ext cx="2018839"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5963821" y="4837558"/>
            <a:ext cx="229949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8" name="Footer Placeholder 7"/>
          <p:cNvSpPr>
            <a:spLocks noGrp="1"/>
          </p:cNvSpPr>
          <p:nvPr>
            <p:ph type="ftr" sz="quarter" idx="11"/>
          </p:nvPr>
        </p:nvSpPr>
        <p:spPr>
          <a:xfrm>
            <a:off x="590843" y="6365498"/>
            <a:ext cx="3859795" cy="228660"/>
          </a:xfrm>
          <a:prstGeom prst="rect">
            <a:avLst/>
          </a:prstGeom>
        </p:spPr>
        <p:txBody>
          <a:bodyPr/>
          <a:lstStyle/>
          <a:p>
            <a:endParaRPr lang="en-US"/>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30193314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5" name="Footer Placeholder 4"/>
          <p:cNvSpPr>
            <a:spLocks noGrp="1"/>
          </p:cNvSpPr>
          <p:nvPr>
            <p:ph type="ftr" sz="quarter" idx="11"/>
          </p:nvPr>
        </p:nvSpPr>
        <p:spPr>
          <a:xfrm>
            <a:off x="590843" y="6365498"/>
            <a:ext cx="3859795" cy="228660"/>
          </a:xfrm>
          <a:prstGeom prst="rect">
            <a:avLst/>
          </a:prstGeom>
        </p:spPr>
        <p:txBody>
          <a:bodyPr/>
          <a:lstStyle/>
          <a:p>
            <a:endParaRPr lang="en-US"/>
          </a:p>
        </p:txBody>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1488939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8" name="Rectangle 7"/>
            <p:cNvSpPr/>
            <p:nvPr/>
          </p:nvSpPr>
          <p:spPr bwMode="gray">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077347" cy="4571999"/>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5" name="Footer Placeholder 4"/>
          <p:cNvSpPr>
            <a:spLocks noGrp="1"/>
          </p:cNvSpPr>
          <p:nvPr>
            <p:ph type="ftr" sz="quarter" idx="11"/>
          </p:nvPr>
        </p:nvSpPr>
        <p:spPr>
          <a:xfrm>
            <a:off x="590843" y="6365498"/>
            <a:ext cx="3859795" cy="228660"/>
          </a:xfrm>
          <a:prstGeom prst="rect">
            <a:avLst/>
          </a:prstGeom>
        </p:spPr>
        <p:txBody>
          <a:bodyPr/>
          <a:lstStyle/>
          <a:p>
            <a:endParaRPr lang="en-US"/>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227699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15114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285139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871706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1371119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251866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1796255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772C0-405C-4DD9-8479-CAB01F025FA8}"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04885-EBC9-46FB-8AE6-9D1DF8A5B291}" type="slidenum">
              <a:rPr lang="en-US" smtClean="0"/>
              <a:pPr/>
              <a:t>‹#›</a:t>
            </a:fld>
            <a:endParaRPr lang="en-US"/>
          </a:p>
        </p:txBody>
      </p:sp>
    </p:spTree>
    <p:extLst>
      <p:ext uri="{BB962C8B-B14F-4D97-AF65-F5344CB8AC3E}">
        <p14:creationId xmlns:p14="http://schemas.microsoft.com/office/powerpoint/2010/main" val="554748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772C0-405C-4DD9-8479-CAB01F025FA8}" type="datetimeFigureOut">
              <a:rPr lang="en-US" smtClean="0"/>
              <a:pPr/>
              <a:t>10/14/2019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04885-EBC9-46FB-8AE6-9D1DF8A5B291}" type="slidenum">
              <a:rPr lang="en-US" smtClean="0"/>
              <a:pPr/>
              <a:t>‹#›</a:t>
            </a:fld>
            <a:endParaRPr lang="en-US"/>
          </a:p>
        </p:txBody>
      </p:sp>
    </p:spTree>
    <p:extLst>
      <p:ext uri="{BB962C8B-B14F-4D97-AF65-F5344CB8AC3E}">
        <p14:creationId xmlns:p14="http://schemas.microsoft.com/office/powerpoint/2010/main" val="1004564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25" name="Rectangle 24"/>
            <p:cNvSpPr/>
            <p:nvPr/>
          </p:nvSpPr>
          <p:spPr>
            <a:xfrm>
              <a:off x="0" y="0"/>
              <a:ext cx="9118832"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18"/>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3202" cy="709865"/>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866441" y="2489200"/>
            <a:ext cx="6343201" cy="3530600"/>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39638" y="6365499"/>
            <a:ext cx="990599" cy="228659"/>
          </a:xfrm>
          <a:prstGeom prst="rect">
            <a:avLst/>
          </a:prstGeom>
        </p:spPr>
        <p:txBody>
          <a:bodyPr vert="horz" lIns="91440" tIns="45720" rIns="91440" bIns="45720" rtlCol="0" anchor="b"/>
          <a:lstStyle>
            <a:lvl1pPr algn="r">
              <a:defRPr sz="900" b="1" i="0">
                <a:solidFill>
                  <a:schemeClr val="accent1"/>
                </a:solidFill>
                <a:latin typeface="+mn-lt"/>
              </a:defRPr>
            </a:lvl1pPr>
          </a:lstStyle>
          <a:p>
            <a:fld id="{C79772C0-405C-4DD9-8479-CAB01F025FA8}" type="datetimeFigureOut">
              <a:rPr lang="en-US" smtClean="0"/>
              <a:pPr/>
              <a:t>10/14/2019</a:t>
            </a:fld>
            <a:endParaRPr lang="en-US"/>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509708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1" eaLnBrk="1" latinLnBrk="0" hangingPunct="1">
        <a:spcBef>
          <a:spcPct val="0"/>
        </a:spcBef>
        <a:buNone/>
        <a:defRPr sz="32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sz="4900" dirty="0"/>
              <a:t/>
            </a:r>
            <a:br>
              <a:rPr lang="en-US" sz="4900" dirty="0"/>
            </a:br>
            <a:r>
              <a:rPr lang="en-US" sz="4900" dirty="0"/>
              <a:t>PAPER DISCUSSION:</a:t>
            </a:r>
            <a:br>
              <a:rPr lang="en-US" sz="4900" dirty="0"/>
            </a:br>
            <a:r>
              <a:rPr lang="en-US" sz="4900" dirty="0"/>
              <a:t/>
            </a:r>
            <a:br>
              <a:rPr lang="en-US" sz="4900" dirty="0"/>
            </a:br>
            <a:r>
              <a:rPr lang="en-US" sz="4900" dirty="0"/>
              <a:t>AIS in an Age of Big Data</a:t>
            </a:r>
            <a:br>
              <a:rPr lang="en-US" sz="4900" dirty="0"/>
            </a:br>
            <a:r>
              <a:rPr lang="en-US" dirty="0"/>
              <a:t/>
            </a:r>
            <a:br>
              <a:rPr lang="en-US" dirty="0"/>
            </a:br>
            <a:r>
              <a:rPr lang="en-US" sz="2700" dirty="0"/>
              <a:t>Kevin Moffitt and </a:t>
            </a:r>
            <a:r>
              <a:rPr lang="en-US" sz="2700" dirty="0" err="1"/>
              <a:t>Miklos</a:t>
            </a:r>
            <a:r>
              <a:rPr lang="en-US" sz="2700" dirty="0"/>
              <a:t> A. </a:t>
            </a:r>
            <a:r>
              <a:rPr lang="en-US" sz="2700" dirty="0" err="1"/>
              <a:t>Vasarhelyi</a:t>
            </a:r>
            <a:endParaRPr lang="en-US" sz="2700" dirty="0">
              <a:latin typeface="+mn-lt"/>
            </a:endParaRPr>
          </a:p>
        </p:txBody>
      </p:sp>
      <p:sp>
        <p:nvSpPr>
          <p:cNvPr id="6" name="Footer Placeholder 5"/>
          <p:cNvSpPr>
            <a:spLocks noGrp="1"/>
          </p:cNvSpPr>
          <p:nvPr>
            <p:ph type="ftr" sz="quarter" idx="11"/>
          </p:nvPr>
        </p:nvSpPr>
        <p:spPr>
          <a:xfrm>
            <a:off x="228600" y="6248400"/>
            <a:ext cx="3276600" cy="457200"/>
          </a:xfrm>
          <a:prstGeom prst="rect">
            <a:avLst/>
          </a:prstGeom>
        </p:spPr>
        <p:txBody>
          <a:bodyPr/>
          <a:lstStyle/>
          <a:p>
            <a:endParaRPr lang="en-US" sz="1000"/>
          </a:p>
          <a:p>
            <a:endParaRPr lang="en-US" sz="1000"/>
          </a:p>
        </p:txBody>
      </p:sp>
      <p:sp>
        <p:nvSpPr>
          <p:cNvPr id="7" name="Slide Number Placeholder 6"/>
          <p:cNvSpPr>
            <a:spLocks noGrp="1"/>
          </p:cNvSpPr>
          <p:nvPr>
            <p:ph type="sldNum" sz="quarter" idx="4"/>
          </p:nvPr>
        </p:nvSpPr>
        <p:spPr>
          <a:xfrm>
            <a:off x="8153400" y="6324600"/>
            <a:ext cx="747712" cy="365760"/>
          </a:xfrm>
        </p:spPr>
        <p:txBody>
          <a:bodyPr/>
          <a:lstStyle/>
          <a:p>
            <a:fld id="{D5150FDB-5C9A-4B86-97CC-8CA138DC124E}" type="slidenum">
              <a:rPr lang="en-US" smtClean="0">
                <a:solidFill>
                  <a:schemeClr val="accent1"/>
                </a:solidFill>
              </a:rPr>
              <a:pPr/>
              <a:t>1</a:t>
            </a:fld>
            <a:r>
              <a:rPr lang="en-US">
                <a:solidFill>
                  <a:schemeClr val="accent1"/>
                </a:solidFill>
              </a:rPr>
              <a:t>-1</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51873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pPr algn="ctr"/>
            <a:r>
              <a:rPr lang="en-US" dirty="0"/>
              <a:t>Corporations Are People</a:t>
            </a:r>
          </a:p>
        </p:txBody>
      </p:sp>
      <p:sp>
        <p:nvSpPr>
          <p:cNvPr id="3" name="Content Placeholder 2"/>
          <p:cNvSpPr>
            <a:spLocks noGrp="1"/>
          </p:cNvSpPr>
          <p:nvPr>
            <p:ph idx="1"/>
          </p:nvPr>
        </p:nvSpPr>
        <p:spPr>
          <a:xfrm>
            <a:off x="457200" y="2209800"/>
            <a:ext cx="8229600" cy="3791712"/>
          </a:xfrm>
        </p:spPr>
        <p:txBody>
          <a:bodyPr>
            <a:noAutofit/>
          </a:bodyPr>
          <a:lstStyle/>
          <a:p>
            <a:r>
              <a:rPr lang="en-US" dirty="0">
                <a:solidFill>
                  <a:schemeClr val="tx1"/>
                </a:solidFill>
              </a:rPr>
              <a:t>Big Data in the popular press mainly focuses on knowing all there is to know about individuals </a:t>
            </a:r>
            <a:r>
              <a:rPr lang="en-US" dirty="0">
                <a:solidFill>
                  <a:srgbClr val="0070C0"/>
                </a:solidFill>
              </a:rPr>
              <a:t>(Franks 2012). </a:t>
            </a:r>
            <a:r>
              <a:rPr lang="en-US" dirty="0">
                <a:solidFill>
                  <a:schemeClr val="tx1"/>
                </a:solidFill>
              </a:rPr>
              <a:t>Emails, phone calls, internet activity, credit card usage, opinions, friends, photographs, videos, passwords, bank account balances, travel history, and more can all be known about an individual with the proper credentials.</a:t>
            </a:r>
          </a:p>
          <a:p>
            <a:r>
              <a:rPr lang="en-US" dirty="0"/>
              <a:t> All of this information can play an important role in painting an accurate picture of who the individual is, what that person has done, and what that person will do in the future</a:t>
            </a:r>
          </a:p>
          <a:p>
            <a:r>
              <a:rPr lang="en-US" dirty="0">
                <a:solidFill>
                  <a:srgbClr val="FF0000"/>
                </a:solidFill>
              </a:rPr>
              <a:t>Many questions </a:t>
            </a:r>
            <a:r>
              <a:rPr lang="en-US" dirty="0"/>
              <a:t>have yet to be answered regarding increased obtrusive surveillance of companies, and detailing information about employee activities</a:t>
            </a:r>
            <a:endParaRPr lang="en-US" sz="2000" dirty="0"/>
          </a:p>
        </p:txBody>
      </p:sp>
    </p:spTree>
    <p:extLst>
      <p:ext uri="{BB962C8B-B14F-4D97-AF65-F5344CB8AC3E}">
        <p14:creationId xmlns:p14="http://schemas.microsoft.com/office/powerpoint/2010/main" val="2432352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pPr algn="ctr"/>
            <a:r>
              <a:rPr lang="en-US" dirty="0"/>
              <a:t>Big Data in Surveillance</a:t>
            </a:r>
          </a:p>
        </p:txBody>
      </p:sp>
      <p:sp>
        <p:nvSpPr>
          <p:cNvPr id="3" name="Content Placeholder 2"/>
          <p:cNvSpPr>
            <a:spLocks noGrp="1"/>
          </p:cNvSpPr>
          <p:nvPr>
            <p:ph idx="1"/>
          </p:nvPr>
        </p:nvSpPr>
        <p:spPr>
          <a:xfrm>
            <a:off x="457200" y="2209800"/>
            <a:ext cx="8229600" cy="3791712"/>
          </a:xfrm>
        </p:spPr>
        <p:txBody>
          <a:bodyPr>
            <a:noAutofit/>
          </a:bodyPr>
          <a:lstStyle/>
          <a:p>
            <a:r>
              <a:rPr lang="en-US" sz="1600" dirty="0"/>
              <a:t>The U.S. government has confirmed the existence of a system called </a:t>
            </a:r>
            <a:r>
              <a:rPr lang="en-US" sz="1600" dirty="0" err="1">
                <a:solidFill>
                  <a:srgbClr val="FF0000"/>
                </a:solidFill>
              </a:rPr>
              <a:t>xKeyscore</a:t>
            </a:r>
            <a:r>
              <a:rPr lang="en-US" sz="1600" dirty="0"/>
              <a:t> to glean email and web traffic for surveillance purposes. The National Security Agency (NSA) approach collects phone call data (not the content) of calls through U.S. phone companies and stores them for five years.</a:t>
            </a:r>
          </a:p>
          <a:p>
            <a:r>
              <a:rPr lang="en-US" sz="1600" dirty="0"/>
              <a:t>Another database that may be linked to it is the </a:t>
            </a:r>
            <a:r>
              <a:rPr lang="en-US" sz="1600" dirty="0">
                <a:solidFill>
                  <a:srgbClr val="FF0000"/>
                </a:solidFill>
              </a:rPr>
              <a:t>PRISM</a:t>
            </a:r>
            <a:r>
              <a:rPr lang="en-US" sz="1600" dirty="0"/>
              <a:t> database, which actually has content from emails and social media (such as Facebook) that are sent or received by foreigners. Although little is known of the details of these systems, their existence and purposes can easily be rethought for the purpose of accounting reporting, assurance, marketing analysis, and sales. </a:t>
            </a:r>
          </a:p>
          <a:p>
            <a:r>
              <a:rPr lang="en-US" sz="1600" dirty="0"/>
              <a:t>Understanding who calls and is called by whom, the volume and timing of calls, can be a treasure trove for understanding the sales of your competitors, confirming volume of sales, predicting macro-economic information, providing leads to your sales force, and detecting product problems, among many other additional applications of the same data.</a:t>
            </a:r>
          </a:p>
        </p:txBody>
      </p:sp>
    </p:spTree>
    <p:extLst>
      <p:ext uri="{BB962C8B-B14F-4D97-AF65-F5344CB8AC3E}">
        <p14:creationId xmlns:p14="http://schemas.microsoft.com/office/powerpoint/2010/main" val="3046192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algn="ctr"/>
            <a:r>
              <a:rPr lang="en-US" dirty="0"/>
              <a:t>The SEC Audit Quality Model</a:t>
            </a:r>
          </a:p>
        </p:txBody>
      </p:sp>
      <p:sp>
        <p:nvSpPr>
          <p:cNvPr id="4" name="Slide Number Placeholder 4"/>
          <p:cNvSpPr>
            <a:spLocks noGrp="1"/>
          </p:cNvSpPr>
          <p:nvPr>
            <p:ph idx="1"/>
          </p:nvPr>
        </p:nvSpPr>
        <p:spPr>
          <a:xfrm>
            <a:off x="457200" y="2209800"/>
            <a:ext cx="8229600" cy="4096512"/>
          </a:xfrm>
        </p:spPr>
        <p:txBody>
          <a:bodyPr>
            <a:normAutofit lnSpcReduction="10000"/>
          </a:bodyPr>
          <a:lstStyle/>
          <a:p>
            <a:pPr>
              <a:lnSpc>
                <a:spcPct val="120000"/>
              </a:lnSpc>
            </a:pPr>
            <a:r>
              <a:rPr lang="en-US" sz="1600" dirty="0"/>
              <a:t>In early 2013 it was reported that the SEC would roll out a new tool for detecting and preventing fraud </a:t>
            </a:r>
            <a:r>
              <a:rPr lang="en-US" sz="1600" dirty="0">
                <a:solidFill>
                  <a:srgbClr val="0070C0"/>
                </a:solidFill>
              </a:rPr>
              <a:t>(Jones 2013). </a:t>
            </a:r>
            <a:r>
              <a:rPr lang="en-US" sz="1600" dirty="0"/>
              <a:t>The name of the tool is the Accounting Quality Model (AQM), dubbed ‘‘</a:t>
            </a:r>
            <a:r>
              <a:rPr lang="en-US" sz="1600" dirty="0" err="1">
                <a:solidFill>
                  <a:srgbClr val="FF0000"/>
                </a:solidFill>
              </a:rPr>
              <a:t>RoboCop</a:t>
            </a:r>
            <a:r>
              <a:rPr lang="en-US" sz="1600" dirty="0"/>
              <a:t>’’ by some in the press.</a:t>
            </a:r>
          </a:p>
          <a:p>
            <a:pPr>
              <a:lnSpc>
                <a:spcPct val="120000"/>
              </a:lnSpc>
            </a:pPr>
            <a:r>
              <a:rPr lang="en-US" sz="1600" dirty="0"/>
              <a:t>The tool will draw from XBRL tagged data, data that are currently accessible on the EDGAR database, to identify filers who deviate from reporting patterns compared to industry peers, especially in how discretionary accruals are managed. If significant departures are detected, AQM will flag the disclosure, which may lead to immediate investigation.</a:t>
            </a:r>
          </a:p>
          <a:p>
            <a:pPr>
              <a:lnSpc>
                <a:spcPct val="120000"/>
              </a:lnSpc>
            </a:pPr>
            <a:r>
              <a:rPr lang="en-US" sz="1600" dirty="0"/>
              <a:t>While the primary source of data is currently XBRL, it is conceivable that the SEC will begin to gather much more data on companies in the same way data are gathered about individuals. Phone records, Internet activity, purchasing behaviors, and social media activities could all be gathered at the company level.</a:t>
            </a:r>
          </a:p>
        </p:txBody>
      </p:sp>
      <p:sp>
        <p:nvSpPr>
          <p:cNvPr id="5" name="Slide Number Placeholder 4"/>
          <p:cNvSpPr>
            <a:spLocks noGrp="1"/>
          </p:cNvSpPr>
          <p:nvPr>
            <p:ph type="sldNum" sz="quarter" idx="4"/>
          </p:nvPr>
        </p:nvSpPr>
        <p:spPr>
          <a:xfrm>
            <a:off x="8229600" y="6400800"/>
            <a:ext cx="762000" cy="365760"/>
          </a:xfrm>
        </p:spPr>
        <p:txBody>
          <a:bodyPr/>
          <a:lstStyle/>
          <a:p>
            <a:endParaRPr lang="en-US"/>
          </a:p>
          <a:p>
            <a:r>
              <a:rPr lang="en-US"/>
              <a:t>2-</a:t>
            </a:r>
            <a:fld id="{D5150FDB-5C9A-4B86-97CC-8CA138DC124E}" type="slidenum">
              <a:rPr lang="en-US" smtClean="0"/>
              <a:pPr/>
              <a:t>12</a:t>
            </a:fld>
            <a:endParaRPr lang="en-US"/>
          </a:p>
        </p:txBody>
      </p:sp>
    </p:spTree>
    <p:extLst>
      <p:ext uri="{BB962C8B-B14F-4D97-AF65-F5344CB8AC3E}">
        <p14:creationId xmlns:p14="http://schemas.microsoft.com/office/powerpoint/2010/main" val="179099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algn="ctr"/>
            <a:r>
              <a:rPr lang="en-US" dirty="0"/>
              <a:t>BIG DATA AND ACCOUNTING </a:t>
            </a:r>
            <a:br>
              <a:rPr lang="en-US" dirty="0"/>
            </a:br>
            <a:r>
              <a:rPr lang="en-US" dirty="0"/>
              <a:t>RESEARCH</a:t>
            </a:r>
          </a:p>
        </p:txBody>
      </p:sp>
      <p:sp>
        <p:nvSpPr>
          <p:cNvPr id="4" name="Slide Number Placeholder 4"/>
          <p:cNvSpPr>
            <a:spLocks noGrp="1"/>
          </p:cNvSpPr>
          <p:nvPr>
            <p:ph idx="1"/>
          </p:nvPr>
        </p:nvSpPr>
        <p:spPr>
          <a:xfrm>
            <a:off x="457200" y="2209800"/>
            <a:ext cx="8229600" cy="4096512"/>
          </a:xfrm>
        </p:spPr>
        <p:txBody>
          <a:bodyPr>
            <a:normAutofit lnSpcReduction="10000"/>
          </a:bodyPr>
          <a:lstStyle/>
          <a:p>
            <a:r>
              <a:rPr lang="en-US" sz="2400" dirty="0"/>
              <a:t>Much in the same way the SEC harnesses data for their Audit Quality Model, the EDGAR and WRDS databases could become a local Big Data repository for </a:t>
            </a:r>
            <a:r>
              <a:rPr lang="en-US" sz="2400" dirty="0">
                <a:solidFill>
                  <a:srgbClr val="FF0000"/>
                </a:solidFill>
              </a:rPr>
              <a:t>accounting researchers</a:t>
            </a:r>
            <a:r>
              <a:rPr lang="en-US" sz="2400" dirty="0"/>
              <a:t>. </a:t>
            </a:r>
          </a:p>
          <a:p>
            <a:r>
              <a:rPr lang="en-US" sz="2400" dirty="0"/>
              <a:t>Data from other sources would also enrich future analyses including any company documentation (including archives of their web content), data produced by third parties such as Yahoo-Finance, transcripts and audio from quarterly calls to analysts, news headlines, Twitter feeds, and social media</a:t>
            </a:r>
          </a:p>
        </p:txBody>
      </p:sp>
      <p:sp>
        <p:nvSpPr>
          <p:cNvPr id="5" name="Slide Number Placeholder 4"/>
          <p:cNvSpPr>
            <a:spLocks noGrp="1"/>
          </p:cNvSpPr>
          <p:nvPr>
            <p:ph type="sldNum" sz="quarter" idx="4"/>
          </p:nvPr>
        </p:nvSpPr>
        <p:spPr>
          <a:xfrm>
            <a:off x="8229600" y="6400800"/>
            <a:ext cx="762000" cy="365760"/>
          </a:xfrm>
        </p:spPr>
        <p:txBody>
          <a:bodyPr/>
          <a:lstStyle/>
          <a:p>
            <a:endParaRPr lang="en-US"/>
          </a:p>
          <a:p>
            <a:r>
              <a:rPr lang="en-US"/>
              <a:t>2-</a:t>
            </a:r>
            <a:fld id="{D5150FDB-5C9A-4B86-97CC-8CA138DC124E}" type="slidenum">
              <a:rPr lang="en-US" smtClean="0"/>
              <a:pPr/>
              <a:t>13</a:t>
            </a:fld>
            <a:endParaRPr lang="en-US"/>
          </a:p>
        </p:txBody>
      </p:sp>
    </p:spTree>
    <p:extLst>
      <p:ext uri="{BB962C8B-B14F-4D97-AF65-F5344CB8AC3E}">
        <p14:creationId xmlns:p14="http://schemas.microsoft.com/office/powerpoint/2010/main" val="2789984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algn="ctr"/>
            <a:r>
              <a:rPr lang="en-US" dirty="0"/>
              <a:t>Accounting and Audit Practice </a:t>
            </a:r>
            <a:br>
              <a:rPr lang="en-US" dirty="0"/>
            </a:br>
            <a:r>
              <a:rPr lang="en-US" dirty="0"/>
              <a:t>with Big Data</a:t>
            </a:r>
          </a:p>
        </p:txBody>
      </p:sp>
      <p:sp>
        <p:nvSpPr>
          <p:cNvPr id="3" name="Content Placeholder 2"/>
          <p:cNvSpPr>
            <a:spLocks noGrp="1"/>
          </p:cNvSpPr>
          <p:nvPr>
            <p:ph idx="1"/>
          </p:nvPr>
        </p:nvSpPr>
        <p:spPr>
          <a:xfrm>
            <a:off x="533400" y="2209800"/>
            <a:ext cx="8229600" cy="4020312"/>
          </a:xfrm>
        </p:spPr>
        <p:txBody>
          <a:bodyPr>
            <a:noAutofit/>
          </a:bodyPr>
          <a:lstStyle/>
          <a:p>
            <a:r>
              <a:rPr lang="en-US" sz="2000" dirty="0"/>
              <a:t>ERP systems are already collecting a wide new range of data. In fact, the alternate data surrounding operations can be much more informative in terms of measurement of business than exclusively financial transactions. As accountants are responsible for gathering and reporting information that is useful to management, then there is a role for them in Big Data and Data Analytics.</a:t>
            </a:r>
          </a:p>
          <a:p>
            <a:r>
              <a:rPr lang="en-US" sz="2000" dirty="0">
                <a:solidFill>
                  <a:srgbClr val="FF0000"/>
                </a:solidFill>
              </a:rPr>
              <a:t>Auditors</a:t>
            </a:r>
            <a:r>
              <a:rPr lang="en-US" sz="2000" dirty="0"/>
              <a:t> can also take advantage of Big Data. Auditors should seek to verify transactions, not with just an invoice and receipt, but multi-modal evidence that a transaction took place. Photo, video, GPS location, and other meta data could accompany transaction data. </a:t>
            </a:r>
          </a:p>
        </p:txBody>
      </p:sp>
      <p:sp>
        <p:nvSpPr>
          <p:cNvPr id="4" name="Slide Number Placeholder 4"/>
          <p:cNvSpPr>
            <a:spLocks noGrp="1"/>
          </p:cNvSpPr>
          <p:nvPr>
            <p:ph type="sldNum" sz="quarter" idx="4"/>
          </p:nvPr>
        </p:nvSpPr>
        <p:spPr>
          <a:xfrm>
            <a:off x="8229600" y="6400800"/>
            <a:ext cx="762000" cy="365760"/>
          </a:xfrm>
        </p:spPr>
        <p:txBody>
          <a:bodyPr/>
          <a:lstStyle/>
          <a:p>
            <a:endParaRPr lang="en-US"/>
          </a:p>
          <a:p>
            <a:r>
              <a:rPr lang="en-US"/>
              <a:t>2-</a:t>
            </a:r>
            <a:fld id="{D5150FDB-5C9A-4B86-97CC-8CA138DC124E}" type="slidenum">
              <a:rPr lang="en-US" smtClean="0"/>
              <a:pPr/>
              <a:t>14</a:t>
            </a:fld>
            <a:endParaRPr lang="en-US"/>
          </a:p>
        </p:txBody>
      </p:sp>
    </p:spTree>
    <p:extLst>
      <p:ext uri="{BB962C8B-B14F-4D97-AF65-F5344CB8AC3E}">
        <p14:creationId xmlns:p14="http://schemas.microsoft.com/office/powerpoint/2010/main" val="52226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552" y="731908"/>
            <a:ext cx="8229600" cy="1066800"/>
          </a:xfrm>
        </p:spPr>
        <p:txBody>
          <a:bodyPr/>
          <a:lstStyle/>
          <a:p>
            <a:pPr algn="ctr"/>
            <a:r>
              <a:rPr lang="en-US" dirty="0"/>
              <a:t>Big Data in Business </a:t>
            </a:r>
            <a:br>
              <a:rPr lang="en-US" dirty="0"/>
            </a:br>
            <a:r>
              <a:rPr lang="en-US" dirty="0"/>
              <a:t>Measurement, Assurance, </a:t>
            </a:r>
            <a:br>
              <a:rPr lang="en-US" dirty="0"/>
            </a:br>
            <a:r>
              <a:rPr lang="en-US" dirty="0"/>
              <a:t>and Standard Setting</a:t>
            </a:r>
          </a:p>
        </p:txBody>
      </p:sp>
      <p:sp>
        <p:nvSpPr>
          <p:cNvPr id="3" name="Content Placeholder 2"/>
          <p:cNvSpPr>
            <a:spLocks noGrp="1"/>
          </p:cNvSpPr>
          <p:nvPr>
            <p:ph idx="1"/>
          </p:nvPr>
        </p:nvSpPr>
        <p:spPr>
          <a:xfrm>
            <a:off x="533400" y="2209800"/>
            <a:ext cx="8229600" cy="4020312"/>
          </a:xfrm>
        </p:spPr>
        <p:txBody>
          <a:bodyPr>
            <a:normAutofit/>
          </a:bodyPr>
          <a:lstStyle/>
          <a:p>
            <a:r>
              <a:rPr lang="en-US" dirty="0"/>
              <a:t>Figure 1 represents the expanding ecosystem of corporate data usage.</a:t>
            </a:r>
            <a:endParaRPr lang="en-US" sz="1200" dirty="0"/>
          </a:p>
        </p:txBody>
      </p:sp>
      <p:sp>
        <p:nvSpPr>
          <p:cNvPr id="4" name="Slide Number Placeholder 4"/>
          <p:cNvSpPr>
            <a:spLocks noGrp="1"/>
          </p:cNvSpPr>
          <p:nvPr>
            <p:ph type="sldNum" sz="quarter" idx="4"/>
          </p:nvPr>
        </p:nvSpPr>
        <p:spPr>
          <a:xfrm>
            <a:off x="8229600" y="6400800"/>
            <a:ext cx="762000" cy="365760"/>
          </a:xfrm>
        </p:spPr>
        <p:txBody>
          <a:bodyPr/>
          <a:lstStyle/>
          <a:p>
            <a:endParaRPr lang="en-US"/>
          </a:p>
          <a:p>
            <a:r>
              <a:rPr lang="en-US"/>
              <a:t>2-</a:t>
            </a:r>
            <a:fld id="{D5150FDB-5C9A-4B86-97CC-8CA138DC124E}" type="slidenum">
              <a:rPr lang="en-US" smtClean="0"/>
              <a:pPr/>
              <a:t>15</a:t>
            </a:fld>
            <a:endParaRPr lang="en-US"/>
          </a:p>
        </p:txBody>
      </p:sp>
      <p:pic>
        <p:nvPicPr>
          <p:cNvPr id="5" name="Picture 4"/>
          <p:cNvPicPr>
            <a:picLocks noChangeAspect="1"/>
          </p:cNvPicPr>
          <p:nvPr/>
        </p:nvPicPr>
        <p:blipFill>
          <a:blip r:embed="rId3"/>
          <a:stretch>
            <a:fillRect/>
          </a:stretch>
        </p:blipFill>
        <p:spPr>
          <a:xfrm>
            <a:off x="1977878" y="2795872"/>
            <a:ext cx="5130001" cy="3875500"/>
          </a:xfrm>
          <a:prstGeom prst="rect">
            <a:avLst/>
          </a:prstGeom>
        </p:spPr>
      </p:pic>
    </p:spTree>
    <p:extLst>
      <p:ext uri="{BB962C8B-B14F-4D97-AF65-F5344CB8AC3E}">
        <p14:creationId xmlns:p14="http://schemas.microsoft.com/office/powerpoint/2010/main" val="1394087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09600"/>
            <a:ext cx="8229600" cy="1066800"/>
          </a:xfrm>
        </p:spPr>
        <p:txBody>
          <a:bodyPr/>
          <a:lstStyle/>
          <a:p>
            <a:pPr algn="ctr"/>
            <a:r>
              <a:rPr lang="en-US" dirty="0"/>
              <a:t>Assurance and Big Data</a:t>
            </a:r>
          </a:p>
        </p:txBody>
      </p:sp>
      <p:sp>
        <p:nvSpPr>
          <p:cNvPr id="3" name="Content Placeholder 2"/>
          <p:cNvSpPr>
            <a:spLocks noGrp="1"/>
          </p:cNvSpPr>
          <p:nvPr>
            <p:ph idx="1"/>
          </p:nvPr>
        </p:nvSpPr>
        <p:spPr>
          <a:xfrm>
            <a:off x="457199" y="2209800"/>
            <a:ext cx="8229600" cy="4096512"/>
          </a:xfrm>
        </p:spPr>
        <p:txBody>
          <a:bodyPr>
            <a:normAutofit fontScale="92500"/>
          </a:bodyPr>
          <a:lstStyle/>
          <a:p>
            <a:r>
              <a:rPr lang="en-US" dirty="0"/>
              <a:t>Big Data also offers tremendous opportunities for the area of </a:t>
            </a:r>
            <a:r>
              <a:rPr lang="en-US" dirty="0">
                <a:solidFill>
                  <a:srgbClr val="FF0000"/>
                </a:solidFill>
              </a:rPr>
              <a:t>business</a:t>
            </a:r>
            <a:r>
              <a:rPr lang="en-US" dirty="0"/>
              <a:t> </a:t>
            </a:r>
            <a:r>
              <a:rPr lang="en-US" dirty="0">
                <a:solidFill>
                  <a:srgbClr val="FF0000"/>
                </a:solidFill>
              </a:rPr>
              <a:t>assurance</a:t>
            </a:r>
            <a:r>
              <a:rPr lang="en-US" dirty="0"/>
              <a:t>. The need for evolution and facilitation of assurance has been illustrated by the AICPA’s issuance of the Audit Data Standard </a:t>
            </a:r>
            <a:r>
              <a:rPr lang="en-US" dirty="0">
                <a:solidFill>
                  <a:srgbClr val="0070C0"/>
                </a:solidFill>
              </a:rPr>
              <a:t>(Zhang et al. 2012; </a:t>
            </a:r>
            <a:r>
              <a:rPr lang="en-US" dirty="0" err="1">
                <a:solidFill>
                  <a:srgbClr val="0070C0"/>
                </a:solidFill>
              </a:rPr>
              <a:t>Titera</a:t>
            </a:r>
            <a:r>
              <a:rPr lang="en-US" dirty="0">
                <a:solidFill>
                  <a:srgbClr val="0070C0"/>
                </a:solidFill>
              </a:rPr>
              <a:t> 2013), </a:t>
            </a:r>
            <a:r>
              <a:rPr lang="en-US" dirty="0"/>
              <a:t>which focuses on detailed data specification in different formats (flat file and XBRL/GL), not on aggregate measures. Many other enhancements on the assurance model may be desirable</a:t>
            </a:r>
          </a:p>
          <a:p>
            <a:pPr lvl="1"/>
            <a:r>
              <a:rPr lang="en-US" dirty="0"/>
              <a:t>Auditors may have to be able to acquire extensions of the current corporate data that are not in the financial domain to confirm the existence of events.</a:t>
            </a:r>
          </a:p>
          <a:p>
            <a:pPr lvl="1"/>
            <a:r>
              <a:rPr lang="en-US" dirty="0"/>
              <a:t>New forms of audit evidence such as alarms/alerts </a:t>
            </a:r>
            <a:r>
              <a:rPr lang="en-US" dirty="0">
                <a:solidFill>
                  <a:srgbClr val="0070C0"/>
                </a:solidFill>
              </a:rPr>
              <a:t>(</a:t>
            </a:r>
            <a:r>
              <a:rPr lang="en-US" dirty="0" err="1">
                <a:solidFill>
                  <a:srgbClr val="0070C0"/>
                </a:solidFill>
              </a:rPr>
              <a:t>Vasarhelyi</a:t>
            </a:r>
            <a:r>
              <a:rPr lang="en-US" dirty="0">
                <a:solidFill>
                  <a:srgbClr val="0070C0"/>
                </a:solidFill>
              </a:rPr>
              <a:t> and </a:t>
            </a:r>
            <a:r>
              <a:rPr lang="en-US" dirty="0" err="1">
                <a:solidFill>
                  <a:srgbClr val="0070C0"/>
                </a:solidFill>
              </a:rPr>
              <a:t>Halper</a:t>
            </a:r>
            <a:r>
              <a:rPr lang="en-US" dirty="0">
                <a:solidFill>
                  <a:srgbClr val="0070C0"/>
                </a:solidFill>
              </a:rPr>
              <a:t> 1991), </a:t>
            </a:r>
            <a:r>
              <a:rPr lang="en-US" dirty="0"/>
              <a:t>text mining, E-discovery, continuity equations </a:t>
            </a:r>
            <a:r>
              <a:rPr lang="en-US" dirty="0">
                <a:solidFill>
                  <a:srgbClr val="0070C0"/>
                </a:solidFill>
              </a:rPr>
              <a:t>(</a:t>
            </a:r>
            <a:r>
              <a:rPr lang="en-US" dirty="0" err="1">
                <a:solidFill>
                  <a:srgbClr val="0070C0"/>
                </a:solidFill>
              </a:rPr>
              <a:t>Kogan</a:t>
            </a:r>
            <a:r>
              <a:rPr lang="en-US" dirty="0">
                <a:solidFill>
                  <a:srgbClr val="0070C0"/>
                </a:solidFill>
              </a:rPr>
              <a:t> et al. 2011), </a:t>
            </a:r>
            <a:r>
              <a:rPr lang="en-US" dirty="0"/>
              <a:t>and the search for exceptional exceptions </a:t>
            </a:r>
            <a:r>
              <a:rPr lang="en-US" dirty="0">
                <a:solidFill>
                  <a:srgbClr val="0070C0"/>
                </a:solidFill>
              </a:rPr>
              <a:t>(</a:t>
            </a:r>
            <a:r>
              <a:rPr lang="en-US" dirty="0" err="1">
                <a:solidFill>
                  <a:srgbClr val="0070C0"/>
                </a:solidFill>
              </a:rPr>
              <a:t>Issa</a:t>
            </a:r>
            <a:r>
              <a:rPr lang="en-US" dirty="0">
                <a:solidFill>
                  <a:srgbClr val="0070C0"/>
                </a:solidFill>
              </a:rPr>
              <a:t> 2013) </a:t>
            </a:r>
            <a:r>
              <a:rPr lang="en-US" dirty="0"/>
              <a:t>will arise and be used to complement or to replace certain forms of traditional audit evidence.</a:t>
            </a:r>
          </a:p>
          <a:p>
            <a:pPr lvl="1"/>
            <a:r>
              <a:rPr lang="en-US" dirty="0"/>
              <a:t>Auditors may have to rely on analytic models that link markets, operational data, sales, and post-sales efforts to validate reporting elements</a:t>
            </a:r>
          </a:p>
        </p:txBody>
      </p:sp>
      <p:sp>
        <p:nvSpPr>
          <p:cNvPr id="5" name="Slide Number Placeholder 4"/>
          <p:cNvSpPr>
            <a:spLocks noGrp="1"/>
          </p:cNvSpPr>
          <p:nvPr>
            <p:ph type="sldNum" sz="quarter" idx="4"/>
          </p:nvPr>
        </p:nvSpPr>
        <p:spPr>
          <a:xfrm>
            <a:off x="8248288" y="6248400"/>
            <a:ext cx="762000" cy="365760"/>
          </a:xfrm>
        </p:spPr>
        <p:txBody>
          <a:bodyPr/>
          <a:lstStyle/>
          <a:p>
            <a:endParaRPr lang="en-US"/>
          </a:p>
          <a:p>
            <a:r>
              <a:rPr lang="en-US"/>
              <a:t>2-</a:t>
            </a:r>
            <a:fld id="{D5150FDB-5C9A-4B86-97CC-8CA138DC124E}" type="slidenum">
              <a:rPr lang="en-US" smtClean="0"/>
              <a:pPr/>
              <a:t>16</a:t>
            </a:fld>
            <a:endParaRPr lang="en-US"/>
          </a:p>
        </p:txBody>
      </p:sp>
    </p:spTree>
    <p:extLst>
      <p:ext uri="{BB962C8B-B14F-4D97-AF65-F5344CB8AC3E}">
        <p14:creationId xmlns:p14="http://schemas.microsoft.com/office/powerpoint/2010/main" val="81921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661" y="801798"/>
            <a:ext cx="8229600" cy="1066800"/>
          </a:xfrm>
        </p:spPr>
        <p:txBody>
          <a:bodyPr/>
          <a:lstStyle/>
          <a:p>
            <a:pPr algn="ctr"/>
            <a:r>
              <a:rPr lang="en-US" dirty="0"/>
              <a:t>New Roles, Tools, and Evidence in Business Measurement and Assurance Due to Big Data</a:t>
            </a:r>
          </a:p>
        </p:txBody>
      </p:sp>
      <p:sp>
        <p:nvSpPr>
          <p:cNvPr id="3" name="Content Placeholder 2"/>
          <p:cNvSpPr>
            <a:spLocks noGrp="1"/>
          </p:cNvSpPr>
          <p:nvPr>
            <p:ph idx="1"/>
          </p:nvPr>
        </p:nvSpPr>
        <p:spPr>
          <a:xfrm>
            <a:off x="457200" y="2218189"/>
            <a:ext cx="8229600" cy="3867912"/>
          </a:xfrm>
        </p:spPr>
        <p:txBody>
          <a:bodyPr>
            <a:normAutofit fontScale="77500" lnSpcReduction="20000"/>
          </a:bodyPr>
          <a:lstStyle/>
          <a:p>
            <a:pPr>
              <a:lnSpc>
                <a:spcPct val="120000"/>
              </a:lnSpc>
            </a:pPr>
            <a:r>
              <a:rPr lang="en-US" dirty="0"/>
              <a:t>Big Data adds a new dimension to data procurement, as the sources are larger, their extraction more complex, the costs of this access substantive and, most of all, the data more revealing. Furthermore, new methodologies of auditing, such as continuity equations, allow for substantive linkages between variables and processes but require the auditor to request data that the company may not normally retain.</a:t>
            </a:r>
          </a:p>
          <a:p>
            <a:pPr>
              <a:lnSpc>
                <a:spcPct val="120000"/>
              </a:lnSpc>
            </a:pPr>
            <a:r>
              <a:rPr lang="en-US" dirty="0"/>
              <a:t>Big Data substantively expands the scope of potential analytical usage and data to be used in the audit process. It is not only restricted to the usage of new tools or data sources, but also expands the potential usefulness of existing tools that can integrate them into new methodologies. The large stores of data create, and greatly expand, the potential of Exploratory Data Analysis </a:t>
            </a:r>
            <a:r>
              <a:rPr lang="en-US" dirty="0">
                <a:solidFill>
                  <a:srgbClr val="0070C0"/>
                </a:solidFill>
              </a:rPr>
              <a:t>(</a:t>
            </a:r>
            <a:r>
              <a:rPr lang="en-US" dirty="0" err="1">
                <a:solidFill>
                  <a:srgbClr val="0070C0"/>
                </a:solidFill>
              </a:rPr>
              <a:t>Tukey</a:t>
            </a:r>
            <a:r>
              <a:rPr lang="en-US" dirty="0">
                <a:solidFill>
                  <a:srgbClr val="0070C0"/>
                </a:solidFill>
              </a:rPr>
              <a:t> 1977; Liu 2013b) </a:t>
            </a:r>
            <a:r>
              <a:rPr lang="en-US" dirty="0"/>
              <a:t>in an analogous approach to what is now called data mining </a:t>
            </a:r>
            <a:r>
              <a:rPr lang="en-US" dirty="0">
                <a:solidFill>
                  <a:srgbClr val="0070C0"/>
                </a:solidFill>
              </a:rPr>
              <a:t>(Hand et al. 2001).</a:t>
            </a:r>
          </a:p>
          <a:p>
            <a:pPr>
              <a:lnSpc>
                <a:spcPct val="120000"/>
              </a:lnSpc>
            </a:pPr>
            <a:r>
              <a:rPr lang="en-US" dirty="0"/>
              <a:t>It is important for accountants and accounting researchers to understand the issues around establishing Big Data repositories, populating the repositories, and querying and analyzing those repositories using modern tools such as NoSQL, cutting edge machine learning algorithms, and traditional statistics.</a:t>
            </a:r>
            <a:endParaRPr lang="en-US" b="1" dirty="0"/>
          </a:p>
        </p:txBody>
      </p:sp>
      <p:sp>
        <p:nvSpPr>
          <p:cNvPr id="4" name="Slide Number Placeholder 4"/>
          <p:cNvSpPr>
            <a:spLocks noGrp="1"/>
          </p:cNvSpPr>
          <p:nvPr>
            <p:ph type="sldNum" sz="quarter" idx="4"/>
          </p:nvPr>
        </p:nvSpPr>
        <p:spPr>
          <a:xfrm>
            <a:off x="8248288" y="6248400"/>
            <a:ext cx="762000" cy="365760"/>
          </a:xfrm>
        </p:spPr>
        <p:txBody>
          <a:bodyPr/>
          <a:lstStyle/>
          <a:p>
            <a:endParaRPr lang="en-US"/>
          </a:p>
          <a:p>
            <a:r>
              <a:rPr lang="en-US"/>
              <a:t>2-</a:t>
            </a:r>
            <a:fld id="{D5150FDB-5C9A-4B86-97CC-8CA138DC124E}" type="slidenum">
              <a:rPr lang="en-US" smtClean="0"/>
              <a:pPr/>
              <a:t>17</a:t>
            </a:fld>
            <a:endParaRPr lang="en-US"/>
          </a:p>
        </p:txBody>
      </p:sp>
    </p:spTree>
    <p:extLst>
      <p:ext uri="{BB962C8B-B14F-4D97-AF65-F5344CB8AC3E}">
        <p14:creationId xmlns:p14="http://schemas.microsoft.com/office/powerpoint/2010/main" val="127601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algn="ctr"/>
            <a:r>
              <a:rPr lang="en-US" dirty="0"/>
              <a:t>Emerging Audit Analytics</a:t>
            </a:r>
          </a:p>
        </p:txBody>
      </p:sp>
      <p:sp>
        <p:nvSpPr>
          <p:cNvPr id="3" name="Content Placeholder 2"/>
          <p:cNvSpPr>
            <a:spLocks noGrp="1"/>
          </p:cNvSpPr>
          <p:nvPr>
            <p:ph idx="1"/>
          </p:nvPr>
        </p:nvSpPr>
        <p:spPr>
          <a:xfrm>
            <a:off x="457200" y="2209800"/>
            <a:ext cx="8229600" cy="3867912"/>
          </a:xfrm>
        </p:spPr>
        <p:txBody>
          <a:bodyPr>
            <a:normAutofit/>
          </a:bodyPr>
          <a:lstStyle/>
          <a:p>
            <a:pPr>
              <a:defRPr/>
            </a:pPr>
            <a:r>
              <a:rPr lang="en-US" sz="2000" dirty="0" err="1">
                <a:solidFill>
                  <a:srgbClr val="0070C0"/>
                </a:solidFill>
              </a:rPr>
              <a:t>Thiprungsri</a:t>
            </a:r>
            <a:r>
              <a:rPr lang="en-US" sz="2000" dirty="0">
                <a:solidFill>
                  <a:srgbClr val="0070C0"/>
                </a:solidFill>
              </a:rPr>
              <a:t> and </a:t>
            </a:r>
            <a:r>
              <a:rPr lang="en-US" sz="2000" dirty="0" err="1">
                <a:solidFill>
                  <a:srgbClr val="0070C0"/>
                </a:solidFill>
              </a:rPr>
              <a:t>Vasarhelyi</a:t>
            </a:r>
            <a:r>
              <a:rPr lang="en-US" sz="2000" dirty="0">
                <a:solidFill>
                  <a:srgbClr val="0070C0"/>
                </a:solidFill>
              </a:rPr>
              <a:t> (2011) </a:t>
            </a:r>
            <a:r>
              <a:rPr lang="en-US" sz="2000" dirty="0"/>
              <a:t>have used cluster analysis for anomaly detection in accounting data. Multidimensional clustering can serve on many aspects of the assurance and be used as an Exploratory Data Analysis </a:t>
            </a:r>
            <a:r>
              <a:rPr lang="en-US" sz="2000" dirty="0">
                <a:solidFill>
                  <a:srgbClr val="0070C0"/>
                </a:solidFill>
              </a:rPr>
              <a:t>(Tukey 1977; Liu 2013a) </a:t>
            </a:r>
            <a:r>
              <a:rPr lang="en-US" sz="2000" dirty="0"/>
              <a:t>tool leading to the development of testable assertions and hypotheses </a:t>
            </a:r>
            <a:r>
              <a:rPr lang="en-US" sz="2000" dirty="0">
                <a:solidFill>
                  <a:srgbClr val="0070C0"/>
                </a:solidFill>
              </a:rPr>
              <a:t>(Liu 2013b)</a:t>
            </a:r>
          </a:p>
          <a:p>
            <a:pPr>
              <a:defRPr/>
            </a:pPr>
            <a:r>
              <a:rPr lang="en-US" sz="2000" dirty="0" err="1">
                <a:solidFill>
                  <a:srgbClr val="0070C0"/>
                </a:solidFill>
              </a:rPr>
              <a:t>Jans</a:t>
            </a:r>
            <a:r>
              <a:rPr lang="en-US" sz="2000" dirty="0">
                <a:solidFill>
                  <a:srgbClr val="0070C0"/>
                </a:solidFill>
              </a:rPr>
              <a:t> et al. (2010) </a:t>
            </a:r>
            <a:r>
              <a:rPr lang="en-US" sz="2000" dirty="0"/>
              <a:t>focused on applying process mining on the audit process. This entails extracting process logs of a company’s ERP and examining the path followed by a transaction being processed</a:t>
            </a:r>
          </a:p>
        </p:txBody>
      </p:sp>
      <p:sp>
        <p:nvSpPr>
          <p:cNvPr id="4" name="Slide Number Placeholder 4"/>
          <p:cNvSpPr>
            <a:spLocks noGrp="1"/>
          </p:cNvSpPr>
          <p:nvPr>
            <p:ph type="sldNum" sz="quarter" idx="4"/>
          </p:nvPr>
        </p:nvSpPr>
        <p:spPr>
          <a:xfrm>
            <a:off x="8248288" y="6248400"/>
            <a:ext cx="762000" cy="365760"/>
          </a:xfrm>
        </p:spPr>
        <p:txBody>
          <a:bodyPr/>
          <a:lstStyle/>
          <a:p>
            <a:endParaRPr lang="en-US"/>
          </a:p>
          <a:p>
            <a:r>
              <a:rPr lang="en-US"/>
              <a:t>2-</a:t>
            </a:r>
            <a:fld id="{D5150FDB-5C9A-4B86-97CC-8CA138DC124E}" type="slidenum">
              <a:rPr lang="en-US" smtClean="0"/>
              <a:pPr/>
              <a:t>18</a:t>
            </a:fld>
            <a:endParaRPr lang="en-US"/>
          </a:p>
        </p:txBody>
      </p:sp>
    </p:spTree>
    <p:extLst>
      <p:ext uri="{BB962C8B-B14F-4D97-AF65-F5344CB8AC3E}">
        <p14:creationId xmlns:p14="http://schemas.microsoft.com/office/powerpoint/2010/main" val="2206729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algn="ctr"/>
            <a:r>
              <a:rPr lang="en-US" dirty="0"/>
              <a:t>New Forms of Audit Evidence</a:t>
            </a:r>
          </a:p>
        </p:txBody>
      </p:sp>
      <p:sp>
        <p:nvSpPr>
          <p:cNvPr id="3" name="Content Placeholder 2"/>
          <p:cNvSpPr>
            <a:spLocks noGrp="1"/>
          </p:cNvSpPr>
          <p:nvPr>
            <p:ph idx="1"/>
          </p:nvPr>
        </p:nvSpPr>
        <p:spPr>
          <a:xfrm>
            <a:off x="457200" y="2209800"/>
            <a:ext cx="8229600" cy="3867912"/>
          </a:xfrm>
        </p:spPr>
        <p:txBody>
          <a:bodyPr>
            <a:normAutofit/>
          </a:bodyPr>
          <a:lstStyle/>
          <a:p>
            <a:r>
              <a:rPr lang="en-US" dirty="0"/>
              <a:t>New forms of audit evidence are progressively emerging to complement and replace old approaches and are covering a more recent set of risks. </a:t>
            </a:r>
          </a:p>
          <a:p>
            <a:r>
              <a:rPr lang="en-US" dirty="0"/>
              <a:t>In addition to the evidence generated by the three forms of analytics described above, we may obtain evidence such as </a:t>
            </a:r>
          </a:p>
          <a:p>
            <a:pPr lvl="1"/>
            <a:r>
              <a:rPr lang="en-US" dirty="0"/>
              <a:t>(1) alarms and alerts </a:t>
            </a:r>
            <a:r>
              <a:rPr lang="en-US" dirty="0">
                <a:solidFill>
                  <a:srgbClr val="0070C0"/>
                </a:solidFill>
              </a:rPr>
              <a:t>(</a:t>
            </a:r>
            <a:r>
              <a:rPr lang="en-US" dirty="0" err="1">
                <a:solidFill>
                  <a:srgbClr val="0070C0"/>
                </a:solidFill>
              </a:rPr>
              <a:t>Vasarhelyi</a:t>
            </a:r>
            <a:r>
              <a:rPr lang="en-US" dirty="0">
                <a:solidFill>
                  <a:srgbClr val="0070C0"/>
                </a:solidFill>
              </a:rPr>
              <a:t> and Halper 1991)</a:t>
            </a:r>
          </a:p>
          <a:p>
            <a:pPr lvl="1"/>
            <a:r>
              <a:rPr lang="en-US" dirty="0"/>
              <a:t>(2) text mining</a:t>
            </a:r>
          </a:p>
          <a:p>
            <a:pPr lvl="1"/>
            <a:r>
              <a:rPr lang="en-US" dirty="0"/>
              <a:t>(3) E-discovery</a:t>
            </a:r>
          </a:p>
          <a:p>
            <a:pPr lvl="1"/>
            <a:r>
              <a:rPr lang="en-US" dirty="0"/>
              <a:t>(4) massive data and exceptional exceptions, etc.</a:t>
            </a:r>
            <a:endParaRPr lang="en-US" sz="1800" b="1" dirty="0"/>
          </a:p>
        </p:txBody>
      </p:sp>
      <p:sp>
        <p:nvSpPr>
          <p:cNvPr id="4" name="Slide Number Placeholder 4"/>
          <p:cNvSpPr>
            <a:spLocks noGrp="1"/>
          </p:cNvSpPr>
          <p:nvPr>
            <p:ph type="sldNum" sz="quarter" idx="4"/>
          </p:nvPr>
        </p:nvSpPr>
        <p:spPr>
          <a:xfrm>
            <a:off x="8248288" y="6248400"/>
            <a:ext cx="762000" cy="365760"/>
          </a:xfrm>
        </p:spPr>
        <p:txBody>
          <a:bodyPr/>
          <a:lstStyle/>
          <a:p>
            <a:endParaRPr lang="en-US"/>
          </a:p>
          <a:p>
            <a:r>
              <a:rPr lang="en-US"/>
              <a:t>2-</a:t>
            </a:r>
            <a:fld id="{D5150FDB-5C9A-4B86-97CC-8CA138DC124E}" type="slidenum">
              <a:rPr lang="en-US" smtClean="0"/>
              <a:pPr/>
              <a:t>19</a:t>
            </a:fld>
            <a:endParaRPr lang="en-US"/>
          </a:p>
        </p:txBody>
      </p:sp>
    </p:spTree>
    <p:extLst>
      <p:ext uri="{BB962C8B-B14F-4D97-AF65-F5344CB8AC3E}">
        <p14:creationId xmlns:p14="http://schemas.microsoft.com/office/powerpoint/2010/main" val="3979131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algn="ctr"/>
            <a:r>
              <a:rPr lang="en-US" sz="3600" dirty="0"/>
              <a:t>Introduction </a:t>
            </a:r>
          </a:p>
        </p:txBody>
      </p:sp>
      <p:sp>
        <p:nvSpPr>
          <p:cNvPr id="3" name="Content Placeholder 2"/>
          <p:cNvSpPr>
            <a:spLocks noGrp="1"/>
          </p:cNvSpPr>
          <p:nvPr>
            <p:ph idx="1"/>
          </p:nvPr>
        </p:nvSpPr>
        <p:spPr>
          <a:xfrm>
            <a:off x="457200" y="2209800"/>
            <a:ext cx="8229600" cy="4020312"/>
          </a:xfrm>
        </p:spPr>
        <p:txBody>
          <a:bodyPr>
            <a:normAutofit/>
          </a:bodyPr>
          <a:lstStyle/>
          <a:p>
            <a:pPr algn="just"/>
            <a:r>
              <a:rPr lang="en-US" sz="2000" dirty="0" err="1">
                <a:solidFill>
                  <a:srgbClr val="0070C0"/>
                </a:solidFill>
              </a:rPr>
              <a:t>Vasarhelyi</a:t>
            </a:r>
            <a:r>
              <a:rPr lang="en-US" sz="2000" dirty="0">
                <a:solidFill>
                  <a:srgbClr val="0070C0"/>
                </a:solidFill>
              </a:rPr>
              <a:t> (2012a) </a:t>
            </a:r>
            <a:r>
              <a:rPr lang="en-US" sz="2000" dirty="0"/>
              <a:t>discussed the need for accounting Information systems (AIS) to accommodate business needs generated by rapid changes in technology. It was argued that the real-time economy had generated a different measurement, assurance, and business decision environment. Three core assertions were discussed:</a:t>
            </a:r>
          </a:p>
          <a:p>
            <a:pPr lvl="1" algn="just"/>
            <a:r>
              <a:rPr lang="en-US" sz="1800" dirty="0"/>
              <a:t>The measurement environment in accounting, </a:t>
            </a:r>
          </a:p>
          <a:p>
            <a:pPr lvl="1" algn="just"/>
            <a:r>
              <a:rPr lang="en-US" sz="1800" dirty="0"/>
              <a:t>The nature of data standards for software-based accounting</a:t>
            </a:r>
          </a:p>
          <a:p>
            <a:pPr lvl="1" algn="just"/>
            <a:r>
              <a:rPr lang="en-US" sz="1800" dirty="0"/>
              <a:t>The nature of information provisioning, formatted and semantic</a:t>
            </a:r>
            <a:endParaRPr lang="en-US" sz="3000" dirty="0"/>
          </a:p>
        </p:txBody>
      </p:sp>
    </p:spTree>
    <p:extLst>
      <p:ext uri="{BB962C8B-B14F-4D97-AF65-F5344CB8AC3E}">
        <p14:creationId xmlns:p14="http://schemas.microsoft.com/office/powerpoint/2010/main" val="2380201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algn="ctr"/>
            <a:r>
              <a:rPr lang="en-US" dirty="0"/>
              <a:t>CONCLUSIONS</a:t>
            </a:r>
          </a:p>
        </p:txBody>
      </p:sp>
      <p:sp>
        <p:nvSpPr>
          <p:cNvPr id="3" name="Content Placeholder 2"/>
          <p:cNvSpPr>
            <a:spLocks noGrp="1"/>
          </p:cNvSpPr>
          <p:nvPr>
            <p:ph idx="1"/>
          </p:nvPr>
        </p:nvSpPr>
        <p:spPr>
          <a:xfrm>
            <a:off x="457200" y="2209800"/>
            <a:ext cx="8229600" cy="3867912"/>
          </a:xfrm>
        </p:spPr>
        <p:txBody>
          <a:bodyPr>
            <a:normAutofit/>
          </a:bodyPr>
          <a:lstStyle/>
          <a:p>
            <a:r>
              <a:rPr lang="en-US" sz="2000" dirty="0"/>
              <a:t>The advent of massive data stores and ubiquitous access is a paradigmatic change in the operations of organizations. </a:t>
            </a:r>
          </a:p>
          <a:p>
            <a:endParaRPr lang="en-US" sz="2000" dirty="0"/>
          </a:p>
          <a:p>
            <a:r>
              <a:rPr lang="en-US" sz="2000" dirty="0"/>
              <a:t>This change is already progressing into financial processes but has not yet been substantively impounded into accounting and auditing</a:t>
            </a:r>
            <a:endParaRPr lang="en-US" sz="2400" b="1" dirty="0"/>
          </a:p>
        </p:txBody>
      </p:sp>
      <p:sp>
        <p:nvSpPr>
          <p:cNvPr id="4" name="Slide Number Placeholder 4"/>
          <p:cNvSpPr>
            <a:spLocks noGrp="1"/>
          </p:cNvSpPr>
          <p:nvPr>
            <p:ph type="sldNum" sz="quarter" idx="4"/>
          </p:nvPr>
        </p:nvSpPr>
        <p:spPr>
          <a:xfrm>
            <a:off x="8248288" y="6248400"/>
            <a:ext cx="762000" cy="365760"/>
          </a:xfrm>
        </p:spPr>
        <p:txBody>
          <a:bodyPr/>
          <a:lstStyle/>
          <a:p>
            <a:endParaRPr lang="en-US"/>
          </a:p>
          <a:p>
            <a:r>
              <a:rPr lang="en-US"/>
              <a:t>2-</a:t>
            </a:r>
            <a:fld id="{D5150FDB-5C9A-4B86-97CC-8CA138DC124E}" type="slidenum">
              <a:rPr lang="en-US" smtClean="0"/>
              <a:pPr/>
              <a:t>20</a:t>
            </a:fld>
            <a:endParaRPr lang="en-US"/>
          </a:p>
        </p:txBody>
      </p:sp>
    </p:spTree>
    <p:extLst>
      <p:ext uri="{BB962C8B-B14F-4D97-AF65-F5344CB8AC3E}">
        <p14:creationId xmlns:p14="http://schemas.microsoft.com/office/powerpoint/2010/main" val="3359185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algn="ctr"/>
            <a:r>
              <a:rPr lang="en-US" sz="3600" dirty="0"/>
              <a:t>Introduction </a:t>
            </a:r>
          </a:p>
        </p:txBody>
      </p:sp>
      <p:sp>
        <p:nvSpPr>
          <p:cNvPr id="3" name="Content Placeholder 2"/>
          <p:cNvSpPr>
            <a:spLocks noGrp="1"/>
          </p:cNvSpPr>
          <p:nvPr>
            <p:ph idx="1"/>
          </p:nvPr>
        </p:nvSpPr>
        <p:spPr>
          <a:xfrm>
            <a:off x="457200" y="2209800"/>
            <a:ext cx="8229600" cy="4020312"/>
          </a:xfrm>
        </p:spPr>
        <p:txBody>
          <a:bodyPr>
            <a:normAutofit fontScale="92500" lnSpcReduction="10000"/>
          </a:bodyPr>
          <a:lstStyle/>
          <a:p>
            <a:pPr>
              <a:lnSpc>
                <a:spcPct val="120000"/>
              </a:lnSpc>
            </a:pPr>
            <a:r>
              <a:rPr lang="en-US" sz="2400" dirty="0"/>
              <a:t>Typically technology is developed, incorporated into business, and later integrated in accounting and auditing. </a:t>
            </a:r>
          </a:p>
          <a:p>
            <a:pPr>
              <a:lnSpc>
                <a:spcPct val="120000"/>
              </a:lnSpc>
            </a:pPr>
            <a:r>
              <a:rPr lang="en-US" sz="2400" dirty="0"/>
              <a:t>The traditional EDP/ERP environment is typically structured and bound. Less traditional forms of information (e.g., emails, social media postings, blogs, news pieces, RFID tags) have found their way into business processes to fulfill legal requirements, improve marketing tools, implement environmental scanning methods, and perform many other functions.</a:t>
            </a:r>
            <a:endParaRPr lang="en-US" sz="3000" dirty="0"/>
          </a:p>
        </p:txBody>
      </p:sp>
    </p:spTree>
    <p:extLst>
      <p:ext uri="{BB962C8B-B14F-4D97-AF65-F5344CB8AC3E}">
        <p14:creationId xmlns:p14="http://schemas.microsoft.com/office/powerpoint/2010/main" val="808065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pPr algn="ctr"/>
            <a:r>
              <a:rPr lang="en-US" sz="3600" dirty="0"/>
              <a:t>What Is Big Data?</a:t>
            </a:r>
          </a:p>
        </p:txBody>
      </p:sp>
      <p:sp>
        <p:nvSpPr>
          <p:cNvPr id="3" name="Content Placeholder 2"/>
          <p:cNvSpPr>
            <a:spLocks noGrp="1"/>
          </p:cNvSpPr>
          <p:nvPr>
            <p:ph idx="1"/>
          </p:nvPr>
        </p:nvSpPr>
        <p:spPr>
          <a:xfrm>
            <a:off x="457200" y="2209800"/>
            <a:ext cx="8229600" cy="3867912"/>
          </a:xfrm>
        </p:spPr>
        <p:txBody>
          <a:bodyPr>
            <a:noAutofit/>
          </a:bodyPr>
          <a:lstStyle/>
          <a:p>
            <a:r>
              <a:rPr lang="en-US" sz="1400" dirty="0">
                <a:solidFill>
                  <a:srgbClr val="FF0000"/>
                </a:solidFill>
              </a:rPr>
              <a:t>Big Data </a:t>
            </a:r>
            <a:r>
              <a:rPr lang="en-US" sz="1400" dirty="0"/>
              <a:t>is defined, in part, by its immense size. </a:t>
            </a:r>
            <a:r>
              <a:rPr lang="en-US" sz="1400" dirty="0">
                <a:solidFill>
                  <a:srgbClr val="0070C0"/>
                </a:solidFill>
              </a:rPr>
              <a:t>Gartner (2011) </a:t>
            </a:r>
            <a:r>
              <a:rPr lang="en-US" sz="1400" dirty="0"/>
              <a:t>explains it as data that ‘‘exceeds the reach of commonly used hardware environments and software tools to capture, manage, and process it within a tolerable elapsed time for its user population.’’</a:t>
            </a:r>
          </a:p>
          <a:p>
            <a:r>
              <a:rPr lang="en-US" sz="1400" dirty="0"/>
              <a:t> Similarly, the McKinsey Global Institute in May 2011 described it as ‘‘datasets whose size is beyond the ability of typical database software tools to capture, store, manage, and analyze’’ </a:t>
            </a:r>
            <a:r>
              <a:rPr lang="en-US" sz="1400" dirty="0">
                <a:solidFill>
                  <a:srgbClr val="0070C0"/>
                </a:solidFill>
              </a:rPr>
              <a:t>(Franks 2012).</a:t>
            </a:r>
          </a:p>
          <a:p>
            <a:r>
              <a:rPr lang="en-US" sz="1400" dirty="0"/>
              <a:t>Furthermore there are many factors that have created, and are intrinsic to, the Big Data phenomenon. Typically Big Data:</a:t>
            </a:r>
          </a:p>
          <a:p>
            <a:pPr lvl="1">
              <a:buFont typeface="+mj-lt"/>
              <a:buAutoNum type="arabicPeriod"/>
            </a:pPr>
            <a:r>
              <a:rPr lang="en-US" sz="1200" dirty="0"/>
              <a:t>is automatically machine obtained/generated</a:t>
            </a:r>
          </a:p>
          <a:p>
            <a:pPr lvl="1">
              <a:buFont typeface="+mj-lt"/>
              <a:buAutoNum type="arabicPeriod"/>
            </a:pPr>
            <a:r>
              <a:rPr lang="en-US" sz="1200" dirty="0"/>
              <a:t>may be a traditional form of data now expanded by frequent and expanded collection</a:t>
            </a:r>
          </a:p>
          <a:p>
            <a:pPr lvl="1">
              <a:buFont typeface="+mj-lt"/>
              <a:buAutoNum type="arabicPeriod"/>
            </a:pPr>
            <a:r>
              <a:rPr lang="en-US" sz="1200" dirty="0"/>
              <a:t>may be an entire new source of data</a:t>
            </a:r>
          </a:p>
          <a:p>
            <a:pPr lvl="1">
              <a:buFont typeface="+mj-lt"/>
              <a:buAutoNum type="arabicPeriod"/>
            </a:pPr>
            <a:r>
              <a:rPr lang="en-US" sz="1200" dirty="0"/>
              <a:t>is not formatted for easy usage</a:t>
            </a:r>
          </a:p>
          <a:p>
            <a:pPr lvl="1">
              <a:buFont typeface="+mj-lt"/>
              <a:buAutoNum type="arabicPeriod"/>
            </a:pPr>
            <a:r>
              <a:rPr lang="en-US" sz="1200" dirty="0"/>
              <a:t>can be mostly useless, although Big Data is collected and its economics are positive</a:t>
            </a:r>
          </a:p>
          <a:p>
            <a:pPr lvl="1">
              <a:buFont typeface="+mj-lt"/>
              <a:buAutoNum type="arabicPeriod"/>
            </a:pPr>
            <a:r>
              <a:rPr lang="en-US" sz="1200" dirty="0"/>
              <a:t>is more useful when connected to structured data in corporate enterprise systems (ERPs)</a:t>
            </a:r>
          </a:p>
        </p:txBody>
      </p:sp>
    </p:spTree>
    <p:extLst>
      <p:ext uri="{BB962C8B-B14F-4D97-AF65-F5344CB8AC3E}">
        <p14:creationId xmlns:p14="http://schemas.microsoft.com/office/powerpoint/2010/main" val="1923382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algn="ctr"/>
            <a:r>
              <a:rPr lang="en-US" dirty="0"/>
              <a:t>What Is Big Data?</a:t>
            </a:r>
          </a:p>
        </p:txBody>
      </p:sp>
      <p:sp>
        <p:nvSpPr>
          <p:cNvPr id="3" name="Content Placeholder 2"/>
          <p:cNvSpPr>
            <a:spLocks noGrp="1"/>
          </p:cNvSpPr>
          <p:nvPr>
            <p:ph idx="1"/>
          </p:nvPr>
        </p:nvSpPr>
        <p:spPr>
          <a:xfrm>
            <a:off x="457200" y="2209800"/>
            <a:ext cx="8229600" cy="4212336"/>
          </a:xfrm>
        </p:spPr>
        <p:txBody>
          <a:bodyPr>
            <a:normAutofit fontScale="77500" lnSpcReduction="20000"/>
          </a:bodyPr>
          <a:lstStyle/>
          <a:p>
            <a:pPr>
              <a:lnSpc>
                <a:spcPct val="120000"/>
              </a:lnSpc>
            </a:pPr>
            <a:r>
              <a:rPr lang="en-US" sz="2400" dirty="0"/>
              <a:t>Big Data has many </a:t>
            </a:r>
            <a:r>
              <a:rPr lang="en-US" sz="2400" dirty="0">
                <a:solidFill>
                  <a:srgbClr val="FF0000"/>
                </a:solidFill>
              </a:rPr>
              <a:t>advantages</a:t>
            </a:r>
            <a:r>
              <a:rPr lang="en-US" sz="2400" dirty="0"/>
              <a:t> over traditional structured databases. The properties of Big Data enable analysis for the purpose of assembling a picture of an event, person, or other object of interest from pieces of information that were previously scattered across disparate databases</a:t>
            </a:r>
          </a:p>
          <a:p>
            <a:pPr>
              <a:lnSpc>
                <a:spcPct val="120000"/>
              </a:lnSpc>
            </a:pPr>
            <a:r>
              <a:rPr lang="en-US" sz="2400" dirty="0"/>
              <a:t>Big Data is a repository for multi-structure data and presents the ability to draw inferences from correlations not possible with smaller datasets. </a:t>
            </a:r>
          </a:p>
          <a:p>
            <a:pPr>
              <a:lnSpc>
                <a:spcPct val="120000"/>
              </a:lnSpc>
            </a:pPr>
            <a:r>
              <a:rPr lang="en-US" sz="2400" dirty="0"/>
              <a:t>With Big Data, noise becomes meaningful, and outliers may be included as part of the complete model rather than being discarded. Processing power and storage capacity have been commoditized making Big Data possible for organizations of all sizes </a:t>
            </a:r>
            <a:r>
              <a:rPr lang="en-US" sz="2400" dirty="0">
                <a:solidFill>
                  <a:srgbClr val="0070C0"/>
                </a:solidFill>
              </a:rPr>
              <a:t>(McAfee and Brynjolfsson 2012).</a:t>
            </a:r>
          </a:p>
        </p:txBody>
      </p:sp>
    </p:spTree>
    <p:extLst>
      <p:ext uri="{BB962C8B-B14F-4D97-AF65-F5344CB8AC3E}">
        <p14:creationId xmlns:p14="http://schemas.microsoft.com/office/powerpoint/2010/main" val="2891118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5" name="Rectangle 3"/>
          <p:cNvSpPr>
            <a:spLocks noGrp="1" noChangeArrowheads="1"/>
          </p:cNvSpPr>
          <p:nvPr>
            <p:ph type="title"/>
          </p:nvPr>
        </p:nvSpPr>
        <p:spPr>
          <a:xfrm>
            <a:off x="457200" y="762000"/>
            <a:ext cx="8229600" cy="1066800"/>
          </a:xfrm>
          <a:ln/>
        </p:spPr>
        <p:txBody>
          <a:bodyPr>
            <a:normAutofit/>
          </a:bodyPr>
          <a:lstStyle/>
          <a:p>
            <a:pPr algn="ctr"/>
            <a:r>
              <a:rPr lang="en-US" dirty="0"/>
              <a:t>What Is Big Data?</a:t>
            </a:r>
          </a:p>
        </p:txBody>
      </p:sp>
      <p:sp>
        <p:nvSpPr>
          <p:cNvPr id="233474" name="Rectangle 2"/>
          <p:cNvSpPr>
            <a:spLocks noGrp="1" noChangeArrowheads="1"/>
          </p:cNvSpPr>
          <p:nvPr>
            <p:ph idx="1"/>
          </p:nvPr>
        </p:nvSpPr>
        <p:spPr>
          <a:xfrm>
            <a:off x="457200" y="2209800"/>
            <a:ext cx="8229600" cy="4020312"/>
          </a:xfrm>
          <a:ln/>
        </p:spPr>
        <p:txBody>
          <a:bodyPr>
            <a:normAutofit fontScale="85000" lnSpcReduction="20000"/>
          </a:bodyPr>
          <a:lstStyle/>
          <a:p>
            <a:pPr>
              <a:lnSpc>
                <a:spcPct val="110000"/>
              </a:lnSpc>
            </a:pPr>
            <a:r>
              <a:rPr lang="en-US" sz="2400" dirty="0"/>
              <a:t>Big Data can create/increase profitability for business.</a:t>
            </a:r>
          </a:p>
          <a:p>
            <a:pPr>
              <a:lnSpc>
                <a:spcPct val="110000"/>
              </a:lnSpc>
            </a:pPr>
            <a:r>
              <a:rPr lang="en-US" sz="2400" dirty="0"/>
              <a:t>A study shows that businesses that use Big Data to inform their decisions have 5–6 percent higher profitability.</a:t>
            </a:r>
          </a:p>
          <a:p>
            <a:pPr>
              <a:lnSpc>
                <a:spcPct val="110000"/>
              </a:lnSpc>
            </a:pPr>
            <a:r>
              <a:rPr lang="en-US" sz="2400" dirty="0"/>
              <a:t>Large web and IT companies such and IBM, Google, Yahoo, and Amazon have pioneered the efforts of storing and extracting useful information from Big Data, but other industries are now taking advantage of the technology. </a:t>
            </a:r>
          </a:p>
          <a:p>
            <a:pPr>
              <a:lnSpc>
                <a:spcPct val="110000"/>
              </a:lnSpc>
            </a:pPr>
            <a:r>
              <a:rPr lang="en-US" sz="2400" dirty="0"/>
              <a:t>Big Data is being harnessed by many business sectors including finance and insurance, for risk analysis and fraud detection; utilities and telecom for usage analysis and anomaly detection; and retail and marketing for behavior analysis and product placement</a:t>
            </a:r>
          </a:p>
        </p:txBody>
      </p:sp>
    </p:spTree>
    <p:extLst>
      <p:ext uri="{BB962C8B-B14F-4D97-AF65-F5344CB8AC3E}">
        <p14:creationId xmlns:p14="http://schemas.microsoft.com/office/powerpoint/2010/main" val="2189034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33475"/>
                                        </p:tgtEl>
                                        <p:attrNameLst>
                                          <p:attrName>style.visibility</p:attrName>
                                        </p:attrNameLst>
                                      </p:cBhvr>
                                      <p:to>
                                        <p:strVal val="visible"/>
                                      </p:to>
                                    </p:set>
                                    <p:anim calcmode="lin" valueType="num">
                                      <p:cBhvr>
                                        <p:cTn id="7" dur="500" fill="hold"/>
                                        <p:tgtEl>
                                          <p:spTgt spid="233475"/>
                                        </p:tgtEl>
                                        <p:attrNameLst>
                                          <p:attrName>ppt_w</p:attrName>
                                        </p:attrNameLst>
                                      </p:cBhvr>
                                      <p:tavLst>
                                        <p:tav tm="0">
                                          <p:val>
                                            <p:fltVal val="0"/>
                                          </p:val>
                                        </p:tav>
                                        <p:tav tm="100000">
                                          <p:val>
                                            <p:strVal val="#ppt_w"/>
                                          </p:val>
                                        </p:tav>
                                      </p:tavLst>
                                    </p:anim>
                                    <p:anim calcmode="lin" valueType="num">
                                      <p:cBhvr>
                                        <p:cTn id="8" dur="500" fill="hold"/>
                                        <p:tgtEl>
                                          <p:spTgt spid="23347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33474">
                                            <p:txEl>
                                              <p:pRg st="0" end="0"/>
                                            </p:txEl>
                                          </p:spTgt>
                                        </p:tgtEl>
                                        <p:attrNameLst>
                                          <p:attrName>style.visibility</p:attrName>
                                        </p:attrNameLst>
                                      </p:cBhvr>
                                      <p:to>
                                        <p:strVal val="visible"/>
                                      </p:to>
                                    </p:set>
                                    <p:animEffect transition="in" filter="wipe(up)">
                                      <p:cBhvr>
                                        <p:cTn id="13" dur="500"/>
                                        <p:tgtEl>
                                          <p:spTgt spid="23347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33474">
                                            <p:txEl>
                                              <p:pRg st="1" end="1"/>
                                            </p:txEl>
                                          </p:spTgt>
                                        </p:tgtEl>
                                        <p:attrNameLst>
                                          <p:attrName>style.visibility</p:attrName>
                                        </p:attrNameLst>
                                      </p:cBhvr>
                                      <p:to>
                                        <p:strVal val="visible"/>
                                      </p:to>
                                    </p:set>
                                    <p:animEffect transition="in" filter="wipe(up)">
                                      <p:cBhvr>
                                        <p:cTn id="18" dur="500"/>
                                        <p:tgtEl>
                                          <p:spTgt spid="23347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33474">
                                            <p:txEl>
                                              <p:pRg st="2" end="2"/>
                                            </p:txEl>
                                          </p:spTgt>
                                        </p:tgtEl>
                                        <p:attrNameLst>
                                          <p:attrName>style.visibility</p:attrName>
                                        </p:attrNameLst>
                                      </p:cBhvr>
                                      <p:to>
                                        <p:strVal val="visible"/>
                                      </p:to>
                                    </p:set>
                                    <p:animEffect transition="in" filter="wipe(up)">
                                      <p:cBhvr>
                                        <p:cTn id="23" dur="500"/>
                                        <p:tgtEl>
                                          <p:spTgt spid="23347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33474">
                                            <p:txEl>
                                              <p:pRg st="3" end="3"/>
                                            </p:txEl>
                                          </p:spTgt>
                                        </p:tgtEl>
                                        <p:attrNameLst>
                                          <p:attrName>style.visibility</p:attrName>
                                        </p:attrNameLst>
                                      </p:cBhvr>
                                      <p:to>
                                        <p:strVal val="visible"/>
                                      </p:to>
                                    </p:set>
                                    <p:animEffect transition="in" filter="wipe(up)">
                                      <p:cBhvr>
                                        <p:cTn id="28" dur="500"/>
                                        <p:tgtEl>
                                          <p:spTgt spid="2334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animBg="1"/>
      <p:bldP spid="233474"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pPr algn="ctr"/>
            <a:r>
              <a:rPr lang="en-US" dirty="0"/>
              <a:t>The Structure of Big Data</a:t>
            </a:r>
          </a:p>
        </p:txBody>
      </p:sp>
      <p:sp>
        <p:nvSpPr>
          <p:cNvPr id="3" name="Content Placeholder 2"/>
          <p:cNvSpPr>
            <a:spLocks noGrp="1"/>
          </p:cNvSpPr>
          <p:nvPr>
            <p:ph idx="1"/>
          </p:nvPr>
        </p:nvSpPr>
        <p:spPr>
          <a:xfrm>
            <a:off x="457200" y="2209800"/>
            <a:ext cx="8229600" cy="4212336"/>
          </a:xfrm>
        </p:spPr>
        <p:txBody>
          <a:bodyPr>
            <a:noAutofit/>
          </a:bodyPr>
          <a:lstStyle/>
          <a:p>
            <a:r>
              <a:rPr lang="en-US" sz="2000" dirty="0"/>
              <a:t>Big Data can exist as large </a:t>
            </a:r>
            <a:r>
              <a:rPr lang="en-US" sz="2000" dirty="0">
                <a:solidFill>
                  <a:srgbClr val="FF0000"/>
                </a:solidFill>
              </a:rPr>
              <a:t>structured</a:t>
            </a:r>
            <a:r>
              <a:rPr lang="en-US" sz="2000" dirty="0"/>
              <a:t> data (e.g., data that fit into a defined schema, such as relational data), </a:t>
            </a:r>
            <a:r>
              <a:rPr lang="en-US" sz="2000" dirty="0">
                <a:solidFill>
                  <a:srgbClr val="FF0000"/>
                </a:solidFill>
              </a:rPr>
              <a:t>semi-structured</a:t>
            </a:r>
            <a:r>
              <a:rPr lang="en-US" sz="2000" dirty="0"/>
              <a:t> data (e.g., data that are tagged with XML), </a:t>
            </a:r>
            <a:r>
              <a:rPr lang="en-US" sz="2000" dirty="0">
                <a:solidFill>
                  <a:srgbClr val="FF0000"/>
                </a:solidFill>
              </a:rPr>
              <a:t>unstructured</a:t>
            </a:r>
            <a:r>
              <a:rPr lang="en-US" sz="2000" dirty="0"/>
              <a:t> data (e.g., text and video), and </a:t>
            </a:r>
            <a:r>
              <a:rPr lang="en-US" sz="2000" dirty="0">
                <a:solidFill>
                  <a:srgbClr val="FF0000"/>
                </a:solidFill>
              </a:rPr>
              <a:t>multi-structured </a:t>
            </a:r>
            <a:r>
              <a:rPr lang="en-US" sz="2000" dirty="0"/>
              <a:t>data (e.g., integrated data of different types and structural levels).</a:t>
            </a:r>
          </a:p>
          <a:p>
            <a:r>
              <a:rPr lang="en-US" sz="2000" dirty="0"/>
              <a:t>Unstructured data represent the largest proportion of existing data and the greatest opportunity for exploiting Big Data. For example, plain text found in the MD&amp;A section of quarterly and annual reports, press releases, and interviews is completely unstandardized.</a:t>
            </a:r>
          </a:p>
        </p:txBody>
      </p:sp>
    </p:spTree>
    <p:extLst>
      <p:ext uri="{BB962C8B-B14F-4D97-AF65-F5344CB8AC3E}">
        <p14:creationId xmlns:p14="http://schemas.microsoft.com/office/powerpoint/2010/main" val="4282221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pPr algn="ctr"/>
            <a:r>
              <a:rPr lang="en-US" dirty="0"/>
              <a:t>Big Textual Data</a:t>
            </a:r>
          </a:p>
        </p:txBody>
      </p:sp>
      <p:sp>
        <p:nvSpPr>
          <p:cNvPr id="3" name="Content Placeholder 2"/>
          <p:cNvSpPr>
            <a:spLocks noGrp="1"/>
          </p:cNvSpPr>
          <p:nvPr>
            <p:ph idx="1"/>
          </p:nvPr>
        </p:nvSpPr>
        <p:spPr>
          <a:xfrm>
            <a:off x="457200" y="2209800"/>
            <a:ext cx="8229600" cy="3791712"/>
          </a:xfrm>
        </p:spPr>
        <p:txBody>
          <a:bodyPr>
            <a:noAutofit/>
          </a:bodyPr>
          <a:lstStyle/>
          <a:p>
            <a:r>
              <a:rPr lang="en-US" sz="2400" dirty="0">
                <a:solidFill>
                  <a:srgbClr val="FF0000"/>
                </a:solidFill>
              </a:rPr>
              <a:t>Big textual </a:t>
            </a:r>
            <a:r>
              <a:rPr lang="en-US" sz="2400" dirty="0"/>
              <a:t>data are available to accounting researchers now. Textual data come from many sources including EDGAR, newspapers, websites, and social media. To increase the utility of the data, the text can be parsed and processed with software.</a:t>
            </a:r>
          </a:p>
          <a:p>
            <a:r>
              <a:rPr lang="en-US" sz="2400" dirty="0"/>
              <a:t>The AIS, accounting, and finance research communities have already made progress in how to process text </a:t>
            </a:r>
            <a:r>
              <a:rPr lang="en-US" sz="2400" dirty="0">
                <a:solidFill>
                  <a:srgbClr val="0070C0"/>
                </a:solidFill>
              </a:rPr>
              <a:t>(</a:t>
            </a:r>
            <a:r>
              <a:rPr lang="en-US" sz="2400" dirty="0" err="1">
                <a:solidFill>
                  <a:srgbClr val="0070C0"/>
                </a:solidFill>
              </a:rPr>
              <a:t>Bovee</a:t>
            </a:r>
            <a:r>
              <a:rPr lang="en-US" sz="2400" dirty="0">
                <a:solidFill>
                  <a:srgbClr val="0070C0"/>
                </a:solidFill>
              </a:rPr>
              <a:t> et al. 2005; </a:t>
            </a:r>
            <a:r>
              <a:rPr lang="en-US" sz="2400" dirty="0" err="1">
                <a:solidFill>
                  <a:srgbClr val="0070C0"/>
                </a:solidFill>
              </a:rPr>
              <a:t>Vasarhelyi</a:t>
            </a:r>
            <a:r>
              <a:rPr lang="en-US" sz="2400" dirty="0">
                <a:solidFill>
                  <a:srgbClr val="0070C0"/>
                </a:solidFill>
              </a:rPr>
              <a:t> et al. 1999) </a:t>
            </a:r>
            <a:r>
              <a:rPr lang="en-US" sz="2400" dirty="0"/>
              <a:t>and impound it into research</a:t>
            </a:r>
          </a:p>
        </p:txBody>
      </p:sp>
    </p:spTree>
    <p:extLst>
      <p:ext uri="{BB962C8B-B14F-4D97-AF65-F5344CB8AC3E}">
        <p14:creationId xmlns:p14="http://schemas.microsoft.com/office/powerpoint/2010/main" val="3676119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pPr algn="ctr"/>
            <a:r>
              <a:rPr lang="en-US" dirty="0"/>
              <a:t>The Relationship between </a:t>
            </a:r>
            <a:br>
              <a:rPr lang="en-US" dirty="0"/>
            </a:br>
            <a:r>
              <a:rPr lang="en-US" dirty="0"/>
              <a:t>Big Data and the Cloud</a:t>
            </a:r>
          </a:p>
        </p:txBody>
      </p:sp>
      <p:sp>
        <p:nvSpPr>
          <p:cNvPr id="3" name="Content Placeholder 2"/>
          <p:cNvSpPr>
            <a:spLocks noGrp="1"/>
          </p:cNvSpPr>
          <p:nvPr>
            <p:ph idx="1"/>
          </p:nvPr>
        </p:nvSpPr>
        <p:spPr>
          <a:xfrm>
            <a:off x="457200" y="2209800"/>
            <a:ext cx="8229600" cy="3791712"/>
          </a:xfrm>
        </p:spPr>
        <p:txBody>
          <a:bodyPr>
            <a:noAutofit/>
          </a:bodyPr>
          <a:lstStyle/>
          <a:p>
            <a:r>
              <a:rPr lang="en-US" dirty="0" err="1">
                <a:solidFill>
                  <a:srgbClr val="0070C0"/>
                </a:solidFill>
              </a:rPr>
              <a:t>Weinman</a:t>
            </a:r>
            <a:r>
              <a:rPr lang="en-US" dirty="0">
                <a:solidFill>
                  <a:srgbClr val="0070C0"/>
                </a:solidFill>
              </a:rPr>
              <a:t> (2012) </a:t>
            </a:r>
            <a:r>
              <a:rPr lang="en-US" dirty="0"/>
              <a:t>calls the cloud both an existential threat and an irresistible opportunity. He points out that most key trend summaries rank cloud computing at or near the top of the list. Most, if not all, of the rest of the top priorities—virtualization, mobility, collaboration, business intelligence—enable, are enabled by, or otherwise relate to the cloud</a:t>
            </a:r>
          </a:p>
          <a:p>
            <a:r>
              <a:rPr lang="en-US" dirty="0" err="1">
                <a:solidFill>
                  <a:srgbClr val="0070C0"/>
                </a:solidFill>
              </a:rPr>
              <a:t>Weinman</a:t>
            </a:r>
            <a:r>
              <a:rPr lang="en-US" dirty="0">
                <a:solidFill>
                  <a:srgbClr val="0070C0"/>
                </a:solidFill>
              </a:rPr>
              <a:t> (2012) </a:t>
            </a:r>
            <a:r>
              <a:rPr lang="en-US" dirty="0"/>
              <a:t>calls the cloud disrupting to every dimension of business, whether it is the research, engineering, or design of new products and services; or their manufacturing, operations, and delivery. The cloud also disrupts a business’s interface with the customer and marketing in general including branding, awareness, catalog, trial, customization, order processing, delivery, installation, support, maintenance, and returns.</a:t>
            </a:r>
          </a:p>
          <a:p>
            <a:r>
              <a:rPr lang="en-US" dirty="0"/>
              <a:t>Mnemonic </a:t>
            </a:r>
            <a:r>
              <a:rPr lang="en-US" dirty="0">
                <a:solidFill>
                  <a:srgbClr val="FF0000"/>
                </a:solidFill>
              </a:rPr>
              <a:t>C.L.O.U.D</a:t>
            </a:r>
            <a:r>
              <a:rPr lang="en-US" dirty="0"/>
              <a:t>?</a:t>
            </a:r>
          </a:p>
        </p:txBody>
      </p:sp>
    </p:spTree>
    <p:extLst>
      <p:ext uri="{BB962C8B-B14F-4D97-AF65-F5344CB8AC3E}">
        <p14:creationId xmlns:p14="http://schemas.microsoft.com/office/powerpoint/2010/main" val="366504477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1349</TotalTime>
  <Words>2259</Words>
  <Application>Microsoft Office PowerPoint</Application>
  <PresentationFormat>On-screen Show (4:3)</PresentationFormat>
  <Paragraphs>116</Paragraphs>
  <Slides>20</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Century Gothic</vt:lpstr>
      <vt:lpstr>Wingdings 3</vt:lpstr>
      <vt:lpstr>Office Theme</vt:lpstr>
      <vt:lpstr>Ion Boardroom</vt:lpstr>
      <vt:lpstr> PAPER DISCUSSION:  AIS in an Age of Big Data  Kevin Moffitt and Miklos A. Vasarhelyi</vt:lpstr>
      <vt:lpstr>Introduction </vt:lpstr>
      <vt:lpstr>Introduction </vt:lpstr>
      <vt:lpstr>What Is Big Data?</vt:lpstr>
      <vt:lpstr>What Is Big Data?</vt:lpstr>
      <vt:lpstr>What Is Big Data?</vt:lpstr>
      <vt:lpstr>The Structure of Big Data</vt:lpstr>
      <vt:lpstr>Big Textual Data</vt:lpstr>
      <vt:lpstr>The Relationship between  Big Data and the Cloud</vt:lpstr>
      <vt:lpstr>Corporations Are People</vt:lpstr>
      <vt:lpstr>Big Data in Surveillance</vt:lpstr>
      <vt:lpstr>The SEC Audit Quality Model</vt:lpstr>
      <vt:lpstr>BIG DATA AND ACCOUNTING  RESEARCH</vt:lpstr>
      <vt:lpstr>Accounting and Audit Practice  with Big Data</vt:lpstr>
      <vt:lpstr>Big Data in Business  Measurement, Assurance,  and Standard Setting</vt:lpstr>
      <vt:lpstr>Assurance and Big Data</vt:lpstr>
      <vt:lpstr>New Roles, Tools, and Evidence in Business Measurement and Assurance Due to Big Data</vt:lpstr>
      <vt:lpstr>Emerging Audit Analytics</vt:lpstr>
      <vt:lpstr>New Forms of Audit Evidence</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Information Systems: an overview</dc:title>
  <dc:creator>Robyn Raschke</dc:creator>
  <cp:lastModifiedBy>Abdullah Al Awadhi</cp:lastModifiedBy>
  <cp:revision>42</cp:revision>
  <dcterms:created xsi:type="dcterms:W3CDTF">2014-03-26T17:14:59Z</dcterms:created>
  <dcterms:modified xsi:type="dcterms:W3CDTF">2019-10-14T16:11:54Z</dcterms:modified>
</cp:coreProperties>
</file>