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36"/>
  </p:notesMasterIdLst>
  <p:sldIdLst>
    <p:sldId id="256" r:id="rId3"/>
    <p:sldId id="34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2" r:id="rId19"/>
    <p:sldId id="363" r:id="rId20"/>
    <p:sldId id="361" r:id="rId21"/>
    <p:sldId id="364" r:id="rId22"/>
    <p:sldId id="365" r:id="rId23"/>
    <p:sldId id="366" r:id="rId24"/>
    <p:sldId id="367" r:id="rId25"/>
    <p:sldId id="368" r:id="rId26"/>
    <p:sldId id="369" r:id="rId27"/>
    <p:sldId id="370" r:id="rId28"/>
    <p:sldId id="372" r:id="rId29"/>
    <p:sldId id="373" r:id="rId30"/>
    <p:sldId id="374" r:id="rId31"/>
    <p:sldId id="375" r:id="rId32"/>
    <p:sldId id="376" r:id="rId33"/>
    <p:sldId id="377" r:id="rId34"/>
    <p:sldId id="37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12AFF-F3BD-444B-AE25-19A8CB659899}" v="124" dt="2019-11-03T13:19:19.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84304" autoAdjust="0"/>
  </p:normalViewPr>
  <p:slideViewPr>
    <p:cSldViewPr snapToGrid="0">
      <p:cViewPr varScale="1">
        <p:scale>
          <a:sx n="114" d="100"/>
          <a:sy n="114" d="100"/>
        </p:scale>
        <p:origin x="15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Al Awadhi" userId="b3c480cf55c21608" providerId="LiveId" clId="{21949050-DD41-46B1-A51A-C45D9F94198A}"/>
    <pc:docChg chg="addSld modSld">
      <pc:chgData name="Abdullah Al Awadhi" userId="b3c480cf55c21608" providerId="LiveId" clId="{21949050-DD41-46B1-A51A-C45D9F94198A}" dt="2019-09-15T13:22:05.328" v="5"/>
      <pc:docMkLst>
        <pc:docMk/>
      </pc:docMkLst>
    </pc:docChg>
  </pc:docChgLst>
  <pc:docChgLst>
    <pc:chgData name="Abdullah Al Awadhi" userId="b3c480cf55c21608" providerId="LiveId" clId="{7FC12AFF-F3BD-444B-AE25-19A8CB659899}"/>
    <pc:docChg chg="undo custSel delSld modSld">
      <pc:chgData name="Abdullah Al Awadhi" userId="b3c480cf55c21608" providerId="LiveId" clId="{7FC12AFF-F3BD-444B-AE25-19A8CB659899}" dt="2019-11-03T13:19:19.312" v="170" actId="207"/>
      <pc:docMkLst>
        <pc:docMk/>
      </pc:docMkLst>
      <pc:sldChg chg="delSp">
        <pc:chgData name="Abdullah Al Awadhi" userId="b3c480cf55c21608" providerId="LiveId" clId="{7FC12AFF-F3BD-444B-AE25-19A8CB659899}" dt="2019-11-03T12:22:03.310" v="0" actId="478"/>
        <pc:sldMkLst>
          <pc:docMk/>
          <pc:sldMk cId="3851873994" sldId="256"/>
        </pc:sldMkLst>
        <pc:spChg chg="del">
          <ac:chgData name="Abdullah Al Awadhi" userId="b3c480cf55c21608" providerId="LiveId" clId="{7FC12AFF-F3BD-444B-AE25-19A8CB659899}" dt="2019-11-03T12:22:03.310" v="0" actId="478"/>
          <ac:spMkLst>
            <pc:docMk/>
            <pc:sldMk cId="3851873994" sldId="256"/>
            <ac:spMk id="7" creationId="{00000000-0000-0000-0000-000000000000}"/>
          </ac:spMkLst>
        </pc:spChg>
      </pc:sldChg>
      <pc:sldChg chg="modSp">
        <pc:chgData name="Abdullah Al Awadhi" userId="b3c480cf55c21608" providerId="LiveId" clId="{7FC12AFF-F3BD-444B-AE25-19A8CB659899}" dt="2019-11-03T13:09:43.783" v="42" actId="207"/>
        <pc:sldMkLst>
          <pc:docMk/>
          <pc:sldMk cId="2380201958" sldId="345"/>
        </pc:sldMkLst>
        <pc:spChg chg="mod">
          <ac:chgData name="Abdullah Al Awadhi" userId="b3c480cf55c21608" providerId="LiveId" clId="{7FC12AFF-F3BD-444B-AE25-19A8CB659899}" dt="2019-11-03T13:09:43.783" v="42" actId="207"/>
          <ac:spMkLst>
            <pc:docMk/>
            <pc:sldMk cId="2380201958" sldId="345"/>
            <ac:spMk id="3" creationId="{00000000-0000-0000-0000-000000000000}"/>
          </ac:spMkLst>
        </pc:spChg>
      </pc:sldChg>
      <pc:sldChg chg="modSp">
        <pc:chgData name="Abdullah Al Awadhi" userId="b3c480cf55c21608" providerId="LiveId" clId="{7FC12AFF-F3BD-444B-AE25-19A8CB659899}" dt="2019-11-03T13:10:01.555" v="47" actId="207"/>
        <pc:sldMkLst>
          <pc:docMk/>
          <pc:sldMk cId="401504782" sldId="346"/>
        </pc:sldMkLst>
        <pc:spChg chg="mod">
          <ac:chgData name="Abdullah Al Awadhi" userId="b3c480cf55c21608" providerId="LiveId" clId="{7FC12AFF-F3BD-444B-AE25-19A8CB659899}" dt="2019-11-03T13:10:01.555" v="47" actId="207"/>
          <ac:spMkLst>
            <pc:docMk/>
            <pc:sldMk cId="401504782" sldId="346"/>
            <ac:spMk id="3" creationId="{00000000-0000-0000-0000-000000000000}"/>
          </ac:spMkLst>
        </pc:spChg>
      </pc:sldChg>
      <pc:sldChg chg="modSp">
        <pc:chgData name="Abdullah Al Awadhi" userId="b3c480cf55c21608" providerId="LiveId" clId="{7FC12AFF-F3BD-444B-AE25-19A8CB659899}" dt="2019-11-03T13:10:16.521" v="51" actId="207"/>
        <pc:sldMkLst>
          <pc:docMk/>
          <pc:sldMk cId="2292732892" sldId="347"/>
        </pc:sldMkLst>
        <pc:spChg chg="mod">
          <ac:chgData name="Abdullah Al Awadhi" userId="b3c480cf55c21608" providerId="LiveId" clId="{7FC12AFF-F3BD-444B-AE25-19A8CB659899}" dt="2019-11-03T13:10:16.521" v="51" actId="207"/>
          <ac:spMkLst>
            <pc:docMk/>
            <pc:sldMk cId="2292732892" sldId="347"/>
            <ac:spMk id="3" creationId="{00000000-0000-0000-0000-000000000000}"/>
          </ac:spMkLst>
        </pc:spChg>
      </pc:sldChg>
      <pc:sldChg chg="modSp">
        <pc:chgData name="Abdullah Al Awadhi" userId="b3c480cf55c21608" providerId="LiveId" clId="{7FC12AFF-F3BD-444B-AE25-19A8CB659899}" dt="2019-11-03T13:10:24.210" v="53" actId="207"/>
        <pc:sldMkLst>
          <pc:docMk/>
          <pc:sldMk cId="871701420" sldId="348"/>
        </pc:sldMkLst>
        <pc:spChg chg="mod">
          <ac:chgData name="Abdullah Al Awadhi" userId="b3c480cf55c21608" providerId="LiveId" clId="{7FC12AFF-F3BD-444B-AE25-19A8CB659899}" dt="2019-11-03T13:10:24.210" v="53" actId="207"/>
          <ac:spMkLst>
            <pc:docMk/>
            <pc:sldMk cId="871701420" sldId="348"/>
            <ac:spMk id="3" creationId="{00000000-0000-0000-0000-000000000000}"/>
          </ac:spMkLst>
        </pc:spChg>
      </pc:sldChg>
      <pc:sldChg chg="modSp">
        <pc:chgData name="Abdullah Al Awadhi" userId="b3c480cf55c21608" providerId="LiveId" clId="{7FC12AFF-F3BD-444B-AE25-19A8CB659899}" dt="2019-11-03T13:10:42.052" v="57" actId="207"/>
        <pc:sldMkLst>
          <pc:docMk/>
          <pc:sldMk cId="1336579984" sldId="349"/>
        </pc:sldMkLst>
        <pc:spChg chg="mod">
          <ac:chgData name="Abdullah Al Awadhi" userId="b3c480cf55c21608" providerId="LiveId" clId="{7FC12AFF-F3BD-444B-AE25-19A8CB659899}" dt="2019-11-03T13:10:42.052" v="57" actId="207"/>
          <ac:spMkLst>
            <pc:docMk/>
            <pc:sldMk cId="1336579984" sldId="349"/>
            <ac:spMk id="3" creationId="{00000000-0000-0000-0000-000000000000}"/>
          </ac:spMkLst>
        </pc:spChg>
      </pc:sldChg>
      <pc:sldChg chg="modSp">
        <pc:chgData name="Abdullah Al Awadhi" userId="b3c480cf55c21608" providerId="LiveId" clId="{7FC12AFF-F3BD-444B-AE25-19A8CB659899}" dt="2019-11-03T13:11:05.793" v="65" actId="207"/>
        <pc:sldMkLst>
          <pc:docMk/>
          <pc:sldMk cId="187867600" sldId="351"/>
        </pc:sldMkLst>
        <pc:spChg chg="mod">
          <ac:chgData name="Abdullah Al Awadhi" userId="b3c480cf55c21608" providerId="LiveId" clId="{7FC12AFF-F3BD-444B-AE25-19A8CB659899}" dt="2019-11-03T13:11:05.793" v="65" actId="207"/>
          <ac:spMkLst>
            <pc:docMk/>
            <pc:sldMk cId="187867600" sldId="351"/>
            <ac:spMk id="3" creationId="{00000000-0000-0000-0000-000000000000}"/>
          </ac:spMkLst>
        </pc:spChg>
      </pc:sldChg>
      <pc:sldChg chg="modSp">
        <pc:chgData name="Abdullah Al Awadhi" userId="b3c480cf55c21608" providerId="LiveId" clId="{7FC12AFF-F3BD-444B-AE25-19A8CB659899}" dt="2019-11-03T13:11:46.441" v="72" actId="207"/>
        <pc:sldMkLst>
          <pc:docMk/>
          <pc:sldMk cId="1506611152" sldId="352"/>
        </pc:sldMkLst>
        <pc:spChg chg="mod">
          <ac:chgData name="Abdullah Al Awadhi" userId="b3c480cf55c21608" providerId="LiveId" clId="{7FC12AFF-F3BD-444B-AE25-19A8CB659899}" dt="2019-11-03T13:11:46.441" v="72" actId="207"/>
          <ac:spMkLst>
            <pc:docMk/>
            <pc:sldMk cId="1506611152" sldId="352"/>
            <ac:spMk id="3" creationId="{00000000-0000-0000-0000-000000000000}"/>
          </ac:spMkLst>
        </pc:spChg>
      </pc:sldChg>
      <pc:sldChg chg="modSp">
        <pc:chgData name="Abdullah Al Awadhi" userId="b3c480cf55c21608" providerId="LiveId" clId="{7FC12AFF-F3BD-444B-AE25-19A8CB659899}" dt="2019-11-03T13:12:31.610" v="79" actId="207"/>
        <pc:sldMkLst>
          <pc:docMk/>
          <pc:sldMk cId="2794252363" sldId="353"/>
        </pc:sldMkLst>
        <pc:spChg chg="mod">
          <ac:chgData name="Abdullah Al Awadhi" userId="b3c480cf55c21608" providerId="LiveId" clId="{7FC12AFF-F3BD-444B-AE25-19A8CB659899}" dt="2019-11-03T13:12:31.610" v="79" actId="207"/>
          <ac:spMkLst>
            <pc:docMk/>
            <pc:sldMk cId="2794252363" sldId="353"/>
            <ac:spMk id="3" creationId="{00000000-0000-0000-0000-000000000000}"/>
          </ac:spMkLst>
        </pc:spChg>
      </pc:sldChg>
      <pc:sldChg chg="modSp">
        <pc:chgData name="Abdullah Al Awadhi" userId="b3c480cf55c21608" providerId="LiveId" clId="{7FC12AFF-F3BD-444B-AE25-19A8CB659899}" dt="2019-11-03T13:12:48.185" v="83" actId="207"/>
        <pc:sldMkLst>
          <pc:docMk/>
          <pc:sldMk cId="137150808" sldId="354"/>
        </pc:sldMkLst>
        <pc:spChg chg="mod">
          <ac:chgData name="Abdullah Al Awadhi" userId="b3c480cf55c21608" providerId="LiveId" clId="{7FC12AFF-F3BD-444B-AE25-19A8CB659899}" dt="2019-11-03T13:12:48.185" v="83" actId="207"/>
          <ac:spMkLst>
            <pc:docMk/>
            <pc:sldMk cId="137150808" sldId="354"/>
            <ac:spMk id="3" creationId="{00000000-0000-0000-0000-000000000000}"/>
          </ac:spMkLst>
        </pc:spChg>
      </pc:sldChg>
      <pc:sldChg chg="modSp">
        <pc:chgData name="Abdullah Al Awadhi" userId="b3c480cf55c21608" providerId="LiveId" clId="{7FC12AFF-F3BD-444B-AE25-19A8CB659899}" dt="2019-11-03T13:14:42.112" v="112" actId="207"/>
        <pc:sldMkLst>
          <pc:docMk/>
          <pc:sldMk cId="3097273563" sldId="357"/>
        </pc:sldMkLst>
        <pc:spChg chg="mod">
          <ac:chgData name="Abdullah Al Awadhi" userId="b3c480cf55c21608" providerId="LiveId" clId="{7FC12AFF-F3BD-444B-AE25-19A8CB659899}" dt="2019-11-03T13:14:42.112" v="112" actId="207"/>
          <ac:spMkLst>
            <pc:docMk/>
            <pc:sldMk cId="3097273563" sldId="357"/>
            <ac:spMk id="3" creationId="{00000000-0000-0000-0000-000000000000}"/>
          </ac:spMkLst>
        </pc:spChg>
      </pc:sldChg>
      <pc:sldChg chg="modSp">
        <pc:chgData name="Abdullah Al Awadhi" userId="b3c480cf55c21608" providerId="LiveId" clId="{7FC12AFF-F3BD-444B-AE25-19A8CB659899}" dt="2019-11-03T13:14:09.931" v="103" actId="207"/>
        <pc:sldMkLst>
          <pc:docMk/>
          <pc:sldMk cId="3647035504" sldId="358"/>
        </pc:sldMkLst>
        <pc:spChg chg="mod">
          <ac:chgData name="Abdullah Al Awadhi" userId="b3c480cf55c21608" providerId="LiveId" clId="{7FC12AFF-F3BD-444B-AE25-19A8CB659899}" dt="2019-11-03T13:14:09.931" v="103" actId="207"/>
          <ac:spMkLst>
            <pc:docMk/>
            <pc:sldMk cId="3647035504" sldId="358"/>
            <ac:spMk id="3" creationId="{00000000-0000-0000-0000-000000000000}"/>
          </ac:spMkLst>
        </pc:spChg>
      </pc:sldChg>
      <pc:sldChg chg="modSp">
        <pc:chgData name="Abdullah Al Awadhi" userId="b3c480cf55c21608" providerId="LiveId" clId="{7FC12AFF-F3BD-444B-AE25-19A8CB659899}" dt="2019-11-03T13:15:54.636" v="127" actId="207"/>
        <pc:sldMkLst>
          <pc:docMk/>
          <pc:sldMk cId="1124692379" sldId="359"/>
        </pc:sldMkLst>
        <pc:spChg chg="mod">
          <ac:chgData name="Abdullah Al Awadhi" userId="b3c480cf55c21608" providerId="LiveId" clId="{7FC12AFF-F3BD-444B-AE25-19A8CB659899}" dt="2019-11-03T13:15:54.636" v="127" actId="207"/>
          <ac:spMkLst>
            <pc:docMk/>
            <pc:sldMk cId="1124692379" sldId="359"/>
            <ac:spMk id="3" creationId="{00000000-0000-0000-0000-000000000000}"/>
          </ac:spMkLst>
        </pc:spChg>
      </pc:sldChg>
      <pc:sldChg chg="modSp">
        <pc:chgData name="Abdullah Al Awadhi" userId="b3c480cf55c21608" providerId="LiveId" clId="{7FC12AFF-F3BD-444B-AE25-19A8CB659899}" dt="2019-11-03T13:14:54.290" v="114" actId="207"/>
        <pc:sldMkLst>
          <pc:docMk/>
          <pc:sldMk cId="3034297086" sldId="361"/>
        </pc:sldMkLst>
        <pc:spChg chg="mod">
          <ac:chgData name="Abdullah Al Awadhi" userId="b3c480cf55c21608" providerId="LiveId" clId="{7FC12AFF-F3BD-444B-AE25-19A8CB659899}" dt="2019-11-03T13:14:54.290" v="114" actId="207"/>
          <ac:spMkLst>
            <pc:docMk/>
            <pc:sldMk cId="3034297086" sldId="361"/>
            <ac:spMk id="3" creationId="{00000000-0000-0000-0000-000000000000}"/>
          </ac:spMkLst>
        </pc:spChg>
      </pc:sldChg>
      <pc:sldChg chg="modSp">
        <pc:chgData name="Abdullah Al Awadhi" userId="b3c480cf55c21608" providerId="LiveId" clId="{7FC12AFF-F3BD-444B-AE25-19A8CB659899}" dt="2019-11-03T13:16:00.672" v="128" actId="207"/>
        <pc:sldMkLst>
          <pc:docMk/>
          <pc:sldMk cId="643899432" sldId="362"/>
        </pc:sldMkLst>
        <pc:spChg chg="mod">
          <ac:chgData name="Abdullah Al Awadhi" userId="b3c480cf55c21608" providerId="LiveId" clId="{7FC12AFF-F3BD-444B-AE25-19A8CB659899}" dt="2019-11-03T13:16:00.672" v="128" actId="207"/>
          <ac:spMkLst>
            <pc:docMk/>
            <pc:sldMk cId="643899432" sldId="362"/>
            <ac:spMk id="3" creationId="{00000000-0000-0000-0000-000000000000}"/>
          </ac:spMkLst>
        </pc:spChg>
      </pc:sldChg>
      <pc:sldChg chg="addSp delSp modSp">
        <pc:chgData name="Abdullah Al Awadhi" userId="b3c480cf55c21608" providerId="LiveId" clId="{7FC12AFF-F3BD-444B-AE25-19A8CB659899}" dt="2019-11-03T12:59:03.423" v="10" actId="1076"/>
        <pc:sldMkLst>
          <pc:docMk/>
          <pc:sldMk cId="2584092667" sldId="363"/>
        </pc:sldMkLst>
        <pc:picChg chg="del">
          <ac:chgData name="Abdullah Al Awadhi" userId="b3c480cf55c21608" providerId="LiveId" clId="{7FC12AFF-F3BD-444B-AE25-19A8CB659899}" dt="2019-11-03T12:58:47.821" v="5" actId="478"/>
          <ac:picMkLst>
            <pc:docMk/>
            <pc:sldMk cId="2584092667" sldId="363"/>
            <ac:picMk id="4" creationId="{00000000-0000-0000-0000-000000000000}"/>
          </ac:picMkLst>
        </pc:picChg>
        <pc:picChg chg="add mod modCrop">
          <ac:chgData name="Abdullah Al Awadhi" userId="b3c480cf55c21608" providerId="LiveId" clId="{7FC12AFF-F3BD-444B-AE25-19A8CB659899}" dt="2019-11-03T12:59:03.423" v="10" actId="1076"/>
          <ac:picMkLst>
            <pc:docMk/>
            <pc:sldMk cId="2584092667" sldId="363"/>
            <ac:picMk id="5" creationId="{408EDB37-6FA3-4462-8297-FBC82BB1A8A4}"/>
          </ac:picMkLst>
        </pc:picChg>
      </pc:sldChg>
      <pc:sldChg chg="modSp">
        <pc:chgData name="Abdullah Al Awadhi" userId="b3c480cf55c21608" providerId="LiveId" clId="{7FC12AFF-F3BD-444B-AE25-19A8CB659899}" dt="2019-11-03T13:16:26.258" v="132" actId="207"/>
        <pc:sldMkLst>
          <pc:docMk/>
          <pc:sldMk cId="2879062591" sldId="364"/>
        </pc:sldMkLst>
        <pc:spChg chg="mod">
          <ac:chgData name="Abdullah Al Awadhi" userId="b3c480cf55c21608" providerId="LiveId" clId="{7FC12AFF-F3BD-444B-AE25-19A8CB659899}" dt="2019-11-03T12:59:44.094" v="13" actId="20577"/>
          <ac:spMkLst>
            <pc:docMk/>
            <pc:sldMk cId="2879062591" sldId="364"/>
            <ac:spMk id="2" creationId="{00000000-0000-0000-0000-000000000000}"/>
          </ac:spMkLst>
        </pc:spChg>
        <pc:spChg chg="mod">
          <ac:chgData name="Abdullah Al Awadhi" userId="b3c480cf55c21608" providerId="LiveId" clId="{7FC12AFF-F3BD-444B-AE25-19A8CB659899}" dt="2019-11-03T13:16:26.258" v="132" actId="207"/>
          <ac:spMkLst>
            <pc:docMk/>
            <pc:sldMk cId="2879062591" sldId="364"/>
            <ac:spMk id="3" creationId="{00000000-0000-0000-0000-000000000000}"/>
          </ac:spMkLst>
        </pc:spChg>
      </pc:sldChg>
      <pc:sldChg chg="modSp">
        <pc:chgData name="Abdullah Al Awadhi" userId="b3c480cf55c21608" providerId="LiveId" clId="{7FC12AFF-F3BD-444B-AE25-19A8CB659899}" dt="2019-11-03T13:15:09.575" v="120" actId="207"/>
        <pc:sldMkLst>
          <pc:docMk/>
          <pc:sldMk cId="51851823" sldId="365"/>
        </pc:sldMkLst>
        <pc:spChg chg="mod">
          <ac:chgData name="Abdullah Al Awadhi" userId="b3c480cf55c21608" providerId="LiveId" clId="{7FC12AFF-F3BD-444B-AE25-19A8CB659899}" dt="2019-11-03T13:15:09.575" v="120" actId="207"/>
          <ac:spMkLst>
            <pc:docMk/>
            <pc:sldMk cId="51851823" sldId="365"/>
            <ac:spMk id="3" creationId="{00000000-0000-0000-0000-000000000000}"/>
          </ac:spMkLst>
        </pc:spChg>
      </pc:sldChg>
      <pc:sldChg chg="modSp">
        <pc:chgData name="Abdullah Al Awadhi" userId="b3c480cf55c21608" providerId="LiveId" clId="{7FC12AFF-F3BD-444B-AE25-19A8CB659899}" dt="2019-11-03T13:16:43.774" v="135" actId="207"/>
        <pc:sldMkLst>
          <pc:docMk/>
          <pc:sldMk cId="4101322808" sldId="366"/>
        </pc:sldMkLst>
        <pc:spChg chg="mod">
          <ac:chgData name="Abdullah Al Awadhi" userId="b3c480cf55c21608" providerId="LiveId" clId="{7FC12AFF-F3BD-444B-AE25-19A8CB659899}" dt="2019-11-03T13:16:43.774" v="135" actId="207"/>
          <ac:spMkLst>
            <pc:docMk/>
            <pc:sldMk cId="4101322808" sldId="366"/>
            <ac:spMk id="3" creationId="{00000000-0000-0000-0000-000000000000}"/>
          </ac:spMkLst>
        </pc:spChg>
      </pc:sldChg>
      <pc:sldChg chg="modSp">
        <pc:chgData name="Abdullah Al Awadhi" userId="b3c480cf55c21608" providerId="LiveId" clId="{7FC12AFF-F3BD-444B-AE25-19A8CB659899}" dt="2019-11-03T13:17:33.713" v="141" actId="207"/>
        <pc:sldMkLst>
          <pc:docMk/>
          <pc:sldMk cId="2259544299" sldId="367"/>
        </pc:sldMkLst>
        <pc:spChg chg="mod">
          <ac:chgData name="Abdullah Al Awadhi" userId="b3c480cf55c21608" providerId="LiveId" clId="{7FC12AFF-F3BD-444B-AE25-19A8CB659899}" dt="2019-11-03T13:17:33.713" v="141" actId="207"/>
          <ac:spMkLst>
            <pc:docMk/>
            <pc:sldMk cId="2259544299" sldId="367"/>
            <ac:spMk id="3" creationId="{00000000-0000-0000-0000-000000000000}"/>
          </ac:spMkLst>
        </pc:spChg>
      </pc:sldChg>
      <pc:sldChg chg="modSp">
        <pc:chgData name="Abdullah Al Awadhi" userId="b3c480cf55c21608" providerId="LiveId" clId="{7FC12AFF-F3BD-444B-AE25-19A8CB659899}" dt="2019-11-03T13:17:52.411" v="149" actId="207"/>
        <pc:sldMkLst>
          <pc:docMk/>
          <pc:sldMk cId="1547158573" sldId="368"/>
        </pc:sldMkLst>
        <pc:spChg chg="mod">
          <ac:chgData name="Abdullah Al Awadhi" userId="b3c480cf55c21608" providerId="LiveId" clId="{7FC12AFF-F3BD-444B-AE25-19A8CB659899}" dt="2019-11-03T13:17:52.411" v="149" actId="207"/>
          <ac:spMkLst>
            <pc:docMk/>
            <pc:sldMk cId="1547158573" sldId="368"/>
            <ac:spMk id="3" creationId="{00000000-0000-0000-0000-000000000000}"/>
          </ac:spMkLst>
        </pc:spChg>
      </pc:sldChg>
      <pc:sldChg chg="modSp">
        <pc:chgData name="Abdullah Al Awadhi" userId="b3c480cf55c21608" providerId="LiveId" clId="{7FC12AFF-F3BD-444B-AE25-19A8CB659899}" dt="2019-11-03T13:18:03.952" v="153" actId="207"/>
        <pc:sldMkLst>
          <pc:docMk/>
          <pc:sldMk cId="1219106428" sldId="369"/>
        </pc:sldMkLst>
        <pc:spChg chg="mod">
          <ac:chgData name="Abdullah Al Awadhi" userId="b3c480cf55c21608" providerId="LiveId" clId="{7FC12AFF-F3BD-444B-AE25-19A8CB659899}" dt="2019-11-03T13:18:03.952" v="153" actId="207"/>
          <ac:spMkLst>
            <pc:docMk/>
            <pc:sldMk cId="1219106428" sldId="369"/>
            <ac:spMk id="3" creationId="{00000000-0000-0000-0000-000000000000}"/>
          </ac:spMkLst>
        </pc:spChg>
      </pc:sldChg>
      <pc:sldChg chg="del">
        <pc:chgData name="Abdullah Al Awadhi" userId="b3c480cf55c21608" providerId="LiveId" clId="{7FC12AFF-F3BD-444B-AE25-19A8CB659899}" dt="2019-11-03T13:04:59.339" v="23" actId="2696"/>
        <pc:sldMkLst>
          <pc:docMk/>
          <pc:sldMk cId="4096446664" sldId="371"/>
        </pc:sldMkLst>
      </pc:sldChg>
      <pc:sldChg chg="modSp">
        <pc:chgData name="Abdullah Al Awadhi" userId="b3c480cf55c21608" providerId="LiveId" clId="{7FC12AFF-F3BD-444B-AE25-19A8CB659899}" dt="2019-11-03T13:18:47.841" v="158" actId="207"/>
        <pc:sldMkLst>
          <pc:docMk/>
          <pc:sldMk cId="769964779" sldId="372"/>
        </pc:sldMkLst>
        <pc:spChg chg="mod">
          <ac:chgData name="Abdullah Al Awadhi" userId="b3c480cf55c21608" providerId="LiveId" clId="{7FC12AFF-F3BD-444B-AE25-19A8CB659899}" dt="2019-11-03T13:18:47.841" v="158" actId="207"/>
          <ac:spMkLst>
            <pc:docMk/>
            <pc:sldMk cId="769964779" sldId="372"/>
            <ac:spMk id="3" creationId="{00000000-0000-0000-0000-000000000000}"/>
          </ac:spMkLst>
        </pc:spChg>
      </pc:sldChg>
      <pc:sldChg chg="modSp">
        <pc:chgData name="Abdullah Al Awadhi" userId="b3c480cf55c21608" providerId="LiveId" clId="{7FC12AFF-F3BD-444B-AE25-19A8CB659899}" dt="2019-11-03T13:18:57.801" v="160" actId="207"/>
        <pc:sldMkLst>
          <pc:docMk/>
          <pc:sldMk cId="335440491" sldId="373"/>
        </pc:sldMkLst>
        <pc:spChg chg="mod">
          <ac:chgData name="Abdullah Al Awadhi" userId="b3c480cf55c21608" providerId="LiveId" clId="{7FC12AFF-F3BD-444B-AE25-19A8CB659899}" dt="2019-11-03T13:18:57.801" v="160" actId="207"/>
          <ac:spMkLst>
            <pc:docMk/>
            <pc:sldMk cId="335440491" sldId="373"/>
            <ac:spMk id="3" creationId="{00000000-0000-0000-0000-000000000000}"/>
          </ac:spMkLst>
        </pc:spChg>
      </pc:sldChg>
      <pc:sldChg chg="modSp">
        <pc:chgData name="Abdullah Al Awadhi" userId="b3c480cf55c21608" providerId="LiveId" clId="{7FC12AFF-F3BD-444B-AE25-19A8CB659899}" dt="2019-11-03T13:19:19.312" v="170" actId="207"/>
        <pc:sldMkLst>
          <pc:docMk/>
          <pc:sldMk cId="138298285" sldId="375"/>
        </pc:sldMkLst>
        <pc:spChg chg="mod">
          <ac:chgData name="Abdullah Al Awadhi" userId="b3c480cf55c21608" providerId="LiveId" clId="{7FC12AFF-F3BD-444B-AE25-19A8CB659899}" dt="2019-11-03T13:19:19.312" v="170" actId="207"/>
          <ac:spMkLst>
            <pc:docMk/>
            <pc:sldMk cId="138298285" sldId="375"/>
            <ac:spMk id="3" creationId="{00000000-0000-0000-0000-000000000000}"/>
          </ac:spMkLst>
        </pc:spChg>
        <pc:picChg chg="mod">
          <ac:chgData name="Abdullah Al Awadhi" userId="b3c480cf55c21608" providerId="LiveId" clId="{7FC12AFF-F3BD-444B-AE25-19A8CB659899}" dt="2019-11-03T13:08:28.534" v="27" actId="1038"/>
          <ac:picMkLst>
            <pc:docMk/>
            <pc:sldMk cId="138298285" sldId="375"/>
            <ac:picMk id="4" creationId="{00000000-0000-0000-0000-000000000000}"/>
          </ac:picMkLst>
        </pc:picChg>
      </pc:sldChg>
      <pc:sldChg chg="modSp">
        <pc:chgData name="Abdullah Al Awadhi" userId="b3c480cf55c21608" providerId="LiveId" clId="{7FC12AFF-F3BD-444B-AE25-19A8CB659899}" dt="2019-11-03T13:15:42.016" v="126" actId="20577"/>
        <pc:sldMkLst>
          <pc:docMk/>
          <pc:sldMk cId="2792589912" sldId="377"/>
        </pc:sldMkLst>
        <pc:spChg chg="mod">
          <ac:chgData name="Abdullah Al Awadhi" userId="b3c480cf55c21608" providerId="LiveId" clId="{7FC12AFF-F3BD-444B-AE25-19A8CB659899}" dt="2019-11-03T13:15:42.016" v="126" actId="20577"/>
          <ac:spMkLst>
            <pc:docMk/>
            <pc:sldMk cId="2792589912" sldId="377"/>
            <ac:spMk id="3" creationId="{00000000-0000-0000-0000-000000000000}"/>
          </ac:spMkLst>
        </pc:spChg>
      </pc:sldChg>
    </pc:docChg>
  </pc:docChgLst>
  <pc:docChgLst>
    <pc:chgData name="Abdullah Al Awadhi" userId="b3c480cf55c21608" providerId="LiveId" clId="{BF82E70F-7CEA-4BD3-AD0B-1369F1916C3D}"/>
    <pc:docChg chg="undo custSel modSld">
      <pc:chgData name="Abdullah Al Awadhi" userId="b3c480cf55c21608" providerId="LiveId" clId="{BF82E70F-7CEA-4BD3-AD0B-1369F1916C3D}" dt="2019-09-22T13:26:50.326" v="248"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5BDC8E-05E1-490A-A2B1-4AC32E3E4AF0}" type="datetimeFigureOut">
              <a:rPr lang="en-US" smtClean="0"/>
              <a:pPr/>
              <a:t>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70EF2-77AA-4114-B899-F5B9CF3B27C9}" type="slidenum">
              <a:rPr lang="en-US" smtClean="0"/>
              <a:pPr/>
              <a:t>‹#›</a:t>
            </a:fld>
            <a:endParaRPr lang="en-US"/>
          </a:p>
        </p:txBody>
      </p:sp>
    </p:spTree>
    <p:extLst>
      <p:ext uri="{BB962C8B-B14F-4D97-AF65-F5344CB8AC3E}">
        <p14:creationId xmlns:p14="http://schemas.microsoft.com/office/powerpoint/2010/main" val="33748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a:t>
            </a:fld>
            <a:endParaRPr lang="en-US"/>
          </a:p>
        </p:txBody>
      </p:sp>
    </p:spTree>
    <p:extLst>
      <p:ext uri="{BB962C8B-B14F-4D97-AF65-F5344CB8AC3E}">
        <p14:creationId xmlns:p14="http://schemas.microsoft.com/office/powerpoint/2010/main" val="63979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10</a:t>
            </a:fld>
            <a:endParaRPr lang="en-US"/>
          </a:p>
        </p:txBody>
      </p:sp>
    </p:spTree>
    <p:extLst>
      <p:ext uri="{BB962C8B-B14F-4D97-AF65-F5344CB8AC3E}">
        <p14:creationId xmlns:p14="http://schemas.microsoft.com/office/powerpoint/2010/main" val="52880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11</a:t>
            </a:fld>
            <a:endParaRPr lang="en-US"/>
          </a:p>
        </p:txBody>
      </p:sp>
    </p:spTree>
    <p:extLst>
      <p:ext uri="{BB962C8B-B14F-4D97-AF65-F5344CB8AC3E}">
        <p14:creationId xmlns:p14="http://schemas.microsoft.com/office/powerpoint/2010/main" val="408646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12</a:t>
            </a:fld>
            <a:endParaRPr lang="en-US"/>
          </a:p>
        </p:txBody>
      </p:sp>
    </p:spTree>
    <p:extLst>
      <p:ext uri="{BB962C8B-B14F-4D97-AF65-F5344CB8AC3E}">
        <p14:creationId xmlns:p14="http://schemas.microsoft.com/office/powerpoint/2010/main" val="310297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13</a:t>
            </a:fld>
            <a:endParaRPr lang="en-US"/>
          </a:p>
        </p:txBody>
      </p:sp>
    </p:spTree>
    <p:extLst>
      <p:ext uri="{BB962C8B-B14F-4D97-AF65-F5344CB8AC3E}">
        <p14:creationId xmlns:p14="http://schemas.microsoft.com/office/powerpoint/2010/main" val="1357862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14</a:t>
            </a:fld>
            <a:endParaRPr lang="en-US"/>
          </a:p>
        </p:txBody>
      </p:sp>
    </p:spTree>
    <p:extLst>
      <p:ext uri="{BB962C8B-B14F-4D97-AF65-F5344CB8AC3E}">
        <p14:creationId xmlns:p14="http://schemas.microsoft.com/office/powerpoint/2010/main" val="1460272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15</a:t>
            </a:fld>
            <a:endParaRPr lang="en-US"/>
          </a:p>
        </p:txBody>
      </p:sp>
    </p:spTree>
    <p:extLst>
      <p:ext uri="{BB962C8B-B14F-4D97-AF65-F5344CB8AC3E}">
        <p14:creationId xmlns:p14="http://schemas.microsoft.com/office/powerpoint/2010/main" val="337389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16</a:t>
            </a:fld>
            <a:endParaRPr lang="en-US"/>
          </a:p>
        </p:txBody>
      </p:sp>
    </p:spTree>
    <p:extLst>
      <p:ext uri="{BB962C8B-B14F-4D97-AF65-F5344CB8AC3E}">
        <p14:creationId xmlns:p14="http://schemas.microsoft.com/office/powerpoint/2010/main" val="2793363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17</a:t>
            </a:fld>
            <a:endParaRPr lang="en-US"/>
          </a:p>
        </p:txBody>
      </p:sp>
    </p:spTree>
    <p:extLst>
      <p:ext uri="{BB962C8B-B14F-4D97-AF65-F5344CB8AC3E}">
        <p14:creationId xmlns:p14="http://schemas.microsoft.com/office/powerpoint/2010/main" val="1552643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18</a:t>
            </a:fld>
            <a:endParaRPr lang="en-US"/>
          </a:p>
        </p:txBody>
      </p:sp>
    </p:spTree>
    <p:extLst>
      <p:ext uri="{BB962C8B-B14F-4D97-AF65-F5344CB8AC3E}">
        <p14:creationId xmlns:p14="http://schemas.microsoft.com/office/powerpoint/2010/main" val="520743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19</a:t>
            </a:fld>
            <a:endParaRPr lang="en-US"/>
          </a:p>
        </p:txBody>
      </p:sp>
    </p:spTree>
    <p:extLst>
      <p:ext uri="{BB962C8B-B14F-4D97-AF65-F5344CB8AC3E}">
        <p14:creationId xmlns:p14="http://schemas.microsoft.com/office/powerpoint/2010/main" val="199902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a:t>
            </a:fld>
            <a:endParaRPr lang="en-US"/>
          </a:p>
        </p:txBody>
      </p:sp>
    </p:spTree>
    <p:extLst>
      <p:ext uri="{BB962C8B-B14F-4D97-AF65-F5344CB8AC3E}">
        <p14:creationId xmlns:p14="http://schemas.microsoft.com/office/powerpoint/2010/main" val="697470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20</a:t>
            </a:fld>
            <a:endParaRPr lang="en-US"/>
          </a:p>
        </p:txBody>
      </p:sp>
    </p:spTree>
    <p:extLst>
      <p:ext uri="{BB962C8B-B14F-4D97-AF65-F5344CB8AC3E}">
        <p14:creationId xmlns:p14="http://schemas.microsoft.com/office/powerpoint/2010/main" val="1857755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21</a:t>
            </a:fld>
            <a:endParaRPr lang="en-US"/>
          </a:p>
        </p:txBody>
      </p:sp>
    </p:spTree>
    <p:extLst>
      <p:ext uri="{BB962C8B-B14F-4D97-AF65-F5344CB8AC3E}">
        <p14:creationId xmlns:p14="http://schemas.microsoft.com/office/powerpoint/2010/main" val="2954818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22</a:t>
            </a:fld>
            <a:endParaRPr lang="en-US"/>
          </a:p>
        </p:txBody>
      </p:sp>
    </p:spTree>
    <p:extLst>
      <p:ext uri="{BB962C8B-B14F-4D97-AF65-F5344CB8AC3E}">
        <p14:creationId xmlns:p14="http://schemas.microsoft.com/office/powerpoint/2010/main" val="1758474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23</a:t>
            </a:fld>
            <a:endParaRPr lang="en-US"/>
          </a:p>
        </p:txBody>
      </p:sp>
    </p:spTree>
    <p:extLst>
      <p:ext uri="{BB962C8B-B14F-4D97-AF65-F5344CB8AC3E}">
        <p14:creationId xmlns:p14="http://schemas.microsoft.com/office/powerpoint/2010/main" val="2831305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24</a:t>
            </a:fld>
            <a:endParaRPr lang="en-US"/>
          </a:p>
        </p:txBody>
      </p:sp>
    </p:spTree>
    <p:extLst>
      <p:ext uri="{BB962C8B-B14F-4D97-AF65-F5344CB8AC3E}">
        <p14:creationId xmlns:p14="http://schemas.microsoft.com/office/powerpoint/2010/main" val="1539514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25</a:t>
            </a:fld>
            <a:endParaRPr lang="en-US"/>
          </a:p>
        </p:txBody>
      </p:sp>
    </p:spTree>
    <p:extLst>
      <p:ext uri="{BB962C8B-B14F-4D97-AF65-F5344CB8AC3E}">
        <p14:creationId xmlns:p14="http://schemas.microsoft.com/office/powerpoint/2010/main" val="936488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26</a:t>
            </a:fld>
            <a:endParaRPr lang="en-US"/>
          </a:p>
        </p:txBody>
      </p:sp>
    </p:spTree>
    <p:extLst>
      <p:ext uri="{BB962C8B-B14F-4D97-AF65-F5344CB8AC3E}">
        <p14:creationId xmlns:p14="http://schemas.microsoft.com/office/powerpoint/2010/main" val="2003003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27</a:t>
            </a:fld>
            <a:endParaRPr lang="en-US"/>
          </a:p>
        </p:txBody>
      </p:sp>
    </p:spTree>
    <p:extLst>
      <p:ext uri="{BB962C8B-B14F-4D97-AF65-F5344CB8AC3E}">
        <p14:creationId xmlns:p14="http://schemas.microsoft.com/office/powerpoint/2010/main" val="3225549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28</a:t>
            </a:fld>
            <a:endParaRPr lang="en-US"/>
          </a:p>
        </p:txBody>
      </p:sp>
    </p:spTree>
    <p:extLst>
      <p:ext uri="{BB962C8B-B14F-4D97-AF65-F5344CB8AC3E}">
        <p14:creationId xmlns:p14="http://schemas.microsoft.com/office/powerpoint/2010/main" val="3845753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29</a:t>
            </a:fld>
            <a:endParaRPr lang="en-US"/>
          </a:p>
        </p:txBody>
      </p:sp>
    </p:spTree>
    <p:extLst>
      <p:ext uri="{BB962C8B-B14F-4D97-AF65-F5344CB8AC3E}">
        <p14:creationId xmlns:p14="http://schemas.microsoft.com/office/powerpoint/2010/main" val="398128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3</a:t>
            </a:fld>
            <a:endParaRPr lang="en-US"/>
          </a:p>
        </p:txBody>
      </p:sp>
    </p:spTree>
    <p:extLst>
      <p:ext uri="{BB962C8B-B14F-4D97-AF65-F5344CB8AC3E}">
        <p14:creationId xmlns:p14="http://schemas.microsoft.com/office/powerpoint/2010/main" val="4107000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30</a:t>
            </a:fld>
            <a:endParaRPr lang="en-US"/>
          </a:p>
        </p:txBody>
      </p:sp>
    </p:spTree>
    <p:extLst>
      <p:ext uri="{BB962C8B-B14F-4D97-AF65-F5344CB8AC3E}">
        <p14:creationId xmlns:p14="http://schemas.microsoft.com/office/powerpoint/2010/main" val="3187958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31</a:t>
            </a:fld>
            <a:endParaRPr lang="en-US"/>
          </a:p>
        </p:txBody>
      </p:sp>
    </p:spTree>
    <p:extLst>
      <p:ext uri="{BB962C8B-B14F-4D97-AF65-F5344CB8AC3E}">
        <p14:creationId xmlns:p14="http://schemas.microsoft.com/office/powerpoint/2010/main" val="389287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32</a:t>
            </a:fld>
            <a:endParaRPr lang="en-US"/>
          </a:p>
        </p:txBody>
      </p:sp>
    </p:spTree>
    <p:extLst>
      <p:ext uri="{BB962C8B-B14F-4D97-AF65-F5344CB8AC3E}">
        <p14:creationId xmlns:p14="http://schemas.microsoft.com/office/powerpoint/2010/main" val="1268208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33</a:t>
            </a:fld>
            <a:endParaRPr lang="en-US"/>
          </a:p>
        </p:txBody>
      </p:sp>
    </p:spTree>
    <p:extLst>
      <p:ext uri="{BB962C8B-B14F-4D97-AF65-F5344CB8AC3E}">
        <p14:creationId xmlns:p14="http://schemas.microsoft.com/office/powerpoint/2010/main" val="230621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4</a:t>
            </a:fld>
            <a:endParaRPr lang="en-US"/>
          </a:p>
        </p:txBody>
      </p:sp>
    </p:spTree>
    <p:extLst>
      <p:ext uri="{BB962C8B-B14F-4D97-AF65-F5344CB8AC3E}">
        <p14:creationId xmlns:p14="http://schemas.microsoft.com/office/powerpoint/2010/main" val="263259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5</a:t>
            </a:fld>
            <a:endParaRPr lang="en-US"/>
          </a:p>
        </p:txBody>
      </p:sp>
    </p:spTree>
    <p:extLst>
      <p:ext uri="{BB962C8B-B14F-4D97-AF65-F5344CB8AC3E}">
        <p14:creationId xmlns:p14="http://schemas.microsoft.com/office/powerpoint/2010/main" val="248176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6</a:t>
            </a:fld>
            <a:endParaRPr lang="en-US"/>
          </a:p>
        </p:txBody>
      </p:sp>
    </p:spTree>
    <p:extLst>
      <p:ext uri="{BB962C8B-B14F-4D97-AF65-F5344CB8AC3E}">
        <p14:creationId xmlns:p14="http://schemas.microsoft.com/office/powerpoint/2010/main" val="247964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7</a:t>
            </a:fld>
            <a:endParaRPr lang="en-US"/>
          </a:p>
        </p:txBody>
      </p:sp>
    </p:spTree>
    <p:extLst>
      <p:ext uri="{BB962C8B-B14F-4D97-AF65-F5344CB8AC3E}">
        <p14:creationId xmlns:p14="http://schemas.microsoft.com/office/powerpoint/2010/main" val="369580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8</a:t>
            </a:fld>
            <a:endParaRPr lang="en-US"/>
          </a:p>
        </p:txBody>
      </p:sp>
    </p:spTree>
    <p:extLst>
      <p:ext uri="{BB962C8B-B14F-4D97-AF65-F5344CB8AC3E}">
        <p14:creationId xmlns:p14="http://schemas.microsoft.com/office/powerpoint/2010/main" val="2145748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9</a:t>
            </a:fld>
            <a:endParaRPr lang="en-US"/>
          </a:p>
        </p:txBody>
      </p:sp>
    </p:spTree>
    <p:extLst>
      <p:ext uri="{BB962C8B-B14F-4D97-AF65-F5344CB8AC3E}">
        <p14:creationId xmlns:p14="http://schemas.microsoft.com/office/powerpoint/2010/main" val="230679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9772C0-405C-4DD9-8479-CAB01F025FA8}"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43274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772C0-405C-4DD9-8479-CAB01F025FA8}"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58803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772C0-405C-4DD9-8479-CAB01F025FA8}"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591809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BF1FBDC0-4BE5-4ABF-88BA-A9438028EED5}" type="datetimeFigureOut">
              <a:rPr lang="ar-KW" smtClean="0"/>
              <a:t>06/03/1441</a:t>
            </a:fld>
            <a:endParaRPr lang="ar-KW"/>
          </a:p>
        </p:txBody>
      </p:sp>
      <p:sp>
        <p:nvSpPr>
          <p:cNvPr id="5" name="Footer Placeholder 4"/>
          <p:cNvSpPr>
            <a:spLocks noGrp="1"/>
          </p:cNvSpPr>
          <p:nvPr>
            <p:ph type="ftr" sz="quarter" idx="11"/>
          </p:nvPr>
        </p:nvSpPr>
        <p:spPr bwMode="gray">
          <a:xfrm rot="5400000">
            <a:off x="6236210" y="3264407"/>
            <a:ext cx="3859795" cy="228659"/>
          </a:xfrm>
          <a:prstGeom prst="rect">
            <a:avLst/>
          </a:prstGeom>
        </p:spPr>
        <p:txBody>
          <a:bodyPr/>
          <a:lstStyle>
            <a:lvl1pPr>
              <a:defRPr b="0" i="0">
                <a:solidFill>
                  <a:schemeClr val="bg1"/>
                </a:solidFill>
              </a:defRPr>
            </a:lvl1pPr>
          </a:lstStyle>
          <a:p>
            <a:endParaRPr lang="ar-KW"/>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680368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FBDC0-4BE5-4ABF-88BA-A9438028EED5}" type="datetimeFigureOut">
              <a:rPr lang="ar-KW" smtClean="0"/>
              <a:t>06/03/1441</a:t>
            </a:fld>
            <a:endParaRPr lang="ar-KW"/>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ar-KW"/>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273236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FBDC0-4BE5-4ABF-88BA-A9438028EED5}" type="datetimeFigureOut">
              <a:rPr lang="ar-KW" smtClean="0"/>
              <a:t>06/03/1441</a:t>
            </a:fld>
            <a:endParaRPr lang="ar-KW"/>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409784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1FBDC0-4BE5-4ABF-88BA-A9438028EED5}" type="datetimeFigureOut">
              <a:rPr lang="ar-KW" smtClean="0"/>
              <a:t>06/03/1441</a:t>
            </a:fld>
            <a:endParaRPr lang="ar-KW"/>
          </a:p>
        </p:txBody>
      </p:sp>
      <p:sp>
        <p:nvSpPr>
          <p:cNvPr id="6" name="Footer Placeholder 5"/>
          <p:cNvSpPr>
            <a:spLocks noGrp="1"/>
          </p:cNvSpPr>
          <p:nvPr>
            <p:ph type="ftr" sz="quarter" idx="11"/>
          </p:nvPr>
        </p:nvSpPr>
        <p:spPr>
          <a:xfrm>
            <a:off x="590843" y="6365498"/>
            <a:ext cx="3859795" cy="228660"/>
          </a:xfrm>
          <a:prstGeom prst="rect">
            <a:avLst/>
          </a:prstGeom>
        </p:spPr>
        <p:txBody>
          <a:bodyPr/>
          <a:lstStyle/>
          <a:p>
            <a:endParaRPr lang="ar-KW"/>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333870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1FBDC0-4BE5-4ABF-88BA-A9438028EED5}" type="datetimeFigureOut">
              <a:rPr lang="ar-KW" smtClean="0"/>
              <a:t>06/03/1441</a:t>
            </a:fld>
            <a:endParaRPr lang="ar-KW"/>
          </a:p>
        </p:txBody>
      </p:sp>
      <p:sp>
        <p:nvSpPr>
          <p:cNvPr id="8" name="Footer Placeholder 7"/>
          <p:cNvSpPr>
            <a:spLocks noGrp="1"/>
          </p:cNvSpPr>
          <p:nvPr>
            <p:ph type="ftr" sz="quarter" idx="11"/>
          </p:nvPr>
        </p:nvSpPr>
        <p:spPr>
          <a:xfrm>
            <a:off x="590843" y="6365498"/>
            <a:ext cx="3859795" cy="228660"/>
          </a:xfrm>
          <a:prstGeom prst="rect">
            <a:avLst/>
          </a:prstGeom>
        </p:spPr>
        <p:txBody>
          <a:bodyPr/>
          <a:lstStyle/>
          <a:p>
            <a:endParaRPr lang="ar-KW"/>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8841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1FBDC0-4BE5-4ABF-88BA-A9438028EED5}" type="datetimeFigureOut">
              <a:rPr lang="ar-KW" smtClean="0"/>
              <a:t>06/03/1441</a:t>
            </a:fld>
            <a:endParaRPr lang="ar-KW"/>
          </a:p>
        </p:txBody>
      </p:sp>
      <p:sp>
        <p:nvSpPr>
          <p:cNvPr id="4" name="Footer Placeholder 3"/>
          <p:cNvSpPr>
            <a:spLocks noGrp="1"/>
          </p:cNvSpPr>
          <p:nvPr>
            <p:ph type="ftr" sz="quarter" idx="11"/>
          </p:nvPr>
        </p:nvSpPr>
        <p:spPr>
          <a:xfrm>
            <a:off x="590843" y="6365498"/>
            <a:ext cx="3859795" cy="228660"/>
          </a:xfrm>
          <a:prstGeom prst="rect">
            <a:avLst/>
          </a:prstGeom>
        </p:spPr>
        <p:txBody>
          <a:bodyPr/>
          <a:lstStyle/>
          <a:p>
            <a:endParaRPr lang="ar-KW"/>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1278584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FBDC0-4BE5-4ABF-88BA-A9438028EED5}" type="datetimeFigureOut">
              <a:rPr lang="ar-KW" smtClean="0"/>
              <a:t>06/03/1441</a:t>
            </a:fld>
            <a:endParaRPr lang="ar-KW"/>
          </a:p>
        </p:txBody>
      </p:sp>
      <p:sp>
        <p:nvSpPr>
          <p:cNvPr id="3" name="Footer Placeholder 2"/>
          <p:cNvSpPr>
            <a:spLocks noGrp="1"/>
          </p:cNvSpPr>
          <p:nvPr>
            <p:ph type="ftr" sz="quarter" idx="11"/>
          </p:nvPr>
        </p:nvSpPr>
        <p:spPr>
          <a:xfrm>
            <a:off x="590843" y="6365498"/>
            <a:ext cx="3859795" cy="228660"/>
          </a:xfrm>
          <a:prstGeom prst="rect">
            <a:avLst/>
          </a:prstGeom>
        </p:spPr>
        <p:txBody>
          <a:bodyPr/>
          <a:lstStyle/>
          <a:p>
            <a:endParaRPr lang="ar-KW"/>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366190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FBDC0-4BE5-4ABF-88BA-A9438028EED5}" type="datetimeFigureOut">
              <a:rPr lang="ar-KW" smtClean="0"/>
              <a:t>06/03/1441</a:t>
            </a:fld>
            <a:endParaRPr lang="ar-KW"/>
          </a:p>
        </p:txBody>
      </p:sp>
      <p:sp>
        <p:nvSpPr>
          <p:cNvPr id="6" name="Footer Placeholder 5"/>
          <p:cNvSpPr>
            <a:spLocks noGrp="1"/>
          </p:cNvSpPr>
          <p:nvPr>
            <p:ph type="ftr" sz="quarter" idx="11"/>
          </p:nvPr>
        </p:nvSpPr>
        <p:spPr>
          <a:xfrm>
            <a:off x="590843" y="6365498"/>
            <a:ext cx="3859795" cy="228660"/>
          </a:xfrm>
          <a:prstGeom prst="rect">
            <a:avLst/>
          </a:prstGeom>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97874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772C0-405C-4DD9-8479-CAB01F025FA8}"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496209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772C0-405C-4DD9-8479-CAB01F025FA8}" type="datetimeFigureOut">
              <a:rPr lang="en-US" smtClean="0"/>
              <a:pPr/>
              <a:t>11/3/2019</a:t>
            </a:fld>
            <a:endParaRPr lang="en-US"/>
          </a:p>
        </p:txBody>
      </p:sp>
      <p:sp>
        <p:nvSpPr>
          <p:cNvPr id="6" name="Footer Placeholder 5"/>
          <p:cNvSpPr>
            <a:spLocks noGrp="1"/>
          </p:cNvSpPr>
          <p:nvPr>
            <p:ph type="ftr" sz="quarter" idx="11"/>
          </p:nvPr>
        </p:nvSpPr>
        <p:spPr>
          <a:xfrm>
            <a:off x="590843" y="6365498"/>
            <a:ext cx="3859795" cy="228660"/>
          </a:xfrm>
          <a:prstGeom prst="rect">
            <a:avLst/>
          </a:prstGeom>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916233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772C0-405C-4DD9-8479-CAB01F025FA8}" type="datetimeFigureOut">
              <a:rPr lang="en-US" smtClean="0"/>
              <a:pPr/>
              <a:t>11/3/2019</a:t>
            </a:fld>
            <a:endParaRPr lang="en-US"/>
          </a:p>
        </p:txBody>
      </p:sp>
      <p:sp>
        <p:nvSpPr>
          <p:cNvPr id="6" name="Footer Placeholder 5"/>
          <p:cNvSpPr>
            <a:spLocks noGrp="1"/>
          </p:cNvSpPr>
          <p:nvPr>
            <p:ph type="ftr" sz="quarter" idx="11"/>
          </p:nvPr>
        </p:nvSpPr>
        <p:spPr>
          <a:xfrm>
            <a:off x="590843" y="6365498"/>
            <a:ext cx="3859795" cy="228660"/>
          </a:xfrm>
          <a:prstGeom prst="rect">
            <a:avLst/>
          </a:prstGeom>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681318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9772C0-405C-4DD9-8479-CAB01F025FA8}" type="datetimeFigureOut">
              <a:rPr lang="en-US" smtClean="0"/>
              <a:pPr/>
              <a:t>11/3/2019</a:t>
            </a:fld>
            <a:endParaRPr lang="en-US"/>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968593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9772C0-405C-4DD9-8479-CAB01F025FA8}" type="datetimeFigureOut">
              <a:rPr lang="en-US" smtClean="0"/>
              <a:pPr/>
              <a:t>11/3/2019</a:t>
            </a:fld>
            <a:endParaRPr lang="en-US"/>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4064096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772C0-405C-4DD9-8479-CAB01F025FA8}" type="datetimeFigureOut">
              <a:rPr lang="en-US" smtClean="0"/>
              <a:pPr/>
              <a:t>11/3/2019</a:t>
            </a:fld>
            <a:endParaRPr lang="en-US"/>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3143457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9772C0-405C-4DD9-8479-CAB01F025FA8}" type="datetimeFigureOut">
              <a:rPr lang="en-US" smtClean="0"/>
              <a:pPr/>
              <a:t>11/3/2019</a:t>
            </a:fld>
            <a:endParaRPr lang="en-US"/>
          </a:p>
        </p:txBody>
      </p:sp>
      <p:sp>
        <p:nvSpPr>
          <p:cNvPr id="8" name="Footer Placeholder 7"/>
          <p:cNvSpPr>
            <a:spLocks noGrp="1"/>
          </p:cNvSpPr>
          <p:nvPr>
            <p:ph type="ftr" sz="quarter" idx="11"/>
          </p:nvPr>
        </p:nvSpPr>
        <p:spPr>
          <a:xfrm>
            <a:off x="590843" y="6365498"/>
            <a:ext cx="3859795" cy="228660"/>
          </a:xfrm>
          <a:prstGeom prst="rect">
            <a:avLst/>
          </a:prstGeom>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3363887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9772C0-405C-4DD9-8479-CAB01F025FA8}" type="datetimeFigureOut">
              <a:rPr lang="en-US" smtClean="0"/>
              <a:pPr/>
              <a:t>11/3/2019</a:t>
            </a:fld>
            <a:endParaRPr lang="en-US"/>
          </a:p>
        </p:txBody>
      </p:sp>
      <p:sp>
        <p:nvSpPr>
          <p:cNvPr id="8" name="Footer Placeholder 7"/>
          <p:cNvSpPr>
            <a:spLocks noGrp="1"/>
          </p:cNvSpPr>
          <p:nvPr>
            <p:ph type="ftr" sz="quarter" idx="11"/>
          </p:nvPr>
        </p:nvSpPr>
        <p:spPr>
          <a:xfrm>
            <a:off x="590843" y="6365498"/>
            <a:ext cx="3859795" cy="228660"/>
          </a:xfrm>
          <a:prstGeom prst="rect">
            <a:avLst/>
          </a:prstGeom>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3019331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772C0-405C-4DD9-8479-CAB01F025FA8}" type="datetimeFigureOut">
              <a:rPr lang="en-US" smtClean="0"/>
              <a:pPr/>
              <a:t>11/3/2019</a:t>
            </a:fld>
            <a:endParaRPr lang="en-US"/>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148893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772C0-405C-4DD9-8479-CAB01F025FA8}" type="datetimeFigureOut">
              <a:rPr lang="en-US" smtClean="0"/>
              <a:pPr/>
              <a:t>11/3/2019</a:t>
            </a:fld>
            <a:endParaRPr lang="en-US"/>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2769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772C0-405C-4DD9-8479-CAB01F025FA8}"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1511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772C0-405C-4DD9-8479-CAB01F025FA8}"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85139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772C0-405C-4DD9-8479-CAB01F025FA8}" type="datetimeFigureOut">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87170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772C0-405C-4DD9-8479-CAB01F025FA8}" type="datetimeFigureOut">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137111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772C0-405C-4DD9-8479-CAB01F025FA8}" type="datetimeFigureOut">
              <a:rPr lang="en-US" smtClean="0"/>
              <a:pPr/>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51866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772C0-405C-4DD9-8479-CAB01F025FA8}"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179625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772C0-405C-4DD9-8479-CAB01F025FA8}"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55474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772C0-405C-4DD9-8479-CAB01F025FA8}" type="datetimeFigureOut">
              <a:rPr lang="en-US" smtClean="0"/>
              <a:pPr/>
              <a:t>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100456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C79772C0-405C-4DD9-8479-CAB01F025FA8}" type="datetimeFigureOut">
              <a:rPr lang="en-US" smtClean="0"/>
              <a:pPr/>
              <a:t>11/3/2019</a:t>
            </a:fld>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509708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6441" y="2434517"/>
            <a:ext cx="5917679" cy="2343089"/>
          </a:xfrm>
        </p:spPr>
        <p:txBody>
          <a:bodyPr>
            <a:normAutofit fontScale="90000"/>
          </a:bodyPr>
          <a:lstStyle/>
          <a:p>
            <a:br>
              <a:rPr lang="en-US" sz="4900" dirty="0"/>
            </a:br>
            <a:br>
              <a:rPr lang="en-US" sz="4900" dirty="0"/>
            </a:br>
            <a:br>
              <a:rPr lang="en-US" sz="4900" dirty="0"/>
            </a:br>
            <a:br>
              <a:rPr lang="en-US" sz="4900" dirty="0"/>
            </a:br>
            <a:r>
              <a:rPr lang="en-US" sz="4000" dirty="0"/>
              <a:t>PAPER DISCUSSION:</a:t>
            </a:r>
            <a:br>
              <a:rPr lang="en-US" sz="4000" dirty="0"/>
            </a:br>
            <a:br>
              <a:rPr lang="en-US" sz="4000" dirty="0"/>
            </a:br>
            <a:r>
              <a:rPr lang="en-US" sz="4000" dirty="0"/>
              <a:t>The Fraud Diamond: Considering the Four</a:t>
            </a:r>
            <a:br>
              <a:rPr lang="en-US" sz="4000" dirty="0"/>
            </a:br>
            <a:r>
              <a:rPr lang="en-US" sz="4000" dirty="0"/>
              <a:t>Elements of Fraud</a:t>
            </a:r>
            <a:br>
              <a:rPr lang="en-US" sz="4900" dirty="0"/>
            </a:br>
            <a:br>
              <a:rPr lang="en-US" dirty="0"/>
            </a:br>
            <a:r>
              <a:rPr lang="en-US" sz="2400" dirty="0"/>
              <a:t>David T. Wolfe </a:t>
            </a:r>
            <a:r>
              <a:rPr lang="en-US" sz="2700" dirty="0"/>
              <a:t>and </a:t>
            </a:r>
            <a:r>
              <a:rPr lang="en-US" sz="2400" dirty="0"/>
              <a:t>Dana R. Hermanson</a:t>
            </a:r>
            <a:endParaRPr lang="en-US" sz="2700" dirty="0">
              <a:latin typeface="+mn-lt"/>
            </a:endParaRPr>
          </a:p>
        </p:txBody>
      </p:sp>
      <p:sp>
        <p:nvSpPr>
          <p:cNvPr id="6" name="Footer Placeholder 5"/>
          <p:cNvSpPr>
            <a:spLocks noGrp="1"/>
          </p:cNvSpPr>
          <p:nvPr>
            <p:ph type="ftr" sz="quarter" idx="11"/>
          </p:nvPr>
        </p:nvSpPr>
        <p:spPr>
          <a:xfrm>
            <a:off x="228600" y="6248400"/>
            <a:ext cx="3276600" cy="457200"/>
          </a:xfrm>
          <a:prstGeom prst="rect">
            <a:avLst/>
          </a:prstGeom>
        </p:spPr>
        <p:txBody>
          <a:bodyPr/>
          <a:lstStyle/>
          <a:p>
            <a:endParaRPr lang="en-US" sz="1000"/>
          </a:p>
          <a:p>
            <a:endParaRPr lang="en-US" sz="1000"/>
          </a:p>
        </p:txBody>
      </p:sp>
      <p:sp>
        <p:nvSpPr>
          <p:cNvPr id="2" name="Subtitle 1"/>
          <p:cNvSpPr>
            <a:spLocks noGrp="1"/>
          </p:cNvSpPr>
          <p:nvPr>
            <p:ph type="subTitle" idx="1"/>
          </p:nvPr>
        </p:nvSpPr>
        <p:spPr/>
        <p:txBody>
          <a:bodyPr/>
          <a:lstStyle/>
          <a:p>
            <a:r>
              <a:rPr lang="en-US" dirty="0"/>
              <a:t>The CPA journal</a:t>
            </a:r>
          </a:p>
        </p:txBody>
      </p:sp>
    </p:spTree>
    <p:extLst>
      <p:ext uri="{BB962C8B-B14F-4D97-AF65-F5344CB8AC3E}">
        <p14:creationId xmlns:p14="http://schemas.microsoft.com/office/powerpoint/2010/main" val="385187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Dealing with Capability</a:t>
            </a:r>
          </a:p>
        </p:txBody>
      </p:sp>
      <p:sp>
        <p:nvSpPr>
          <p:cNvPr id="3" name="Content Placeholder 2"/>
          <p:cNvSpPr>
            <a:spLocks noGrp="1"/>
          </p:cNvSpPr>
          <p:nvPr>
            <p:ph idx="1"/>
          </p:nvPr>
        </p:nvSpPr>
        <p:spPr>
          <a:xfrm>
            <a:off x="457200" y="2209800"/>
            <a:ext cx="8229600" cy="4020312"/>
          </a:xfrm>
        </p:spPr>
        <p:txBody>
          <a:bodyPr>
            <a:noAutofit/>
          </a:bodyPr>
          <a:lstStyle/>
          <a:p>
            <a:r>
              <a:rPr lang="en-US" sz="1600" b="1" i="1" dirty="0"/>
              <a:t>If there are concerns about capability, respond accordingly</a:t>
            </a:r>
          </a:p>
          <a:p>
            <a:r>
              <a:rPr lang="en-US" sz="1400" dirty="0"/>
              <a:t>If someone’s capabilities </a:t>
            </a:r>
            <a:r>
              <a:rPr lang="en-US" sz="1400" dirty="0">
                <a:solidFill>
                  <a:srgbClr val="FF0000"/>
                </a:solidFill>
              </a:rPr>
              <a:t>present a significant risk factor</a:t>
            </a:r>
            <a:r>
              <a:rPr lang="en-US" sz="1400" dirty="0"/>
              <a:t>, respond with </a:t>
            </a:r>
            <a:r>
              <a:rPr lang="en-US" sz="1400" dirty="0">
                <a:solidFill>
                  <a:srgbClr val="FF0000"/>
                </a:solidFill>
              </a:rPr>
              <a:t>stronger controls </a:t>
            </a:r>
            <a:r>
              <a:rPr lang="en-US" sz="1400" dirty="0"/>
              <a:t>or </a:t>
            </a:r>
            <a:r>
              <a:rPr lang="en-US" sz="1400" dirty="0">
                <a:solidFill>
                  <a:srgbClr val="FF0000"/>
                </a:solidFill>
              </a:rPr>
              <a:t>enhanced audit testing</a:t>
            </a:r>
            <a:r>
              <a:rPr lang="en-US" sz="1400" dirty="0"/>
              <a:t>. For example, if the sales vice president is overly aggressive, competitive, and obsessed with hitting monthly sales quotas, there may be a need for extra-tight controls over revenue recognition or expanded testing of sales during the annual audit.</a:t>
            </a:r>
          </a:p>
          <a:p>
            <a:r>
              <a:rPr lang="en-US" sz="1400" dirty="0"/>
              <a:t>In addition, implementing a </a:t>
            </a:r>
            <a:r>
              <a:rPr lang="en-US" sz="1400" dirty="0">
                <a:solidFill>
                  <a:srgbClr val="FF0000"/>
                </a:solidFill>
              </a:rPr>
              <a:t>periodic rotation of routine</a:t>
            </a:r>
            <a:r>
              <a:rPr lang="en-US" sz="1400" dirty="0"/>
              <a:t>, but key, functions among staff can minimize the opportunities for fraud gained from long-term knowledge of the function and its controls.</a:t>
            </a:r>
          </a:p>
          <a:p>
            <a:r>
              <a:rPr lang="en-US" sz="1400" dirty="0"/>
              <a:t>When designing detection systems, it is important to consider who within the organization has the capability to </a:t>
            </a:r>
            <a:r>
              <a:rPr lang="en-US" sz="1400" dirty="0">
                <a:solidFill>
                  <a:srgbClr val="FF0000"/>
                </a:solidFill>
              </a:rPr>
              <a:t>quash a red flag</a:t>
            </a:r>
            <a:r>
              <a:rPr lang="en-US" sz="1400" dirty="0"/>
              <a:t>, or to cause a potential inquiry by internal auditors to be redirected. Cynthia Cooper, the internal auditor at WorldCom credited with discovering the massive fraud, has described in </a:t>
            </a:r>
            <a:r>
              <a:rPr lang="en-US" sz="1400" i="1" dirty="0"/>
              <a:t>Time </a:t>
            </a:r>
            <a:r>
              <a:rPr lang="en-US" sz="1400" dirty="0"/>
              <a:t>magazine how CFO Scott Sullivan had exercised his position and seniority to dissuade her team from looking into certain areas that later proved to have been infested with massive fraud.</a:t>
            </a:r>
          </a:p>
        </p:txBody>
      </p:sp>
    </p:spTree>
    <p:extLst>
      <p:ext uri="{BB962C8B-B14F-4D97-AF65-F5344CB8AC3E}">
        <p14:creationId xmlns:p14="http://schemas.microsoft.com/office/powerpoint/2010/main" val="279425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Dealing with Capability</a:t>
            </a:r>
          </a:p>
        </p:txBody>
      </p:sp>
      <p:sp>
        <p:nvSpPr>
          <p:cNvPr id="3" name="Content Placeholder 2"/>
          <p:cNvSpPr>
            <a:spLocks noGrp="1"/>
          </p:cNvSpPr>
          <p:nvPr>
            <p:ph idx="1"/>
          </p:nvPr>
        </p:nvSpPr>
        <p:spPr>
          <a:xfrm>
            <a:off x="457200" y="2209800"/>
            <a:ext cx="8229600" cy="4020312"/>
          </a:xfrm>
        </p:spPr>
        <p:txBody>
          <a:bodyPr>
            <a:noAutofit/>
          </a:bodyPr>
          <a:lstStyle/>
          <a:p>
            <a:r>
              <a:rPr lang="en-US" sz="2000" b="1" i="1" dirty="0"/>
              <a:t>Reassess the capabilities of top executives and key personnel</a:t>
            </a:r>
          </a:p>
          <a:p>
            <a:r>
              <a:rPr lang="en-US" dirty="0"/>
              <a:t>Assessing capability and responding to concerns should not be viewed as onetime exercises. </a:t>
            </a:r>
            <a:r>
              <a:rPr lang="en-US" dirty="0">
                <a:solidFill>
                  <a:srgbClr val="FF0000"/>
                </a:solidFill>
              </a:rPr>
              <a:t>Continuous updating </a:t>
            </a:r>
            <a:r>
              <a:rPr lang="en-US" dirty="0"/>
              <a:t>of the capability assessment and response </a:t>
            </a:r>
            <a:r>
              <a:rPr lang="en-US" dirty="0">
                <a:solidFill>
                  <a:srgbClr val="FF0000"/>
                </a:solidFill>
              </a:rPr>
              <a:t>is warranted </a:t>
            </a:r>
            <a:r>
              <a:rPr lang="en-US" dirty="0"/>
              <a:t>for two reasons</a:t>
            </a:r>
          </a:p>
          <a:p>
            <a:pPr lvl="1"/>
            <a:r>
              <a:rPr lang="en-US" dirty="0">
                <a:solidFill>
                  <a:srgbClr val="FF0000"/>
                </a:solidFill>
              </a:rPr>
              <a:t>First</a:t>
            </a:r>
            <a:r>
              <a:rPr lang="en-US" dirty="0"/>
              <a:t>, people can develop new capabilities over time, especially if they are climbing the corporate ladder and growing professionally. Just because someone did not have enough power or knowledge of an area to commit fraud in the past, there is no guarantee that the person will not develop such power or knowledge in the future. Their capability to commit fraud may increase, and additional controls or scrutiny may be warranted.</a:t>
            </a:r>
          </a:p>
          <a:p>
            <a:pPr lvl="1"/>
            <a:r>
              <a:rPr lang="en-US" dirty="0">
                <a:solidFill>
                  <a:srgbClr val="FF0000"/>
                </a:solidFill>
              </a:rPr>
              <a:t>Second</a:t>
            </a:r>
            <a:r>
              <a:rPr lang="en-US" dirty="0"/>
              <a:t>, organizational processes, controls, and circumstances change over time. As a result, some people may be better suited to commit fraud in the new environment, even though they were not capable under previous conditions.</a:t>
            </a:r>
          </a:p>
        </p:txBody>
      </p:sp>
    </p:spTree>
    <p:extLst>
      <p:ext uri="{BB962C8B-B14F-4D97-AF65-F5344CB8AC3E}">
        <p14:creationId xmlns:p14="http://schemas.microsoft.com/office/powerpoint/2010/main" val="1371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Beyond Standards</a:t>
            </a:r>
          </a:p>
        </p:txBody>
      </p:sp>
      <p:sp>
        <p:nvSpPr>
          <p:cNvPr id="3" name="Content Placeholder 2"/>
          <p:cNvSpPr>
            <a:spLocks noGrp="1"/>
          </p:cNvSpPr>
          <p:nvPr>
            <p:ph idx="1"/>
          </p:nvPr>
        </p:nvSpPr>
        <p:spPr>
          <a:xfrm>
            <a:off x="457200" y="2209800"/>
            <a:ext cx="8229600" cy="4020312"/>
          </a:xfrm>
        </p:spPr>
        <p:txBody>
          <a:bodyPr>
            <a:noAutofit/>
          </a:bodyPr>
          <a:lstStyle/>
          <a:p>
            <a:r>
              <a:rPr lang="en-US" sz="2000" dirty="0"/>
              <a:t>In the final analysis, recent legislation, increased enforcement, regulatory oversight, broader controls, improved auditing standards, and sophisticated monitoring technology are all steps in the right direction and will contribute to preventing and detecting fraud</a:t>
            </a:r>
          </a:p>
          <a:p>
            <a:r>
              <a:rPr lang="en-US" sz="2000" dirty="0"/>
              <a:t>Limiting this effort to current standards and practices may not be enough, however, especially for auditors.</a:t>
            </a:r>
          </a:p>
          <a:p>
            <a:r>
              <a:rPr lang="en-US" sz="2000" dirty="0"/>
              <a:t>Accordingly, if capability could play a role in influencing or magnifying the other fraud elements, other checks and balances or detection systems should be implemented, or an auditor should expand audit scope, procedures, and testing for potential fraud</a:t>
            </a:r>
          </a:p>
        </p:txBody>
      </p:sp>
    </p:spTree>
    <p:extLst>
      <p:ext uri="{BB962C8B-B14F-4D97-AF65-F5344CB8AC3E}">
        <p14:creationId xmlns:p14="http://schemas.microsoft.com/office/powerpoint/2010/main" val="371341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6441" y="2434517"/>
            <a:ext cx="5917679" cy="2343089"/>
          </a:xfrm>
        </p:spPr>
        <p:txBody>
          <a:bodyPr>
            <a:normAutofit fontScale="90000"/>
          </a:bodyPr>
          <a:lstStyle/>
          <a:p>
            <a:br>
              <a:rPr lang="en-US" sz="4900" dirty="0"/>
            </a:br>
            <a:br>
              <a:rPr lang="en-US" sz="4900" dirty="0"/>
            </a:br>
            <a:br>
              <a:rPr lang="en-US" sz="4900" dirty="0"/>
            </a:br>
            <a:br>
              <a:rPr lang="en-US" sz="4900" dirty="0"/>
            </a:br>
            <a:r>
              <a:rPr lang="en-US" sz="4000" dirty="0"/>
              <a:t>PAPER DISCUSSION:</a:t>
            </a:r>
            <a:br>
              <a:rPr lang="en-US" sz="4000" dirty="0"/>
            </a:br>
            <a:br>
              <a:rPr lang="en-US" sz="4000" dirty="0"/>
            </a:br>
            <a:r>
              <a:rPr lang="en-US" sz="3600" dirty="0"/>
              <a:t>Innovation and Practice of Continuous Auditing</a:t>
            </a:r>
            <a:br>
              <a:rPr lang="en-US" sz="4900" dirty="0"/>
            </a:br>
            <a:br>
              <a:rPr lang="en-US" dirty="0"/>
            </a:br>
            <a:r>
              <a:rPr lang="en-US" sz="2200" dirty="0"/>
              <a:t>David Y. Chan and </a:t>
            </a:r>
            <a:r>
              <a:rPr lang="en-US" sz="2200" dirty="0" err="1"/>
              <a:t>Miklos</a:t>
            </a:r>
            <a:r>
              <a:rPr lang="en-US" sz="2200" dirty="0"/>
              <a:t> A. </a:t>
            </a:r>
            <a:r>
              <a:rPr lang="en-US" sz="2200" dirty="0" err="1"/>
              <a:t>Vasarhelyi</a:t>
            </a:r>
            <a:endParaRPr lang="en-US" sz="1800" dirty="0">
              <a:latin typeface="+mn-lt"/>
            </a:endParaRPr>
          </a:p>
        </p:txBody>
      </p:sp>
      <p:sp>
        <p:nvSpPr>
          <p:cNvPr id="6" name="Footer Placeholder 5"/>
          <p:cNvSpPr>
            <a:spLocks noGrp="1"/>
          </p:cNvSpPr>
          <p:nvPr>
            <p:ph type="ftr" sz="quarter" idx="11"/>
          </p:nvPr>
        </p:nvSpPr>
        <p:spPr>
          <a:xfrm>
            <a:off x="228600" y="6248400"/>
            <a:ext cx="3276600" cy="457200"/>
          </a:xfrm>
          <a:prstGeom prst="rect">
            <a:avLst/>
          </a:prstGeom>
        </p:spPr>
        <p:txBody>
          <a:bodyPr/>
          <a:lstStyle/>
          <a:p>
            <a:endParaRPr lang="en-US" sz="1000" dirty="0"/>
          </a:p>
          <a:p>
            <a:endParaRPr lang="en-US" sz="1000" dirty="0"/>
          </a:p>
        </p:txBody>
      </p:sp>
      <p:sp>
        <p:nvSpPr>
          <p:cNvPr id="7" name="Slide Number Placeholder 6"/>
          <p:cNvSpPr>
            <a:spLocks noGrp="1"/>
          </p:cNvSpPr>
          <p:nvPr>
            <p:ph type="sldNum" sz="quarter" idx="4"/>
          </p:nvPr>
        </p:nvSpPr>
        <p:spPr>
          <a:xfrm>
            <a:off x="8153400" y="6324600"/>
            <a:ext cx="747712" cy="365760"/>
          </a:xfrm>
        </p:spPr>
        <p:txBody>
          <a:bodyPr/>
          <a:lstStyle/>
          <a:p>
            <a:fld id="{D5150FDB-5C9A-4B86-97CC-8CA138DC124E}" type="slidenum">
              <a:rPr lang="en-US" smtClean="0">
                <a:solidFill>
                  <a:schemeClr val="accent1"/>
                </a:solidFill>
              </a:rPr>
              <a:pPr/>
              <a:t>13</a:t>
            </a:fld>
            <a:r>
              <a:rPr lang="en-US">
                <a:solidFill>
                  <a:schemeClr val="accent1"/>
                </a:solidFill>
              </a:rPr>
              <a:t>-1</a:t>
            </a: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9682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Introduction</a:t>
            </a:r>
          </a:p>
        </p:txBody>
      </p:sp>
      <p:sp>
        <p:nvSpPr>
          <p:cNvPr id="3" name="Content Placeholder 2"/>
          <p:cNvSpPr>
            <a:spLocks noGrp="1"/>
          </p:cNvSpPr>
          <p:nvPr>
            <p:ph idx="1"/>
          </p:nvPr>
        </p:nvSpPr>
        <p:spPr>
          <a:xfrm>
            <a:off x="457200" y="2209800"/>
            <a:ext cx="8229600" cy="4020312"/>
          </a:xfrm>
        </p:spPr>
        <p:txBody>
          <a:bodyPr>
            <a:noAutofit/>
          </a:bodyPr>
          <a:lstStyle/>
          <a:p>
            <a:r>
              <a:rPr lang="en-US" sz="2000" dirty="0"/>
              <a:t>The </a:t>
            </a:r>
            <a:r>
              <a:rPr lang="en-US" sz="2000" dirty="0">
                <a:solidFill>
                  <a:srgbClr val="FF0000"/>
                </a:solidFill>
              </a:rPr>
              <a:t>objective</a:t>
            </a:r>
            <a:r>
              <a:rPr lang="en-US" sz="2000" dirty="0"/>
              <a:t> of financial reporting is to </a:t>
            </a:r>
            <a:r>
              <a:rPr lang="en-US" sz="2000" dirty="0">
                <a:solidFill>
                  <a:srgbClr val="FF0000"/>
                </a:solidFill>
              </a:rPr>
              <a:t>provide information </a:t>
            </a:r>
            <a:r>
              <a:rPr lang="en-US" sz="2000" dirty="0"/>
              <a:t>that is </a:t>
            </a:r>
            <a:r>
              <a:rPr lang="en-US" sz="2000" dirty="0">
                <a:solidFill>
                  <a:srgbClr val="FF0000"/>
                </a:solidFill>
              </a:rPr>
              <a:t>useful</a:t>
            </a:r>
            <a:r>
              <a:rPr lang="en-US" sz="2000" dirty="0"/>
              <a:t> to </a:t>
            </a:r>
            <a:r>
              <a:rPr lang="en-US" sz="2000" dirty="0">
                <a:solidFill>
                  <a:srgbClr val="FF0000"/>
                </a:solidFill>
              </a:rPr>
              <a:t>management</a:t>
            </a:r>
            <a:r>
              <a:rPr lang="en-US" sz="2000" dirty="0"/>
              <a:t> and </a:t>
            </a:r>
            <a:r>
              <a:rPr lang="en-US" sz="2000" dirty="0">
                <a:solidFill>
                  <a:srgbClr val="FF0000"/>
                </a:solidFill>
              </a:rPr>
              <a:t>stakeholders</a:t>
            </a:r>
            <a:r>
              <a:rPr lang="en-US" sz="2000" dirty="0"/>
              <a:t> for resource allocation decisions </a:t>
            </a:r>
            <a:r>
              <a:rPr lang="en-US" sz="2000" dirty="0">
                <a:solidFill>
                  <a:srgbClr val="0070C0"/>
                </a:solidFill>
              </a:rPr>
              <a:t>(FASB, 2006).</a:t>
            </a:r>
          </a:p>
          <a:p>
            <a:r>
              <a:rPr lang="en-US" sz="2000" dirty="0"/>
              <a:t>For financial information to be useful, it should be </a:t>
            </a:r>
            <a:r>
              <a:rPr lang="en-US" sz="2000" dirty="0">
                <a:solidFill>
                  <a:srgbClr val="FF0000"/>
                </a:solidFill>
              </a:rPr>
              <a:t>timely</a:t>
            </a:r>
            <a:r>
              <a:rPr lang="en-US" sz="2000" dirty="0"/>
              <a:t> and </a:t>
            </a:r>
            <a:r>
              <a:rPr lang="en-US" sz="2000" dirty="0">
                <a:solidFill>
                  <a:srgbClr val="FF0000"/>
                </a:solidFill>
              </a:rPr>
              <a:t>free</a:t>
            </a:r>
            <a:r>
              <a:rPr lang="en-US" sz="2000" dirty="0"/>
              <a:t> </a:t>
            </a:r>
            <a:r>
              <a:rPr lang="en-US" sz="2000" dirty="0">
                <a:solidFill>
                  <a:srgbClr val="FF0000"/>
                </a:solidFill>
              </a:rPr>
              <a:t>from material errors</a:t>
            </a:r>
            <a:r>
              <a:rPr lang="en-US" sz="2000" dirty="0"/>
              <a:t>, </a:t>
            </a:r>
            <a:r>
              <a:rPr lang="en-US" sz="2000" dirty="0">
                <a:solidFill>
                  <a:srgbClr val="FF0000"/>
                </a:solidFill>
              </a:rPr>
              <a:t>omissions</a:t>
            </a:r>
            <a:r>
              <a:rPr lang="en-US" sz="2000" dirty="0"/>
              <a:t>, and </a:t>
            </a:r>
            <a:r>
              <a:rPr lang="en-US" sz="2000" dirty="0">
                <a:solidFill>
                  <a:srgbClr val="FF0000"/>
                </a:solidFill>
              </a:rPr>
              <a:t>fraud</a:t>
            </a:r>
            <a:r>
              <a:rPr lang="en-US" sz="2000" dirty="0"/>
              <a:t>. In the real time economy </a:t>
            </a:r>
            <a:r>
              <a:rPr lang="en-US" sz="2000" dirty="0">
                <a:solidFill>
                  <a:srgbClr val="0070C0"/>
                </a:solidFill>
              </a:rPr>
              <a:t>(Economist, 2002; </a:t>
            </a:r>
            <a:r>
              <a:rPr lang="en-US" sz="2000" dirty="0" err="1">
                <a:solidFill>
                  <a:srgbClr val="0070C0"/>
                </a:solidFill>
              </a:rPr>
              <a:t>Vasarhelyi</a:t>
            </a:r>
            <a:r>
              <a:rPr lang="en-US" sz="2000" dirty="0">
                <a:solidFill>
                  <a:srgbClr val="0070C0"/>
                </a:solidFill>
              </a:rPr>
              <a:t> et al.,2010)</a:t>
            </a:r>
            <a:r>
              <a:rPr lang="en-US" sz="2000" dirty="0"/>
              <a:t>, timely and reliable financial information is critical for day to day business decisions regarding strategic planning, raising capital, credit decisions, and supplier or vendor partnerships.</a:t>
            </a:r>
          </a:p>
          <a:p>
            <a:r>
              <a:rPr lang="en-US" sz="2000" dirty="0">
                <a:solidFill>
                  <a:srgbClr val="FF0000"/>
                </a:solidFill>
              </a:rPr>
              <a:t>Advances</a:t>
            </a:r>
            <a:r>
              <a:rPr lang="en-US" sz="2000" dirty="0"/>
              <a:t> in accounting information systems such as the advent of enterprise resource planning (ERP) systems have </a:t>
            </a:r>
            <a:r>
              <a:rPr lang="en-US" sz="2000" dirty="0">
                <a:solidFill>
                  <a:srgbClr val="FF0000"/>
                </a:solidFill>
              </a:rPr>
              <a:t>enabled</a:t>
            </a:r>
            <a:r>
              <a:rPr lang="en-US" sz="2000" dirty="0"/>
              <a:t> the generation of </a:t>
            </a:r>
            <a:r>
              <a:rPr lang="en-US" sz="2000" dirty="0">
                <a:solidFill>
                  <a:srgbClr val="FF0000"/>
                </a:solidFill>
              </a:rPr>
              <a:t>real time financial information</a:t>
            </a:r>
          </a:p>
        </p:txBody>
      </p:sp>
    </p:spTree>
    <p:extLst>
      <p:ext uri="{BB962C8B-B14F-4D97-AF65-F5344CB8AC3E}">
        <p14:creationId xmlns:p14="http://schemas.microsoft.com/office/powerpoint/2010/main" val="309727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Introduction</a:t>
            </a:r>
          </a:p>
        </p:txBody>
      </p:sp>
      <p:sp>
        <p:nvSpPr>
          <p:cNvPr id="3" name="Content Placeholder 2"/>
          <p:cNvSpPr>
            <a:spLocks noGrp="1"/>
          </p:cNvSpPr>
          <p:nvPr>
            <p:ph idx="1"/>
          </p:nvPr>
        </p:nvSpPr>
        <p:spPr>
          <a:xfrm>
            <a:off x="457200" y="2209800"/>
            <a:ext cx="8229600" cy="4020312"/>
          </a:xfrm>
        </p:spPr>
        <p:txBody>
          <a:bodyPr>
            <a:noAutofit/>
          </a:bodyPr>
          <a:lstStyle/>
          <a:p>
            <a:r>
              <a:rPr lang="en-US" sz="2000" dirty="0"/>
              <a:t>However, the practice of </a:t>
            </a:r>
            <a:r>
              <a:rPr lang="en-US" sz="2000" dirty="0">
                <a:solidFill>
                  <a:srgbClr val="FF0000"/>
                </a:solidFill>
              </a:rPr>
              <a:t>traditional auditing </a:t>
            </a:r>
            <a:r>
              <a:rPr lang="en-US" sz="2000" dirty="0"/>
              <a:t>has </a:t>
            </a:r>
            <a:r>
              <a:rPr lang="en-US" sz="2000" dirty="0">
                <a:solidFill>
                  <a:srgbClr val="FF0000"/>
                </a:solidFill>
              </a:rPr>
              <a:t>not kept pace</a:t>
            </a:r>
            <a:r>
              <a:rPr lang="en-US" sz="2000" dirty="0"/>
              <a:t> with the </a:t>
            </a:r>
            <a:r>
              <a:rPr lang="en-US" sz="2000" dirty="0">
                <a:solidFill>
                  <a:srgbClr val="FF0000"/>
                </a:solidFill>
              </a:rPr>
              <a:t>real time economy</a:t>
            </a:r>
            <a:r>
              <a:rPr lang="en-US" sz="2000" dirty="0"/>
              <a:t>, and the state of the art of assurance has lagged.</a:t>
            </a:r>
          </a:p>
          <a:p>
            <a:r>
              <a:rPr lang="en-US" sz="2000" dirty="0"/>
              <a:t>The lack of support for real time assurance may be primarily attributed to the </a:t>
            </a:r>
            <a:r>
              <a:rPr lang="en-US" sz="2000" dirty="0">
                <a:solidFill>
                  <a:srgbClr val="FF0000"/>
                </a:solidFill>
              </a:rPr>
              <a:t>manual nature </a:t>
            </a:r>
            <a:r>
              <a:rPr lang="en-US" sz="2000" dirty="0"/>
              <a:t>of traditional audit procedures.</a:t>
            </a:r>
          </a:p>
          <a:p>
            <a:r>
              <a:rPr lang="en-US" sz="2000" dirty="0"/>
              <a:t>Manual audit procedures are </a:t>
            </a:r>
            <a:r>
              <a:rPr lang="en-US" sz="2000" dirty="0">
                <a:solidFill>
                  <a:srgbClr val="FF0000"/>
                </a:solidFill>
              </a:rPr>
              <a:t>labor</a:t>
            </a:r>
            <a:r>
              <a:rPr lang="en-US" sz="2000" dirty="0"/>
              <a:t> and </a:t>
            </a:r>
            <a:r>
              <a:rPr lang="en-US" sz="2000" dirty="0">
                <a:solidFill>
                  <a:srgbClr val="FF0000"/>
                </a:solidFill>
              </a:rPr>
              <a:t>time</a:t>
            </a:r>
            <a:r>
              <a:rPr lang="en-US" sz="2000" dirty="0"/>
              <a:t> </a:t>
            </a:r>
            <a:r>
              <a:rPr lang="en-US" sz="2000" dirty="0">
                <a:solidFill>
                  <a:srgbClr val="FF0000"/>
                </a:solidFill>
              </a:rPr>
              <a:t>intensive</a:t>
            </a:r>
            <a:r>
              <a:rPr lang="en-US" sz="2000" dirty="0"/>
              <a:t>. These constraints limit audit frequency to an annual occurrence. As a result, management and stakeholder reliance on real time financial information can lead to adverse resource allocation decisions.</a:t>
            </a:r>
          </a:p>
        </p:txBody>
      </p:sp>
    </p:spTree>
    <p:extLst>
      <p:ext uri="{BB962C8B-B14F-4D97-AF65-F5344CB8AC3E}">
        <p14:creationId xmlns:p14="http://schemas.microsoft.com/office/powerpoint/2010/main" val="364703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Introduction</a:t>
            </a:r>
          </a:p>
        </p:txBody>
      </p:sp>
      <p:sp>
        <p:nvSpPr>
          <p:cNvPr id="3" name="Content Placeholder 2"/>
          <p:cNvSpPr>
            <a:spLocks noGrp="1"/>
          </p:cNvSpPr>
          <p:nvPr>
            <p:ph idx="1"/>
          </p:nvPr>
        </p:nvSpPr>
        <p:spPr>
          <a:xfrm>
            <a:off x="457200" y="2209800"/>
            <a:ext cx="8229600" cy="4020312"/>
          </a:xfrm>
        </p:spPr>
        <p:txBody>
          <a:bodyPr>
            <a:noAutofit/>
          </a:bodyPr>
          <a:lstStyle/>
          <a:p>
            <a:r>
              <a:rPr lang="en-US" sz="2000" dirty="0"/>
              <a:t>These </a:t>
            </a:r>
            <a:r>
              <a:rPr lang="en-US" sz="2000" dirty="0">
                <a:solidFill>
                  <a:srgbClr val="FF0000"/>
                </a:solidFill>
              </a:rPr>
              <a:t>time</a:t>
            </a:r>
            <a:r>
              <a:rPr lang="en-US" sz="2000" dirty="0"/>
              <a:t> and </a:t>
            </a:r>
            <a:r>
              <a:rPr lang="en-US" sz="2000" dirty="0">
                <a:solidFill>
                  <a:srgbClr val="FF0000"/>
                </a:solidFill>
              </a:rPr>
              <a:t>effort</a:t>
            </a:r>
            <a:r>
              <a:rPr lang="en-US" sz="2000" dirty="0"/>
              <a:t> </a:t>
            </a:r>
            <a:r>
              <a:rPr lang="en-US" sz="2000" dirty="0">
                <a:solidFill>
                  <a:srgbClr val="FF0000"/>
                </a:solidFill>
              </a:rPr>
              <a:t>constraints</a:t>
            </a:r>
            <a:r>
              <a:rPr lang="en-US" sz="2000" dirty="0"/>
              <a:t> can be alleviated through the use of </a:t>
            </a:r>
            <a:r>
              <a:rPr lang="en-US" sz="2000" dirty="0">
                <a:solidFill>
                  <a:srgbClr val="FF0000"/>
                </a:solidFill>
              </a:rPr>
              <a:t>technology</a:t>
            </a:r>
            <a:r>
              <a:rPr lang="en-US" sz="2000" dirty="0"/>
              <a:t> and </a:t>
            </a:r>
            <a:r>
              <a:rPr lang="en-US" sz="2000" dirty="0">
                <a:solidFill>
                  <a:srgbClr val="FF0000"/>
                </a:solidFill>
              </a:rPr>
              <a:t>automation</a:t>
            </a:r>
            <a:r>
              <a:rPr lang="en-US" sz="2000" dirty="0"/>
              <a:t>.</a:t>
            </a:r>
          </a:p>
          <a:p>
            <a:r>
              <a:rPr lang="en-US" sz="2000" dirty="0"/>
              <a:t>Reliance on technology throughout the audit process can reduce labor intensiveness </a:t>
            </a:r>
            <a:r>
              <a:rPr lang="en-US" sz="2000" dirty="0">
                <a:solidFill>
                  <a:srgbClr val="0070C0"/>
                </a:solidFill>
              </a:rPr>
              <a:t>(Elliott, 1998) </a:t>
            </a:r>
            <a:r>
              <a:rPr lang="en-US" sz="2000" dirty="0"/>
              <a:t>and increase production efficiencies </a:t>
            </a:r>
            <a:r>
              <a:rPr lang="en-US" sz="2000" dirty="0">
                <a:solidFill>
                  <a:srgbClr val="0070C0"/>
                </a:solidFill>
              </a:rPr>
              <a:t>(</a:t>
            </a:r>
            <a:r>
              <a:rPr lang="en-US" sz="2000" dirty="0" err="1">
                <a:solidFill>
                  <a:srgbClr val="0070C0"/>
                </a:solidFill>
              </a:rPr>
              <a:t>Menon</a:t>
            </a:r>
            <a:r>
              <a:rPr lang="en-US" sz="2000" dirty="0">
                <a:solidFill>
                  <a:srgbClr val="0070C0"/>
                </a:solidFill>
              </a:rPr>
              <a:t> and Williams, 2001).</a:t>
            </a:r>
          </a:p>
          <a:p>
            <a:r>
              <a:rPr lang="en-US" sz="2000" dirty="0"/>
              <a:t>Innovation of the traditional audit process using an automation technology such as continuous auditing (CA) will be an essential step toward the development of real time assurance.</a:t>
            </a:r>
          </a:p>
          <a:p>
            <a:pPr lvl="1"/>
            <a:r>
              <a:rPr lang="en-US" dirty="0"/>
              <a:t>In </a:t>
            </a:r>
            <a:r>
              <a:rPr lang="en-US" dirty="0">
                <a:solidFill>
                  <a:srgbClr val="FF0000"/>
                </a:solidFill>
              </a:rPr>
              <a:t>continuous auditing</a:t>
            </a:r>
            <a:r>
              <a:rPr lang="en-US" dirty="0"/>
              <a:t>, the methodologies enhance the delivery of auditing services by making the audit process more efficient and effective through the use of technology and automation.</a:t>
            </a:r>
          </a:p>
        </p:txBody>
      </p:sp>
    </p:spTree>
    <p:extLst>
      <p:ext uri="{BB962C8B-B14F-4D97-AF65-F5344CB8AC3E}">
        <p14:creationId xmlns:p14="http://schemas.microsoft.com/office/powerpoint/2010/main" val="112469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Introduction</a:t>
            </a:r>
          </a:p>
        </p:txBody>
      </p:sp>
      <p:sp>
        <p:nvSpPr>
          <p:cNvPr id="3" name="Content Placeholder 2"/>
          <p:cNvSpPr>
            <a:spLocks noGrp="1"/>
          </p:cNvSpPr>
          <p:nvPr>
            <p:ph idx="1"/>
          </p:nvPr>
        </p:nvSpPr>
        <p:spPr>
          <a:xfrm>
            <a:off x="457200" y="2209800"/>
            <a:ext cx="8229600" cy="4020312"/>
          </a:xfrm>
        </p:spPr>
        <p:txBody>
          <a:bodyPr>
            <a:noAutofit/>
          </a:bodyPr>
          <a:lstStyle/>
          <a:p>
            <a:r>
              <a:rPr lang="en-US" sz="2000" dirty="0"/>
              <a:t>The continuous auditing paradigm introduces innovation to the traditional practice of auditing along </a:t>
            </a:r>
            <a:r>
              <a:rPr lang="en-US" sz="2000" dirty="0">
                <a:solidFill>
                  <a:srgbClr val="FF0000"/>
                </a:solidFill>
              </a:rPr>
              <a:t>seven major dimensions</a:t>
            </a:r>
          </a:p>
          <a:p>
            <a:pPr marL="745236" lvl="1" indent="-342900">
              <a:buFont typeface="+mj-lt"/>
              <a:buAutoNum type="arabicPeriod"/>
            </a:pPr>
            <a:r>
              <a:rPr lang="en-US" dirty="0"/>
              <a:t>Continuous or more frequent audits</a:t>
            </a:r>
          </a:p>
          <a:p>
            <a:pPr marL="745236" lvl="1" indent="-342900">
              <a:buFont typeface="+mj-lt"/>
              <a:buAutoNum type="arabicPeriod"/>
            </a:pPr>
            <a:r>
              <a:rPr lang="en-US" dirty="0"/>
              <a:t>Proactive audit model</a:t>
            </a:r>
          </a:p>
          <a:p>
            <a:pPr marL="745236" lvl="1" indent="-342900">
              <a:buFont typeface="+mj-lt"/>
              <a:buAutoNum type="arabicPeriod"/>
            </a:pPr>
            <a:r>
              <a:rPr lang="en-US" dirty="0"/>
              <a:t>Automation of audit procedures</a:t>
            </a:r>
          </a:p>
          <a:p>
            <a:pPr marL="745236" lvl="1" indent="-342900">
              <a:buFont typeface="+mj-lt"/>
              <a:buAutoNum type="arabicPeriod"/>
            </a:pPr>
            <a:r>
              <a:rPr lang="en-US" dirty="0"/>
              <a:t>Evolution of the work and role of the auditors</a:t>
            </a:r>
          </a:p>
          <a:p>
            <a:pPr marL="745236" lvl="1" indent="-342900">
              <a:buFont typeface="+mj-lt"/>
              <a:buAutoNum type="arabicPeriod"/>
            </a:pPr>
            <a:r>
              <a:rPr lang="en-US" dirty="0"/>
              <a:t>Change in the nature, timing, and extent of auditing</a:t>
            </a:r>
          </a:p>
          <a:p>
            <a:pPr marL="745236" lvl="1" indent="-342900">
              <a:buFont typeface="+mj-lt"/>
              <a:buAutoNum type="arabicPeriod"/>
            </a:pPr>
            <a:r>
              <a:rPr lang="en-US" dirty="0"/>
              <a:t>Use of data modeling and data analytics for monitoring and testing</a:t>
            </a:r>
          </a:p>
          <a:p>
            <a:pPr marL="745236" lvl="1" indent="-342900">
              <a:buFont typeface="+mj-lt"/>
              <a:buAutoNum type="arabicPeriod"/>
            </a:pPr>
            <a:r>
              <a:rPr lang="en-US" dirty="0"/>
              <a:t>Change in nature and timing of audit reporting</a:t>
            </a:r>
          </a:p>
          <a:p>
            <a:r>
              <a:rPr lang="en-US" dirty="0"/>
              <a:t>Collectively, these seven innovation dimensions aid in enabling real time assurance and enhancing the reliability of real time financial information.</a:t>
            </a:r>
          </a:p>
        </p:txBody>
      </p:sp>
    </p:spTree>
    <p:extLst>
      <p:ext uri="{BB962C8B-B14F-4D97-AF65-F5344CB8AC3E}">
        <p14:creationId xmlns:p14="http://schemas.microsoft.com/office/powerpoint/2010/main" val="64389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Introduction</a:t>
            </a:r>
          </a:p>
        </p:txBody>
      </p:sp>
      <p:sp>
        <p:nvSpPr>
          <p:cNvPr id="3" name="Content Placeholder 2"/>
          <p:cNvSpPr>
            <a:spLocks noGrp="1"/>
          </p:cNvSpPr>
          <p:nvPr>
            <p:ph idx="1"/>
          </p:nvPr>
        </p:nvSpPr>
        <p:spPr>
          <a:xfrm>
            <a:off x="457200" y="2209800"/>
            <a:ext cx="8229600" cy="4020312"/>
          </a:xfrm>
        </p:spPr>
        <p:txBody>
          <a:bodyPr>
            <a:noAutofit/>
          </a:bodyPr>
          <a:lstStyle/>
          <a:p>
            <a:r>
              <a:rPr lang="en-US" dirty="0"/>
              <a:t>Traditional Auditing vs. Continuous Auditing Methodology</a:t>
            </a:r>
          </a:p>
        </p:txBody>
      </p:sp>
      <p:pic>
        <p:nvPicPr>
          <p:cNvPr id="5" name="Picture 4">
            <a:extLst>
              <a:ext uri="{FF2B5EF4-FFF2-40B4-BE49-F238E27FC236}">
                <a16:creationId xmlns:a16="http://schemas.microsoft.com/office/drawing/2014/main" id="{408EDB37-6FA3-4462-8297-FBC82BB1A8A4}"/>
              </a:ext>
            </a:extLst>
          </p:cNvPr>
          <p:cNvPicPr>
            <a:picLocks noChangeAspect="1"/>
          </p:cNvPicPr>
          <p:nvPr/>
        </p:nvPicPr>
        <p:blipFill rotWithShape="1">
          <a:blip r:embed="rId3"/>
          <a:srcRect l="21743" t="34066" r="27982" b="7218"/>
          <a:stretch/>
        </p:blipFill>
        <p:spPr>
          <a:xfrm>
            <a:off x="1350626" y="2596448"/>
            <a:ext cx="6266577" cy="4116730"/>
          </a:xfrm>
          <a:prstGeom prst="rect">
            <a:avLst/>
          </a:prstGeom>
        </p:spPr>
      </p:pic>
    </p:spTree>
    <p:extLst>
      <p:ext uri="{BB962C8B-B14F-4D97-AF65-F5344CB8AC3E}">
        <p14:creationId xmlns:p14="http://schemas.microsoft.com/office/powerpoint/2010/main" val="258409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73" y="638720"/>
            <a:ext cx="8229600" cy="1066800"/>
          </a:xfrm>
        </p:spPr>
        <p:txBody>
          <a:bodyPr/>
          <a:lstStyle/>
          <a:p>
            <a:pPr algn="ctr"/>
            <a:r>
              <a:rPr lang="en-US" sz="3600" dirty="0"/>
              <a:t>Continuous Auditing </a:t>
            </a:r>
            <a:br>
              <a:rPr lang="en-US" sz="3600" dirty="0"/>
            </a:br>
            <a:r>
              <a:rPr lang="en-US" sz="3600" dirty="0"/>
              <a:t>Innovations in Audit Methodology</a:t>
            </a:r>
          </a:p>
        </p:txBody>
      </p:sp>
      <p:sp>
        <p:nvSpPr>
          <p:cNvPr id="3" name="Content Placeholder 2"/>
          <p:cNvSpPr>
            <a:spLocks noGrp="1"/>
          </p:cNvSpPr>
          <p:nvPr>
            <p:ph idx="1"/>
          </p:nvPr>
        </p:nvSpPr>
        <p:spPr>
          <a:xfrm>
            <a:off x="457200" y="2209800"/>
            <a:ext cx="8229600" cy="4020312"/>
          </a:xfrm>
        </p:spPr>
        <p:txBody>
          <a:bodyPr>
            <a:noAutofit/>
          </a:bodyPr>
          <a:lstStyle/>
          <a:p>
            <a:r>
              <a:rPr lang="en-US" sz="2000" dirty="0"/>
              <a:t>The concept of continuous auditing was first introduced by </a:t>
            </a:r>
            <a:r>
              <a:rPr lang="en-US" sz="2000" dirty="0">
                <a:solidFill>
                  <a:srgbClr val="0070C0"/>
                </a:solidFill>
              </a:rPr>
              <a:t>Groomer and Murthy (1989) </a:t>
            </a:r>
            <a:r>
              <a:rPr lang="en-US" sz="2000" dirty="0"/>
              <a:t>and </a:t>
            </a:r>
            <a:r>
              <a:rPr lang="en-US" sz="2000" dirty="0" err="1">
                <a:solidFill>
                  <a:srgbClr val="0070C0"/>
                </a:solidFill>
              </a:rPr>
              <a:t>Vasarhelyi</a:t>
            </a:r>
            <a:r>
              <a:rPr lang="en-US" sz="2000" dirty="0">
                <a:solidFill>
                  <a:srgbClr val="0070C0"/>
                </a:solidFill>
              </a:rPr>
              <a:t> and </a:t>
            </a:r>
            <a:r>
              <a:rPr lang="en-US" sz="2000" dirty="0" err="1">
                <a:solidFill>
                  <a:srgbClr val="0070C0"/>
                </a:solidFill>
              </a:rPr>
              <a:t>Halper</a:t>
            </a:r>
            <a:r>
              <a:rPr lang="en-US" sz="2000" dirty="0">
                <a:solidFill>
                  <a:srgbClr val="0070C0"/>
                </a:solidFill>
              </a:rPr>
              <a:t> (1991).</a:t>
            </a:r>
          </a:p>
          <a:p>
            <a:r>
              <a:rPr lang="en-US" sz="2000" dirty="0"/>
              <a:t>Since then, CA has been progressively prototyped and/or adopted at such institutions as AT&amp;T Corp., Siemens, HCA </a:t>
            </a:r>
            <a:r>
              <a:rPr lang="en-US" sz="2000" dirty="0" err="1"/>
              <a:t>Inc</a:t>
            </a:r>
            <a:r>
              <a:rPr lang="en-US" sz="2000" dirty="0"/>
              <a:t>, </a:t>
            </a:r>
            <a:r>
              <a:rPr lang="en-US" sz="2000" dirty="0" err="1"/>
              <a:t>Itau</a:t>
            </a:r>
            <a:r>
              <a:rPr lang="en-US" sz="2000" dirty="0"/>
              <a:t> </a:t>
            </a:r>
            <a:r>
              <a:rPr lang="en-US" sz="2000" dirty="0" err="1"/>
              <a:t>Unibanco</a:t>
            </a:r>
            <a:r>
              <a:rPr lang="en-US" sz="2000" dirty="0"/>
              <a:t>, IBM, HP, MetLife, and Proctor &amp; Gamble</a:t>
            </a:r>
          </a:p>
          <a:p>
            <a:r>
              <a:rPr lang="en-US" sz="2000" dirty="0"/>
              <a:t>This interest in continuous auditing implies that management and their auditors recognize that the traditional audit paradigm is outdated and innovation to the practice of auditing is necessary in the real time economy.</a:t>
            </a:r>
          </a:p>
        </p:txBody>
      </p:sp>
    </p:spTree>
    <p:extLst>
      <p:ext uri="{BB962C8B-B14F-4D97-AF65-F5344CB8AC3E}">
        <p14:creationId xmlns:p14="http://schemas.microsoft.com/office/powerpoint/2010/main" val="303429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sz="3600" dirty="0"/>
              <a:t>Introduction </a:t>
            </a:r>
          </a:p>
        </p:txBody>
      </p:sp>
      <p:sp>
        <p:nvSpPr>
          <p:cNvPr id="3" name="Content Placeholder 2"/>
          <p:cNvSpPr>
            <a:spLocks noGrp="1"/>
          </p:cNvSpPr>
          <p:nvPr>
            <p:ph idx="1"/>
          </p:nvPr>
        </p:nvSpPr>
        <p:spPr>
          <a:xfrm>
            <a:off x="457200" y="2209800"/>
            <a:ext cx="8229600" cy="4020312"/>
          </a:xfrm>
        </p:spPr>
        <p:txBody>
          <a:bodyPr>
            <a:normAutofit/>
          </a:bodyPr>
          <a:lstStyle/>
          <a:p>
            <a:r>
              <a:rPr lang="en-US" sz="2000" dirty="0"/>
              <a:t>Despite </a:t>
            </a:r>
            <a:r>
              <a:rPr lang="en-US" sz="2000" dirty="0">
                <a:solidFill>
                  <a:srgbClr val="FF0000"/>
                </a:solidFill>
              </a:rPr>
              <a:t>intense efforts </a:t>
            </a:r>
            <a:r>
              <a:rPr lang="en-US" sz="2000" dirty="0"/>
              <a:t>to stamp out corruption, misappropriation of assets, and fraudulent financial reporting, it appears that fraud in its various forms is a problem that is </a:t>
            </a:r>
            <a:r>
              <a:rPr lang="en-US" sz="2000" dirty="0">
                <a:solidFill>
                  <a:srgbClr val="FF0000"/>
                </a:solidFill>
              </a:rPr>
              <a:t>increasing in frequency </a:t>
            </a:r>
            <a:r>
              <a:rPr lang="en-US" sz="2000" dirty="0"/>
              <a:t>and </a:t>
            </a:r>
            <a:r>
              <a:rPr lang="en-US" sz="2000" dirty="0">
                <a:solidFill>
                  <a:srgbClr val="FF0000"/>
                </a:solidFill>
              </a:rPr>
              <a:t>severity</a:t>
            </a:r>
            <a:r>
              <a:rPr lang="en-US" sz="2000" dirty="0"/>
              <a:t>.</a:t>
            </a:r>
          </a:p>
          <a:p>
            <a:endParaRPr lang="en-US" sz="2000" dirty="0"/>
          </a:p>
          <a:p>
            <a:r>
              <a:rPr lang="en-US" sz="2000" dirty="0"/>
              <a:t>Organizations are implementing </a:t>
            </a:r>
            <a:r>
              <a:rPr lang="en-US" sz="2000" dirty="0">
                <a:solidFill>
                  <a:srgbClr val="FF0000"/>
                </a:solidFill>
              </a:rPr>
              <a:t>tighter controls </a:t>
            </a:r>
            <a:r>
              <a:rPr lang="en-US" sz="2000" dirty="0"/>
              <a:t>and </a:t>
            </a:r>
            <a:r>
              <a:rPr lang="en-US" sz="2000" dirty="0">
                <a:solidFill>
                  <a:srgbClr val="FF0000"/>
                </a:solidFill>
              </a:rPr>
              <a:t>broader</a:t>
            </a:r>
            <a:r>
              <a:rPr lang="en-US" sz="2000" dirty="0"/>
              <a:t> </a:t>
            </a:r>
            <a:r>
              <a:rPr lang="en-US" sz="2000" dirty="0">
                <a:solidFill>
                  <a:srgbClr val="FF0000"/>
                </a:solidFill>
              </a:rPr>
              <a:t>oversight</a:t>
            </a:r>
            <a:r>
              <a:rPr lang="en-US" sz="2000" dirty="0"/>
              <a:t>. The auditing profession has adopted more </a:t>
            </a:r>
            <a:r>
              <a:rPr lang="en-US" sz="2000" dirty="0">
                <a:solidFill>
                  <a:srgbClr val="FF0000"/>
                </a:solidFill>
              </a:rPr>
              <a:t>rigorous</a:t>
            </a:r>
            <a:r>
              <a:rPr lang="en-US" sz="2000" dirty="0"/>
              <a:t> </a:t>
            </a:r>
            <a:r>
              <a:rPr lang="en-US" sz="2000" dirty="0">
                <a:solidFill>
                  <a:srgbClr val="FF0000"/>
                </a:solidFill>
              </a:rPr>
              <a:t>auditing standards </a:t>
            </a:r>
            <a:r>
              <a:rPr lang="en-US" sz="2000" dirty="0"/>
              <a:t>and procedures, and software developers are adding </a:t>
            </a:r>
            <a:r>
              <a:rPr lang="en-US" sz="2000" dirty="0">
                <a:solidFill>
                  <a:srgbClr val="FF0000"/>
                </a:solidFill>
              </a:rPr>
              <a:t>continuous monitoring </a:t>
            </a:r>
            <a:r>
              <a:rPr lang="en-US" sz="2000" dirty="0"/>
              <a:t>features to back-office systems. It remains unclear whether these efforts are sufficient to mitigate the fraud problem.</a:t>
            </a:r>
          </a:p>
        </p:txBody>
      </p:sp>
    </p:spTree>
    <p:extLst>
      <p:ext uri="{BB962C8B-B14F-4D97-AF65-F5344CB8AC3E}">
        <p14:creationId xmlns:p14="http://schemas.microsoft.com/office/powerpoint/2010/main" val="2380201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73" y="638720"/>
            <a:ext cx="8229600" cy="1066800"/>
          </a:xfrm>
        </p:spPr>
        <p:txBody>
          <a:bodyPr/>
          <a:lstStyle/>
          <a:p>
            <a:pPr algn="ctr"/>
            <a:r>
              <a:rPr lang="en-US" sz="3600" dirty="0"/>
              <a:t>1. Continuous or </a:t>
            </a:r>
            <a:br>
              <a:rPr lang="en-US" sz="3600" dirty="0"/>
            </a:br>
            <a:r>
              <a:rPr lang="en-US" sz="3600" dirty="0"/>
              <a:t>Frequent Audit</a:t>
            </a:r>
          </a:p>
        </p:txBody>
      </p:sp>
      <p:sp>
        <p:nvSpPr>
          <p:cNvPr id="3" name="Content Placeholder 2"/>
          <p:cNvSpPr>
            <a:spLocks noGrp="1"/>
          </p:cNvSpPr>
          <p:nvPr>
            <p:ph idx="1"/>
          </p:nvPr>
        </p:nvSpPr>
        <p:spPr>
          <a:xfrm>
            <a:off x="457200" y="2209800"/>
            <a:ext cx="8229600" cy="4020312"/>
          </a:xfrm>
        </p:spPr>
        <p:txBody>
          <a:bodyPr>
            <a:noAutofit/>
          </a:bodyPr>
          <a:lstStyle/>
          <a:p>
            <a:r>
              <a:rPr lang="en-US" sz="2400" dirty="0"/>
              <a:t>Auditing continuously or in </a:t>
            </a:r>
            <a:r>
              <a:rPr lang="en-US" sz="2400" dirty="0">
                <a:solidFill>
                  <a:srgbClr val="FF0000"/>
                </a:solidFill>
              </a:rPr>
              <a:t>real time </a:t>
            </a:r>
            <a:r>
              <a:rPr lang="en-US" sz="2400" dirty="0"/>
              <a:t>may seem ideal. However, the real time audit can </a:t>
            </a:r>
            <a:r>
              <a:rPr lang="en-US" sz="2400" dirty="0">
                <a:solidFill>
                  <a:srgbClr val="FF0000"/>
                </a:solidFill>
              </a:rPr>
              <a:t>impact</a:t>
            </a:r>
            <a:r>
              <a:rPr lang="en-US" sz="2400" dirty="0"/>
              <a:t> the operation of the accounting information system and may not always be </a:t>
            </a:r>
            <a:r>
              <a:rPr lang="en-US" sz="2400" dirty="0">
                <a:solidFill>
                  <a:srgbClr val="FF0000"/>
                </a:solidFill>
              </a:rPr>
              <a:t>cost-effective.</a:t>
            </a:r>
          </a:p>
          <a:p>
            <a:r>
              <a:rPr lang="en-US" sz="2400" dirty="0"/>
              <a:t>As a result, real time continuous auditing will tend to occur in </a:t>
            </a:r>
            <a:r>
              <a:rPr lang="en-US" sz="2400" dirty="0">
                <a:solidFill>
                  <a:srgbClr val="FF0000"/>
                </a:solidFill>
              </a:rPr>
              <a:t>high risk business processes</a:t>
            </a:r>
          </a:p>
          <a:p>
            <a:pPr lvl="1"/>
            <a:r>
              <a:rPr lang="en-US" sz="1800" dirty="0"/>
              <a:t>For example, in industrial firms it may be prudent to continuously audit the higher risk treasury disbursement process in real time. On the other hand, it may be sufficient to audit the lower risk prepayment expense process in periodic or frequent cycles.</a:t>
            </a:r>
          </a:p>
        </p:txBody>
      </p:sp>
    </p:spTree>
    <p:extLst>
      <p:ext uri="{BB962C8B-B14F-4D97-AF65-F5344CB8AC3E}">
        <p14:creationId xmlns:p14="http://schemas.microsoft.com/office/powerpoint/2010/main" val="287906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73" y="638720"/>
            <a:ext cx="8229600" cy="1066800"/>
          </a:xfrm>
        </p:spPr>
        <p:txBody>
          <a:bodyPr/>
          <a:lstStyle/>
          <a:p>
            <a:pPr algn="ctr"/>
            <a:r>
              <a:rPr lang="en-US" sz="3600" dirty="0"/>
              <a:t>1. Continuous or </a:t>
            </a:r>
            <a:br>
              <a:rPr lang="en-US" sz="3600" dirty="0"/>
            </a:br>
            <a:r>
              <a:rPr lang="en-US" sz="3600" dirty="0"/>
              <a:t>Frequent Audit</a:t>
            </a:r>
          </a:p>
        </p:txBody>
      </p:sp>
      <p:sp>
        <p:nvSpPr>
          <p:cNvPr id="3" name="Content Placeholder 2"/>
          <p:cNvSpPr>
            <a:spLocks noGrp="1"/>
          </p:cNvSpPr>
          <p:nvPr>
            <p:ph idx="1"/>
          </p:nvPr>
        </p:nvSpPr>
        <p:spPr>
          <a:xfrm>
            <a:off x="457200" y="2209800"/>
            <a:ext cx="8229600" cy="4020312"/>
          </a:xfrm>
        </p:spPr>
        <p:txBody>
          <a:bodyPr>
            <a:noAutofit/>
          </a:bodyPr>
          <a:lstStyle/>
          <a:p>
            <a:r>
              <a:rPr lang="en-US" sz="2000" dirty="0">
                <a:solidFill>
                  <a:srgbClr val="0070C0"/>
                </a:solidFill>
              </a:rPr>
              <a:t>(Du and </a:t>
            </a:r>
            <a:r>
              <a:rPr lang="en-US" sz="2000" dirty="0" err="1">
                <a:solidFill>
                  <a:srgbClr val="0070C0"/>
                </a:solidFill>
              </a:rPr>
              <a:t>Roohani</a:t>
            </a:r>
            <a:r>
              <a:rPr lang="en-US" sz="2000" dirty="0">
                <a:solidFill>
                  <a:srgbClr val="0070C0"/>
                </a:solidFill>
              </a:rPr>
              <a:t>, 2007) </a:t>
            </a:r>
            <a:r>
              <a:rPr lang="en-US" sz="2000" dirty="0"/>
              <a:t>propose a continuous auditing cycle model that mirrors the traditional audit engagement period. A cycle starts when the auditor connects into the accounting information system and ends when the auditor disconnects. The auditor can connect into the system after a period of time or a number of transactions.</a:t>
            </a:r>
          </a:p>
          <a:p>
            <a:r>
              <a:rPr lang="en-US" sz="2000" dirty="0"/>
              <a:t>However, </a:t>
            </a:r>
            <a:r>
              <a:rPr lang="fr-FR" sz="2000" dirty="0" err="1">
                <a:solidFill>
                  <a:srgbClr val="0070C0"/>
                </a:solidFill>
              </a:rPr>
              <a:t>Pathak</a:t>
            </a:r>
            <a:r>
              <a:rPr lang="fr-FR" sz="2000" dirty="0">
                <a:solidFill>
                  <a:srgbClr val="0070C0"/>
                </a:solidFill>
              </a:rPr>
              <a:t> et al. (2004)</a:t>
            </a:r>
            <a:r>
              <a:rPr lang="fr-FR" sz="2000" dirty="0"/>
              <a:t> </a:t>
            </a:r>
            <a:r>
              <a:rPr lang="fr-FR" sz="2000" dirty="0" err="1"/>
              <a:t>finds</a:t>
            </a:r>
            <a:r>
              <a:rPr lang="fr-FR" sz="2000" dirty="0"/>
              <a:t> a </a:t>
            </a:r>
            <a:r>
              <a:rPr lang="fr-FR" sz="2000" dirty="0" err="1"/>
              <a:t>continuous</a:t>
            </a:r>
            <a:r>
              <a:rPr lang="fr-FR" sz="2000" dirty="0"/>
              <a:t> audit cycle </a:t>
            </a:r>
            <a:r>
              <a:rPr lang="fr-FR" sz="2000" dirty="0" err="1"/>
              <a:t>dependent</a:t>
            </a:r>
            <a:r>
              <a:rPr lang="fr-FR" sz="2000" dirty="0"/>
              <a:t> on transaction volume </a:t>
            </a:r>
            <a:r>
              <a:rPr lang="en-US" sz="2000" dirty="0"/>
              <a:t>may be more cost-effective. For example, an audit will be triggered after a number of accounts payable transactions have entered into the accounting information system</a:t>
            </a:r>
            <a:endParaRPr lang="en-US" sz="1600" dirty="0"/>
          </a:p>
        </p:txBody>
      </p:sp>
    </p:spTree>
    <p:extLst>
      <p:ext uri="{BB962C8B-B14F-4D97-AF65-F5344CB8AC3E}">
        <p14:creationId xmlns:p14="http://schemas.microsoft.com/office/powerpoint/2010/main" val="51851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73" y="638720"/>
            <a:ext cx="8229600" cy="1066800"/>
          </a:xfrm>
        </p:spPr>
        <p:txBody>
          <a:bodyPr/>
          <a:lstStyle/>
          <a:p>
            <a:pPr algn="ctr"/>
            <a:r>
              <a:rPr lang="en-US" sz="3600" dirty="0"/>
              <a:t>2. Proactive Audit</a:t>
            </a:r>
          </a:p>
        </p:txBody>
      </p:sp>
      <p:sp>
        <p:nvSpPr>
          <p:cNvPr id="3" name="Content Placeholder 2"/>
          <p:cNvSpPr>
            <a:spLocks noGrp="1"/>
          </p:cNvSpPr>
          <p:nvPr>
            <p:ph idx="1"/>
          </p:nvPr>
        </p:nvSpPr>
        <p:spPr>
          <a:xfrm>
            <a:off x="457200" y="2209800"/>
            <a:ext cx="8229600" cy="4020312"/>
          </a:xfrm>
        </p:spPr>
        <p:txBody>
          <a:bodyPr>
            <a:noAutofit/>
          </a:bodyPr>
          <a:lstStyle/>
          <a:p>
            <a:r>
              <a:rPr lang="en-US" dirty="0"/>
              <a:t>In the traditional audit paradigm, accounting information is audited on an </a:t>
            </a:r>
            <a:r>
              <a:rPr lang="en-US" dirty="0">
                <a:solidFill>
                  <a:srgbClr val="FF0000"/>
                </a:solidFill>
              </a:rPr>
              <a:t>annual basis</a:t>
            </a:r>
            <a:r>
              <a:rPr lang="en-US" dirty="0"/>
              <a:t>. As a result, material errors, omissions, or fraud can go undetected for months before detection by an audit</a:t>
            </a:r>
          </a:p>
          <a:p>
            <a:r>
              <a:rPr lang="en-US" dirty="0"/>
              <a:t>In contrast, a continuous audit occurs on a </a:t>
            </a:r>
            <a:r>
              <a:rPr lang="en-US" dirty="0">
                <a:solidFill>
                  <a:srgbClr val="FF0000"/>
                </a:solidFill>
              </a:rPr>
              <a:t>more frequent </a:t>
            </a:r>
            <a:r>
              <a:rPr lang="en-US" dirty="0"/>
              <a:t>or </a:t>
            </a:r>
            <a:r>
              <a:rPr lang="en-US" dirty="0">
                <a:solidFill>
                  <a:srgbClr val="FF0000"/>
                </a:solidFill>
              </a:rPr>
              <a:t>continuous basis</a:t>
            </a:r>
            <a:r>
              <a:rPr lang="en-US" dirty="0"/>
              <a:t>. Continuous monitoring of internal controls and testing of transactions allows the auditor to actively detect and investigate exceptions as they occur rather than to react after the exception has long occurred</a:t>
            </a:r>
          </a:p>
          <a:p>
            <a:r>
              <a:rPr lang="en-US" dirty="0"/>
              <a:t>As accounting information systems become increasingly complex and  sequential business processes intertwine (ex. manufacturing, inventory, sales, etc.), proactive auditing may help preclude the transmission of errors, omissions, and fraud from process to process. </a:t>
            </a:r>
          </a:p>
        </p:txBody>
      </p:sp>
    </p:spTree>
    <p:extLst>
      <p:ext uri="{BB962C8B-B14F-4D97-AF65-F5344CB8AC3E}">
        <p14:creationId xmlns:p14="http://schemas.microsoft.com/office/powerpoint/2010/main" val="410132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43" y="749380"/>
            <a:ext cx="8229600" cy="1066800"/>
          </a:xfrm>
        </p:spPr>
        <p:txBody>
          <a:bodyPr/>
          <a:lstStyle/>
          <a:p>
            <a:pPr algn="ctr"/>
            <a:r>
              <a:rPr lang="en-US" sz="3600" dirty="0"/>
              <a:t>3. Automation of Audit Procedures</a:t>
            </a:r>
          </a:p>
        </p:txBody>
      </p:sp>
      <p:sp>
        <p:nvSpPr>
          <p:cNvPr id="3" name="Content Placeholder 2"/>
          <p:cNvSpPr>
            <a:spLocks noGrp="1"/>
          </p:cNvSpPr>
          <p:nvPr>
            <p:ph idx="1"/>
          </p:nvPr>
        </p:nvSpPr>
        <p:spPr>
          <a:xfrm>
            <a:off x="457200" y="2209800"/>
            <a:ext cx="8229600" cy="4020312"/>
          </a:xfrm>
        </p:spPr>
        <p:txBody>
          <a:bodyPr>
            <a:noAutofit/>
          </a:bodyPr>
          <a:lstStyle/>
          <a:p>
            <a:r>
              <a:rPr lang="en-US" sz="2000" dirty="0"/>
              <a:t>A traditional audit is </a:t>
            </a:r>
            <a:r>
              <a:rPr lang="en-US" sz="2000" dirty="0">
                <a:solidFill>
                  <a:srgbClr val="FF0000"/>
                </a:solidFill>
              </a:rPr>
              <a:t>labor</a:t>
            </a:r>
            <a:r>
              <a:rPr lang="en-US" sz="2000" dirty="0"/>
              <a:t> and </a:t>
            </a:r>
            <a:r>
              <a:rPr lang="en-US" sz="2000" dirty="0">
                <a:solidFill>
                  <a:srgbClr val="FF0000"/>
                </a:solidFill>
              </a:rPr>
              <a:t>time intensive </a:t>
            </a:r>
            <a:r>
              <a:rPr lang="en-US" sz="2000" dirty="0"/>
              <a:t>due to the preponderance of manual audit procedures.</a:t>
            </a:r>
          </a:p>
          <a:p>
            <a:r>
              <a:rPr lang="en-US" sz="2000" dirty="0"/>
              <a:t>Automation of audit procedures utilizing continuous auditing methodology can alleviate these constraints</a:t>
            </a:r>
          </a:p>
          <a:p>
            <a:r>
              <a:rPr lang="en-US" sz="2000" dirty="0"/>
              <a:t>However, the automation of all traditional audit procedures may not be immediately feasible. Audit procedures requiring </a:t>
            </a:r>
            <a:r>
              <a:rPr lang="en-US" sz="2000" dirty="0">
                <a:solidFill>
                  <a:srgbClr val="FF0000"/>
                </a:solidFill>
              </a:rPr>
              <a:t>complex judgment </a:t>
            </a:r>
            <a:r>
              <a:rPr lang="en-US" sz="2000" dirty="0"/>
              <a:t>and </a:t>
            </a:r>
            <a:r>
              <a:rPr lang="en-US" sz="2000" dirty="0">
                <a:solidFill>
                  <a:srgbClr val="FF0000"/>
                </a:solidFill>
              </a:rPr>
              <a:t>professional skepticism </a:t>
            </a:r>
            <a:r>
              <a:rPr lang="en-US" sz="2000" dirty="0"/>
              <a:t>will still require manual performance by the auditor in the continuous auditing environment</a:t>
            </a:r>
          </a:p>
          <a:p>
            <a:r>
              <a:rPr lang="en-US" sz="2000" dirty="0"/>
              <a:t>However, advancements in </a:t>
            </a:r>
            <a:r>
              <a:rPr lang="en-US" sz="2000" dirty="0">
                <a:solidFill>
                  <a:srgbClr val="FF0000"/>
                </a:solidFill>
              </a:rPr>
              <a:t>artificial intelligence </a:t>
            </a:r>
            <a:r>
              <a:rPr lang="en-US" sz="2000" dirty="0"/>
              <a:t>may someday lead to automation of audit procedures requiring human judgment and professional skepticism. </a:t>
            </a:r>
          </a:p>
        </p:txBody>
      </p:sp>
    </p:spTree>
    <p:extLst>
      <p:ext uri="{BB962C8B-B14F-4D97-AF65-F5344CB8AC3E}">
        <p14:creationId xmlns:p14="http://schemas.microsoft.com/office/powerpoint/2010/main" val="2259544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43" y="749380"/>
            <a:ext cx="8229600" cy="1066800"/>
          </a:xfrm>
        </p:spPr>
        <p:txBody>
          <a:bodyPr/>
          <a:lstStyle/>
          <a:p>
            <a:pPr algn="ctr"/>
            <a:r>
              <a:rPr lang="en-US" sz="3600" dirty="0"/>
              <a:t>3. Automation of Audit Procedures</a:t>
            </a:r>
          </a:p>
        </p:txBody>
      </p:sp>
      <p:sp>
        <p:nvSpPr>
          <p:cNvPr id="3" name="Content Placeholder 2"/>
          <p:cNvSpPr>
            <a:spLocks noGrp="1"/>
          </p:cNvSpPr>
          <p:nvPr>
            <p:ph idx="1"/>
          </p:nvPr>
        </p:nvSpPr>
        <p:spPr>
          <a:xfrm>
            <a:off x="457200" y="2209800"/>
            <a:ext cx="8229600" cy="4020312"/>
          </a:xfrm>
        </p:spPr>
        <p:txBody>
          <a:bodyPr>
            <a:noAutofit/>
          </a:bodyPr>
          <a:lstStyle/>
          <a:p>
            <a:r>
              <a:rPr lang="en-US" sz="2000" dirty="0"/>
              <a:t>For automated audit procedures to be effective, </a:t>
            </a:r>
            <a:r>
              <a:rPr lang="en-US" sz="2000" dirty="0">
                <a:solidFill>
                  <a:srgbClr val="FF0000"/>
                </a:solidFill>
              </a:rPr>
              <a:t>standardization of data collection</a:t>
            </a:r>
            <a:r>
              <a:rPr lang="en-US" sz="2000" dirty="0"/>
              <a:t> </a:t>
            </a:r>
            <a:r>
              <a:rPr lang="en-US" sz="2000" dirty="0">
                <a:solidFill>
                  <a:schemeClr val="tx1"/>
                </a:solidFill>
              </a:rPr>
              <a:t>and</a:t>
            </a:r>
            <a:r>
              <a:rPr lang="en-US" sz="2000" dirty="0">
                <a:solidFill>
                  <a:srgbClr val="FF0000"/>
                </a:solidFill>
              </a:rPr>
              <a:t> formalization of internal control policies </a:t>
            </a:r>
            <a:r>
              <a:rPr lang="en-US" sz="2000" dirty="0"/>
              <a:t>is necessary</a:t>
            </a:r>
          </a:p>
          <a:p>
            <a:r>
              <a:rPr lang="en-US" sz="2000" dirty="0"/>
              <a:t>If the data entered into the accounting system is not standardized, the auditor would have to manually clean the data before automated audit procedures can be performed.</a:t>
            </a:r>
          </a:p>
          <a:p>
            <a:r>
              <a:rPr lang="en-US" sz="2000" dirty="0"/>
              <a:t>The tedious process of manual data cleaning will partially offset the benefits and efficiencies of automated audit procedures</a:t>
            </a:r>
          </a:p>
          <a:p>
            <a:r>
              <a:rPr lang="en-US" sz="2000" dirty="0"/>
              <a:t>Furthermore, internal control policies within a company should be well defined or formalized in order to support automated monitoring of internal control violations.</a:t>
            </a:r>
          </a:p>
        </p:txBody>
      </p:sp>
    </p:spTree>
    <p:extLst>
      <p:ext uri="{BB962C8B-B14F-4D97-AF65-F5344CB8AC3E}">
        <p14:creationId xmlns:p14="http://schemas.microsoft.com/office/powerpoint/2010/main" val="154715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43" y="749380"/>
            <a:ext cx="8229600" cy="1066800"/>
          </a:xfrm>
        </p:spPr>
        <p:txBody>
          <a:bodyPr/>
          <a:lstStyle/>
          <a:p>
            <a:pPr algn="ctr"/>
            <a:r>
              <a:rPr lang="en-US" sz="3600" dirty="0"/>
              <a:t>4. Work and Role of Internal</a:t>
            </a:r>
            <a:br>
              <a:rPr lang="en-US" sz="3600" dirty="0"/>
            </a:br>
            <a:r>
              <a:rPr lang="en-US" sz="3600" dirty="0"/>
              <a:t>and External Auditor</a:t>
            </a:r>
          </a:p>
        </p:txBody>
      </p:sp>
      <p:sp>
        <p:nvSpPr>
          <p:cNvPr id="3" name="Content Placeholder 2"/>
          <p:cNvSpPr>
            <a:spLocks noGrp="1"/>
          </p:cNvSpPr>
          <p:nvPr>
            <p:ph idx="1"/>
          </p:nvPr>
        </p:nvSpPr>
        <p:spPr>
          <a:xfrm>
            <a:off x="457200" y="2209800"/>
            <a:ext cx="8229600" cy="4020312"/>
          </a:xfrm>
        </p:spPr>
        <p:txBody>
          <a:bodyPr>
            <a:noAutofit/>
          </a:bodyPr>
          <a:lstStyle/>
          <a:p>
            <a:r>
              <a:rPr lang="en-US" dirty="0" err="1">
                <a:solidFill>
                  <a:srgbClr val="0070C0"/>
                </a:solidFill>
              </a:rPr>
              <a:t>Vasarhelyi</a:t>
            </a:r>
            <a:r>
              <a:rPr lang="en-US" dirty="0">
                <a:solidFill>
                  <a:srgbClr val="0070C0"/>
                </a:solidFill>
              </a:rPr>
              <a:t> et al. (2004) </a:t>
            </a:r>
            <a:r>
              <a:rPr lang="en-US" dirty="0"/>
              <a:t>proposed four levels of audit objectives for continuous assurance and analytical monitoring;</a:t>
            </a:r>
          </a:p>
          <a:p>
            <a:r>
              <a:rPr lang="en-US" dirty="0">
                <a:solidFill>
                  <a:srgbClr val="FF0000"/>
                </a:solidFill>
              </a:rPr>
              <a:t>Level 1</a:t>
            </a:r>
            <a:r>
              <a:rPr lang="en-US" dirty="0"/>
              <a:t>: Transactional Verification</a:t>
            </a:r>
          </a:p>
          <a:p>
            <a:pPr lvl="1"/>
            <a:r>
              <a:rPr lang="en-US" dirty="0"/>
              <a:t>Detection of business transaction irregularities</a:t>
            </a:r>
          </a:p>
          <a:p>
            <a:r>
              <a:rPr lang="en-US" dirty="0">
                <a:solidFill>
                  <a:srgbClr val="FF0000"/>
                </a:solidFill>
              </a:rPr>
              <a:t>Level 2</a:t>
            </a:r>
            <a:r>
              <a:rPr lang="en-US" dirty="0"/>
              <a:t>: Compliance Verification</a:t>
            </a:r>
          </a:p>
          <a:p>
            <a:pPr lvl="1"/>
            <a:r>
              <a:rPr lang="en-US" dirty="0"/>
              <a:t>Substantiation that measurement rules (ex. GAAP) have been properly applied</a:t>
            </a:r>
          </a:p>
          <a:p>
            <a:r>
              <a:rPr lang="en-US" dirty="0">
                <a:solidFill>
                  <a:srgbClr val="FF0000"/>
                </a:solidFill>
              </a:rPr>
              <a:t>Level 3</a:t>
            </a:r>
            <a:r>
              <a:rPr lang="en-US" dirty="0"/>
              <a:t>: Estimate Verification</a:t>
            </a:r>
          </a:p>
          <a:p>
            <a:pPr lvl="1"/>
            <a:r>
              <a:rPr lang="en-US" dirty="0"/>
              <a:t>Evaluation of accounting estimate reasonableness</a:t>
            </a:r>
          </a:p>
          <a:p>
            <a:r>
              <a:rPr lang="en-US" dirty="0">
                <a:solidFill>
                  <a:srgbClr val="FF0000"/>
                </a:solidFill>
              </a:rPr>
              <a:t>Level 4</a:t>
            </a:r>
            <a:r>
              <a:rPr lang="en-US" dirty="0"/>
              <a:t>: Judgment Verification</a:t>
            </a:r>
          </a:p>
          <a:p>
            <a:pPr lvl="1"/>
            <a:r>
              <a:rPr lang="en-US" dirty="0"/>
              <a:t>Application of complex high level judgment for overall audit risk reduction valuation of accounting estimate reasonableness</a:t>
            </a:r>
          </a:p>
        </p:txBody>
      </p:sp>
    </p:spTree>
    <p:extLst>
      <p:ext uri="{BB962C8B-B14F-4D97-AF65-F5344CB8AC3E}">
        <p14:creationId xmlns:p14="http://schemas.microsoft.com/office/powerpoint/2010/main" val="1219106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43" y="749380"/>
            <a:ext cx="8229600" cy="1066800"/>
          </a:xfrm>
        </p:spPr>
        <p:txBody>
          <a:bodyPr/>
          <a:lstStyle/>
          <a:p>
            <a:pPr algn="ctr"/>
            <a:r>
              <a:rPr lang="en-US" sz="3600" dirty="0"/>
              <a:t>4. Work and Role of Internal </a:t>
            </a:r>
            <a:br>
              <a:rPr lang="en-US" sz="3600" dirty="0"/>
            </a:br>
            <a:r>
              <a:rPr lang="en-US" sz="3600" dirty="0"/>
              <a:t>and External Auditor</a:t>
            </a:r>
          </a:p>
        </p:txBody>
      </p:sp>
      <p:sp>
        <p:nvSpPr>
          <p:cNvPr id="3" name="Content Placeholder 2"/>
          <p:cNvSpPr>
            <a:spLocks noGrp="1"/>
          </p:cNvSpPr>
          <p:nvPr>
            <p:ph idx="1"/>
          </p:nvPr>
        </p:nvSpPr>
        <p:spPr>
          <a:xfrm>
            <a:off x="457200" y="2209800"/>
            <a:ext cx="8229600" cy="4020312"/>
          </a:xfrm>
        </p:spPr>
        <p:txBody>
          <a:bodyPr>
            <a:noAutofit/>
          </a:bodyPr>
          <a:lstStyle/>
          <a:p>
            <a:r>
              <a:rPr lang="en-US" sz="2000" dirty="0"/>
              <a:t>Audit procedures used for transaction and compliance verification are automated in the continuous auditing environment. The automation of transaction and compliance audit procedures shifts the auditor’s work to more complex audit objectives, such as dealing with estimate and judgment verifications that require auditor judgment and professional skepticism.</a:t>
            </a:r>
          </a:p>
          <a:p>
            <a:r>
              <a:rPr lang="en-US" sz="2000" dirty="0"/>
              <a:t>Hence, the auditor’s main role in the present continuous auditing environment involves investigating irregularities/exceptions from the CA system and dealing with audit procedures requiring judgment and professional skepticism.</a:t>
            </a:r>
          </a:p>
        </p:txBody>
      </p:sp>
    </p:spTree>
    <p:extLst>
      <p:ext uri="{BB962C8B-B14F-4D97-AF65-F5344CB8AC3E}">
        <p14:creationId xmlns:p14="http://schemas.microsoft.com/office/powerpoint/2010/main" val="2373035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43" y="807622"/>
            <a:ext cx="8229600" cy="1066800"/>
          </a:xfrm>
        </p:spPr>
        <p:txBody>
          <a:bodyPr/>
          <a:lstStyle/>
          <a:p>
            <a:pPr algn="ctr"/>
            <a:r>
              <a:rPr lang="en-US" sz="3600" dirty="0"/>
              <a:t>5. Nature, Timing, and Extent </a:t>
            </a:r>
            <a:br>
              <a:rPr lang="en-US" sz="3600" dirty="0"/>
            </a:br>
            <a:r>
              <a:rPr lang="en-US" sz="3600" dirty="0"/>
              <a:t>of Testing</a:t>
            </a:r>
          </a:p>
        </p:txBody>
      </p:sp>
      <p:sp>
        <p:nvSpPr>
          <p:cNvPr id="3" name="Content Placeholder 2"/>
          <p:cNvSpPr>
            <a:spLocks noGrp="1"/>
          </p:cNvSpPr>
          <p:nvPr>
            <p:ph idx="1"/>
          </p:nvPr>
        </p:nvSpPr>
        <p:spPr>
          <a:xfrm>
            <a:off x="457200" y="2209800"/>
            <a:ext cx="8229600" cy="4020312"/>
          </a:xfrm>
        </p:spPr>
        <p:txBody>
          <a:bodyPr>
            <a:noAutofit/>
          </a:bodyPr>
          <a:lstStyle/>
          <a:p>
            <a:r>
              <a:rPr lang="en-US" dirty="0"/>
              <a:t>In a traditional audit, manual internal control and substantive detailed testing are </a:t>
            </a:r>
            <a:r>
              <a:rPr lang="en-US" dirty="0">
                <a:solidFill>
                  <a:schemeClr val="tx1"/>
                </a:solidFill>
              </a:rPr>
              <a:t>periodically performed </a:t>
            </a:r>
            <a:r>
              <a:rPr lang="en-US" dirty="0"/>
              <a:t>to evaluate management’s assertions. In contrast automated continuous controls monitoring (CCM) and continuous data assurance (CDA) are used in a continuous audit </a:t>
            </a:r>
            <a:r>
              <a:rPr lang="en-US" dirty="0">
                <a:solidFill>
                  <a:srgbClr val="0070C0"/>
                </a:solidFill>
              </a:rPr>
              <a:t>(</a:t>
            </a:r>
            <a:r>
              <a:rPr lang="en-US" dirty="0" err="1">
                <a:solidFill>
                  <a:srgbClr val="0070C0"/>
                </a:solidFill>
              </a:rPr>
              <a:t>Alles</a:t>
            </a:r>
            <a:r>
              <a:rPr lang="en-US" dirty="0">
                <a:solidFill>
                  <a:srgbClr val="0070C0"/>
                </a:solidFill>
              </a:rPr>
              <a:t> et al., 2006, 2008a,b)</a:t>
            </a:r>
            <a:r>
              <a:rPr lang="en-US" dirty="0"/>
              <a:t> (</a:t>
            </a:r>
            <a:r>
              <a:rPr lang="en-US" dirty="0">
                <a:solidFill>
                  <a:srgbClr val="FF0000"/>
                </a:solidFill>
              </a:rPr>
              <a:t>Nature</a:t>
            </a:r>
            <a:r>
              <a:rPr lang="en-US" dirty="0"/>
              <a:t>).</a:t>
            </a:r>
          </a:p>
          <a:p>
            <a:r>
              <a:rPr lang="en-US" dirty="0"/>
              <a:t>Generally, in traditional auditing, internal control testing occurs in the planning and substantive detail testing occurs in the fieldwork stage of the audit. Conversely, internal controls monitoring and transaction data testing occur simultaneously in a continuous audit environment (</a:t>
            </a:r>
            <a:r>
              <a:rPr lang="en-US" dirty="0">
                <a:solidFill>
                  <a:srgbClr val="FF0000"/>
                </a:solidFill>
              </a:rPr>
              <a:t>Timing</a:t>
            </a:r>
            <a:r>
              <a:rPr lang="en-US" dirty="0"/>
              <a:t>).</a:t>
            </a:r>
          </a:p>
          <a:p>
            <a:r>
              <a:rPr lang="en-US" dirty="0"/>
              <a:t>A traditional audit relies on the use of sampling due to the labor and time intensiveness of manual testing. In contrast, a continuous audit considers the whole population of transactions in monitoring and testing (</a:t>
            </a:r>
            <a:r>
              <a:rPr lang="en-US" dirty="0">
                <a:solidFill>
                  <a:srgbClr val="FF0000"/>
                </a:solidFill>
              </a:rPr>
              <a:t>Extent</a:t>
            </a:r>
            <a:r>
              <a:rPr lang="en-US" dirty="0"/>
              <a:t>).</a:t>
            </a:r>
          </a:p>
        </p:txBody>
      </p:sp>
    </p:spTree>
    <p:extLst>
      <p:ext uri="{BB962C8B-B14F-4D97-AF65-F5344CB8AC3E}">
        <p14:creationId xmlns:p14="http://schemas.microsoft.com/office/powerpoint/2010/main" val="769964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91" y="749380"/>
            <a:ext cx="8229600" cy="1066800"/>
          </a:xfrm>
        </p:spPr>
        <p:txBody>
          <a:bodyPr/>
          <a:lstStyle/>
          <a:p>
            <a:pPr algn="ctr"/>
            <a:r>
              <a:rPr lang="en-US" sz="3600" dirty="0"/>
              <a:t>6. Data Modeling and Data </a:t>
            </a:r>
            <a:br>
              <a:rPr lang="en-US" sz="3600" dirty="0"/>
            </a:br>
            <a:r>
              <a:rPr lang="en-US" sz="3600" dirty="0"/>
              <a:t>Analytics for Monitoring and Testing</a:t>
            </a:r>
          </a:p>
        </p:txBody>
      </p:sp>
      <p:sp>
        <p:nvSpPr>
          <p:cNvPr id="3" name="Content Placeholder 2"/>
          <p:cNvSpPr>
            <a:spLocks noGrp="1"/>
          </p:cNvSpPr>
          <p:nvPr>
            <p:ph idx="1"/>
          </p:nvPr>
        </p:nvSpPr>
        <p:spPr>
          <a:xfrm>
            <a:off x="457200" y="2209800"/>
            <a:ext cx="8229600" cy="4020312"/>
          </a:xfrm>
        </p:spPr>
        <p:txBody>
          <a:bodyPr>
            <a:noAutofit/>
          </a:bodyPr>
          <a:lstStyle/>
          <a:p>
            <a:r>
              <a:rPr lang="en-US" dirty="0"/>
              <a:t>Basic statistical techniques such as ratio, trend, and regression analysis are used for analytical procedures in a traditional audit </a:t>
            </a:r>
            <a:r>
              <a:rPr lang="en-US" dirty="0">
                <a:solidFill>
                  <a:srgbClr val="0070C0"/>
                </a:solidFill>
              </a:rPr>
              <a:t>(Stringer and Stewart, 1986).</a:t>
            </a:r>
          </a:p>
          <a:p>
            <a:r>
              <a:rPr lang="en-US" dirty="0"/>
              <a:t>In a continuous audit, </a:t>
            </a:r>
            <a:r>
              <a:rPr lang="en-US" dirty="0">
                <a:solidFill>
                  <a:srgbClr val="FF0000"/>
                </a:solidFill>
              </a:rPr>
              <a:t>data modeling </a:t>
            </a:r>
            <a:r>
              <a:rPr lang="en-US" dirty="0"/>
              <a:t>and </a:t>
            </a:r>
            <a:r>
              <a:rPr lang="en-US" dirty="0">
                <a:solidFill>
                  <a:srgbClr val="FF0000"/>
                </a:solidFill>
              </a:rPr>
              <a:t>data analytics </a:t>
            </a:r>
            <a:r>
              <a:rPr lang="en-US" dirty="0"/>
              <a:t>techniques are used for analytical procedures. Data modeling and data analytics techniques emerged from statistics, data mining, and machine learning research.</a:t>
            </a:r>
          </a:p>
          <a:p>
            <a:r>
              <a:rPr lang="en-US" dirty="0"/>
              <a:t>Data modeling involves the use of historical audited transaction data and account balances to create benchmarks. Data analytics are used to compare present unaudited transactions and account balances against the benchmarks created by data modeling.</a:t>
            </a:r>
          </a:p>
          <a:p>
            <a:r>
              <a:rPr lang="en-US" dirty="0"/>
              <a:t>In the continuous auditing environment, the processes of monitoring and testing consist of comparing current observations with benchmarks </a:t>
            </a:r>
            <a:r>
              <a:rPr lang="en-US" dirty="0">
                <a:solidFill>
                  <a:srgbClr val="0070C0"/>
                </a:solidFill>
              </a:rPr>
              <a:t>(</a:t>
            </a:r>
            <a:r>
              <a:rPr lang="en-US" dirty="0" err="1">
                <a:solidFill>
                  <a:srgbClr val="0070C0"/>
                </a:solidFill>
              </a:rPr>
              <a:t>Vasarhelyi</a:t>
            </a:r>
            <a:r>
              <a:rPr lang="en-US" dirty="0">
                <a:solidFill>
                  <a:srgbClr val="0070C0"/>
                </a:solidFill>
              </a:rPr>
              <a:t> et al., 2004).</a:t>
            </a:r>
          </a:p>
        </p:txBody>
      </p:sp>
    </p:spTree>
    <p:extLst>
      <p:ext uri="{BB962C8B-B14F-4D97-AF65-F5344CB8AC3E}">
        <p14:creationId xmlns:p14="http://schemas.microsoft.com/office/powerpoint/2010/main" val="335440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91" y="749380"/>
            <a:ext cx="8229600" cy="1066800"/>
          </a:xfrm>
        </p:spPr>
        <p:txBody>
          <a:bodyPr/>
          <a:lstStyle/>
          <a:p>
            <a:pPr algn="ctr"/>
            <a:r>
              <a:rPr lang="en-US" sz="3600" dirty="0"/>
              <a:t>7. Audit Reporting</a:t>
            </a:r>
          </a:p>
        </p:txBody>
      </p:sp>
      <p:sp>
        <p:nvSpPr>
          <p:cNvPr id="3" name="Content Placeholder 2"/>
          <p:cNvSpPr>
            <a:spLocks noGrp="1"/>
          </p:cNvSpPr>
          <p:nvPr>
            <p:ph idx="1"/>
          </p:nvPr>
        </p:nvSpPr>
        <p:spPr>
          <a:xfrm>
            <a:off x="457200" y="2209800"/>
            <a:ext cx="8229600" cy="4020312"/>
          </a:xfrm>
        </p:spPr>
        <p:txBody>
          <a:bodyPr>
            <a:noAutofit/>
          </a:bodyPr>
          <a:lstStyle/>
          <a:p>
            <a:r>
              <a:rPr lang="en-US" dirty="0"/>
              <a:t>Information generated by the accounting information system is deemed to be free from material errors, omissions, and fraud if there are no audit exception reports indicating otherwise.</a:t>
            </a:r>
          </a:p>
          <a:p>
            <a:r>
              <a:rPr lang="en-US" dirty="0"/>
              <a:t>If an exception report indicates a material internal control violation or transaction anomaly, that exception must be cleared before financial  information can be assured.</a:t>
            </a:r>
          </a:p>
          <a:p>
            <a:r>
              <a:rPr lang="en-US" dirty="0"/>
              <a:t>From the external audit perspective, a certified clean audit opinion or report can be issued on the CA system if no abnormalities or interventions were detected</a:t>
            </a:r>
          </a:p>
          <a:p>
            <a:r>
              <a:rPr lang="en-US" dirty="0"/>
              <a:t>However, assuring both financial reporting and control and data integrity would require substantial departure from today’s regulations. The external auditor would have to assume (and be permitted to) a role of </a:t>
            </a:r>
            <a:r>
              <a:rPr lang="en-US" dirty="0" err="1"/>
              <a:t>monitorer</a:t>
            </a:r>
            <a:r>
              <a:rPr lang="en-US" dirty="0"/>
              <a:t> and probably have to provide a different (although complementary) form of assurance product.</a:t>
            </a:r>
          </a:p>
        </p:txBody>
      </p:sp>
    </p:spTree>
    <p:extLst>
      <p:ext uri="{BB962C8B-B14F-4D97-AF65-F5344CB8AC3E}">
        <p14:creationId xmlns:p14="http://schemas.microsoft.com/office/powerpoint/2010/main" val="250036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sz="3600" dirty="0"/>
              <a:t>Introduction </a:t>
            </a:r>
          </a:p>
        </p:txBody>
      </p:sp>
      <p:sp>
        <p:nvSpPr>
          <p:cNvPr id="3" name="Content Placeholder 2"/>
          <p:cNvSpPr>
            <a:spLocks noGrp="1"/>
          </p:cNvSpPr>
          <p:nvPr>
            <p:ph idx="1"/>
          </p:nvPr>
        </p:nvSpPr>
        <p:spPr>
          <a:xfrm>
            <a:off x="457200" y="2209800"/>
            <a:ext cx="8229600" cy="4020312"/>
          </a:xfrm>
        </p:spPr>
        <p:txBody>
          <a:bodyPr>
            <a:normAutofit/>
          </a:bodyPr>
          <a:lstStyle/>
          <a:p>
            <a:r>
              <a:rPr lang="en-US" sz="2000" dirty="0"/>
              <a:t>Many studies suggest fraud is more likely to occur when someone has an </a:t>
            </a:r>
            <a:r>
              <a:rPr lang="en-US" sz="2000" i="1" dirty="0">
                <a:solidFill>
                  <a:srgbClr val="FF0000"/>
                </a:solidFill>
              </a:rPr>
              <a:t>incentive</a:t>
            </a:r>
            <a:r>
              <a:rPr lang="en-US" sz="2000" i="1" dirty="0"/>
              <a:t> </a:t>
            </a:r>
            <a:r>
              <a:rPr lang="en-US" sz="2000" dirty="0"/>
              <a:t>(</a:t>
            </a:r>
            <a:r>
              <a:rPr lang="en-US" sz="2000" dirty="0">
                <a:solidFill>
                  <a:srgbClr val="FF0000"/>
                </a:solidFill>
              </a:rPr>
              <a:t>pressure</a:t>
            </a:r>
            <a:r>
              <a:rPr lang="en-US" sz="2000" dirty="0"/>
              <a:t>) to commit fraud, weak controls or oversight provide an </a:t>
            </a:r>
            <a:r>
              <a:rPr lang="en-US" sz="2000" i="1" dirty="0">
                <a:solidFill>
                  <a:srgbClr val="FF0000"/>
                </a:solidFill>
              </a:rPr>
              <a:t>opportunity</a:t>
            </a:r>
            <a:r>
              <a:rPr lang="en-US" sz="2000" i="1" dirty="0"/>
              <a:t> </a:t>
            </a:r>
            <a:r>
              <a:rPr lang="en-US" sz="2000" dirty="0"/>
              <a:t>for the person to commit fraud, and the person can </a:t>
            </a:r>
            <a:r>
              <a:rPr lang="en-US" sz="2000" i="1" dirty="0">
                <a:solidFill>
                  <a:srgbClr val="FF0000"/>
                </a:solidFill>
              </a:rPr>
              <a:t>rationalize</a:t>
            </a:r>
            <a:r>
              <a:rPr lang="en-US" sz="2000" i="1" dirty="0"/>
              <a:t> </a:t>
            </a:r>
            <a:r>
              <a:rPr lang="en-US" sz="2000" dirty="0"/>
              <a:t>the fraudulent behavior (attitude). </a:t>
            </a:r>
          </a:p>
          <a:p>
            <a:r>
              <a:rPr lang="en-US" sz="2000" dirty="0"/>
              <a:t>This three-pronged framework, commonly known as the “</a:t>
            </a:r>
            <a:r>
              <a:rPr lang="en-US" sz="2000" dirty="0">
                <a:solidFill>
                  <a:srgbClr val="FF0000"/>
                </a:solidFill>
              </a:rPr>
              <a:t>fraud triangle</a:t>
            </a:r>
            <a:r>
              <a:rPr lang="en-US" sz="2000" dirty="0"/>
              <a:t>,” has long been a useful tool for CPAs seeking to understand and manage fraud risks..</a:t>
            </a:r>
          </a:p>
        </p:txBody>
      </p:sp>
    </p:spTree>
    <p:extLst>
      <p:ext uri="{BB962C8B-B14F-4D97-AF65-F5344CB8AC3E}">
        <p14:creationId xmlns:p14="http://schemas.microsoft.com/office/powerpoint/2010/main" val="401504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91" y="749380"/>
            <a:ext cx="8229600" cy="1066800"/>
          </a:xfrm>
        </p:spPr>
        <p:txBody>
          <a:bodyPr/>
          <a:lstStyle/>
          <a:p>
            <a:pPr algn="ctr"/>
            <a:r>
              <a:rPr lang="en-US" sz="3600" dirty="0"/>
              <a:t>Continuous Audit Stages </a:t>
            </a:r>
            <a:br>
              <a:rPr lang="en-US" sz="3600" dirty="0"/>
            </a:br>
            <a:r>
              <a:rPr lang="en-US" sz="3600" dirty="0"/>
              <a:t>and Process</a:t>
            </a:r>
          </a:p>
        </p:txBody>
      </p:sp>
      <p:sp>
        <p:nvSpPr>
          <p:cNvPr id="3" name="Content Placeholder 2"/>
          <p:cNvSpPr>
            <a:spLocks noGrp="1"/>
          </p:cNvSpPr>
          <p:nvPr>
            <p:ph idx="1"/>
          </p:nvPr>
        </p:nvSpPr>
        <p:spPr>
          <a:xfrm>
            <a:off x="457200" y="2209800"/>
            <a:ext cx="3695350" cy="4020312"/>
          </a:xfrm>
        </p:spPr>
        <p:txBody>
          <a:bodyPr>
            <a:noAutofit/>
          </a:bodyPr>
          <a:lstStyle/>
          <a:p>
            <a:r>
              <a:rPr lang="en-US" dirty="0"/>
              <a:t>The continuous audit consists of four stages; </a:t>
            </a:r>
          </a:p>
          <a:p>
            <a:r>
              <a:rPr lang="en-US" dirty="0">
                <a:solidFill>
                  <a:srgbClr val="FF0000"/>
                </a:solidFill>
              </a:rPr>
              <a:t>Stage 1</a:t>
            </a:r>
            <a:r>
              <a:rPr lang="en-US" dirty="0"/>
              <a:t>: Automation of audit procedures</a:t>
            </a:r>
          </a:p>
          <a:p>
            <a:r>
              <a:rPr lang="en-US" dirty="0">
                <a:solidFill>
                  <a:srgbClr val="FF0000"/>
                </a:solidFill>
              </a:rPr>
              <a:t>Stage 2</a:t>
            </a:r>
            <a:r>
              <a:rPr lang="en-US" dirty="0"/>
              <a:t>: Data modeling &amp; benchmark development </a:t>
            </a:r>
          </a:p>
          <a:p>
            <a:r>
              <a:rPr lang="en-US" dirty="0">
                <a:solidFill>
                  <a:srgbClr val="FF0000"/>
                </a:solidFill>
              </a:rPr>
              <a:t>Stage 3</a:t>
            </a:r>
            <a:r>
              <a:rPr lang="en-US" dirty="0"/>
              <a:t>: Data analytics, &amp; Stage </a:t>
            </a:r>
          </a:p>
          <a:p>
            <a:r>
              <a:rPr lang="en-US" dirty="0">
                <a:solidFill>
                  <a:srgbClr val="FF0000"/>
                </a:solidFill>
              </a:rPr>
              <a:t>Stage 4</a:t>
            </a:r>
            <a:r>
              <a:rPr lang="en-US" dirty="0"/>
              <a:t>: Reporting</a:t>
            </a:r>
          </a:p>
        </p:txBody>
      </p:sp>
      <p:pic>
        <p:nvPicPr>
          <p:cNvPr id="4" name="Picture 3"/>
          <p:cNvPicPr>
            <a:picLocks noChangeAspect="1"/>
          </p:cNvPicPr>
          <p:nvPr/>
        </p:nvPicPr>
        <p:blipFill>
          <a:blip r:embed="rId3"/>
          <a:stretch>
            <a:fillRect/>
          </a:stretch>
        </p:blipFill>
        <p:spPr>
          <a:xfrm>
            <a:off x="4090996" y="2209800"/>
            <a:ext cx="5346619" cy="4434807"/>
          </a:xfrm>
          <a:prstGeom prst="rect">
            <a:avLst/>
          </a:prstGeom>
        </p:spPr>
      </p:pic>
    </p:spTree>
    <p:extLst>
      <p:ext uri="{BB962C8B-B14F-4D97-AF65-F5344CB8AC3E}">
        <p14:creationId xmlns:p14="http://schemas.microsoft.com/office/powerpoint/2010/main" val="138298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91" y="749380"/>
            <a:ext cx="8229600" cy="1066800"/>
          </a:xfrm>
        </p:spPr>
        <p:txBody>
          <a:bodyPr/>
          <a:lstStyle/>
          <a:p>
            <a:pPr algn="ctr"/>
            <a:r>
              <a:rPr lang="en-US" sz="3600" dirty="0"/>
              <a:t>Conclusion</a:t>
            </a:r>
          </a:p>
        </p:txBody>
      </p:sp>
      <p:sp>
        <p:nvSpPr>
          <p:cNvPr id="3" name="Content Placeholder 2"/>
          <p:cNvSpPr>
            <a:spLocks noGrp="1"/>
          </p:cNvSpPr>
          <p:nvPr>
            <p:ph idx="1"/>
          </p:nvPr>
        </p:nvSpPr>
        <p:spPr>
          <a:xfrm>
            <a:off x="457200" y="2209800"/>
            <a:ext cx="8229600" cy="4020312"/>
          </a:xfrm>
        </p:spPr>
        <p:txBody>
          <a:bodyPr>
            <a:noAutofit/>
          </a:bodyPr>
          <a:lstStyle/>
          <a:p>
            <a:r>
              <a:rPr lang="en-US" dirty="0"/>
              <a:t>Continuous auditing is a technological innovation of the traditional audit process. The concept of CA has been around for nearly two decades, however, CA in practice is quite novel</a:t>
            </a:r>
          </a:p>
          <a:p>
            <a:endParaRPr lang="en-US" dirty="0"/>
          </a:p>
          <a:p>
            <a:r>
              <a:rPr lang="en-US" dirty="0"/>
              <a:t>CA innovates and advances the practice of traditional auditing by using technology and automation</a:t>
            </a:r>
          </a:p>
          <a:p>
            <a:endParaRPr lang="en-US" dirty="0"/>
          </a:p>
          <a:p>
            <a:r>
              <a:rPr lang="en-US" dirty="0"/>
              <a:t>The discussions in the paper lead to a set of propositions concerning the environment of future assurance:</a:t>
            </a:r>
          </a:p>
        </p:txBody>
      </p:sp>
    </p:spTree>
    <p:extLst>
      <p:ext uri="{BB962C8B-B14F-4D97-AF65-F5344CB8AC3E}">
        <p14:creationId xmlns:p14="http://schemas.microsoft.com/office/powerpoint/2010/main" val="1863188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91" y="749380"/>
            <a:ext cx="8229600" cy="1066800"/>
          </a:xfrm>
        </p:spPr>
        <p:txBody>
          <a:bodyPr/>
          <a:lstStyle/>
          <a:p>
            <a:pPr algn="ctr"/>
            <a:r>
              <a:rPr lang="en-US" sz="3600" dirty="0"/>
              <a:t>Conclusion</a:t>
            </a:r>
          </a:p>
        </p:txBody>
      </p:sp>
      <p:sp>
        <p:nvSpPr>
          <p:cNvPr id="3" name="Content Placeholder 2"/>
          <p:cNvSpPr>
            <a:spLocks noGrp="1"/>
          </p:cNvSpPr>
          <p:nvPr>
            <p:ph idx="1"/>
          </p:nvPr>
        </p:nvSpPr>
        <p:spPr>
          <a:xfrm>
            <a:off x="457200" y="2209800"/>
            <a:ext cx="8229600" cy="4020312"/>
          </a:xfrm>
        </p:spPr>
        <p:txBody>
          <a:bodyPr>
            <a:noAutofit/>
          </a:bodyPr>
          <a:lstStyle/>
          <a:p>
            <a:r>
              <a:rPr lang="en-US" dirty="0"/>
              <a:t>The continuous audit paradigm will progressively integrate and eventually replace the traditional audit paradigm.</a:t>
            </a:r>
          </a:p>
          <a:p>
            <a:r>
              <a:rPr lang="en-US" dirty="0"/>
              <a:t>Real time continuous auditing will occur in high risk business processes and frequent audits will occur in other business processes.</a:t>
            </a:r>
          </a:p>
          <a:p>
            <a:r>
              <a:rPr lang="en-US" dirty="0"/>
              <a:t>In the CA environment, information systems will have a lower frequency of errors occurring over a more limited set of sequential processes.</a:t>
            </a:r>
          </a:p>
          <a:p>
            <a:r>
              <a:rPr lang="en-US" dirty="0"/>
              <a:t>Standardization of data collection and formalization of internal control policies is essential for audit automation </a:t>
            </a:r>
          </a:p>
          <a:p>
            <a:r>
              <a:rPr lang="en-US" dirty="0"/>
              <a:t>The auditor’s role will evolve from performing tedious audit procedures to investigating irregularities/ exceptions and dealing with audit procedures requiring judgment and professional skepticism.</a:t>
            </a:r>
          </a:p>
        </p:txBody>
      </p:sp>
    </p:spTree>
    <p:extLst>
      <p:ext uri="{BB962C8B-B14F-4D97-AF65-F5344CB8AC3E}">
        <p14:creationId xmlns:p14="http://schemas.microsoft.com/office/powerpoint/2010/main" val="2792589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91" y="749380"/>
            <a:ext cx="8229600" cy="1066800"/>
          </a:xfrm>
        </p:spPr>
        <p:txBody>
          <a:bodyPr/>
          <a:lstStyle/>
          <a:p>
            <a:pPr algn="ctr"/>
            <a:r>
              <a:rPr lang="en-US" sz="3600" dirty="0"/>
              <a:t>Conclusion</a:t>
            </a:r>
          </a:p>
        </p:txBody>
      </p:sp>
      <p:sp>
        <p:nvSpPr>
          <p:cNvPr id="3" name="Content Placeholder 2"/>
          <p:cNvSpPr>
            <a:spLocks noGrp="1"/>
          </p:cNvSpPr>
          <p:nvPr>
            <p:ph idx="1"/>
          </p:nvPr>
        </p:nvSpPr>
        <p:spPr>
          <a:xfrm>
            <a:off x="457200" y="2209800"/>
            <a:ext cx="8229600" cy="4020312"/>
          </a:xfrm>
        </p:spPr>
        <p:txBody>
          <a:bodyPr>
            <a:noAutofit/>
          </a:bodyPr>
          <a:lstStyle/>
          <a:p>
            <a:r>
              <a:rPr lang="en-US" dirty="0"/>
              <a:t>In the CA paradigm, the external auditor’s role may eventually evolve to become an independent certifier of internal audit’s CA system.</a:t>
            </a:r>
          </a:p>
          <a:p>
            <a:r>
              <a:rPr lang="en-US" dirty="0"/>
              <a:t>Consideration of the whole population of transactions in monitoring and testing can enhance the effectiveness of an audit and increases the probability that material errors, omissions, and fraud may be detected.</a:t>
            </a:r>
          </a:p>
          <a:p>
            <a:r>
              <a:rPr lang="en-US" dirty="0"/>
              <a:t>Dual level analysis of transaction data and account balances will be used in the CA environment to help detect fraud or collusion by management.</a:t>
            </a:r>
          </a:p>
          <a:p>
            <a:r>
              <a:rPr lang="en-US" dirty="0"/>
              <a:t>Initial application of CA will occur in business processes where there is no barrier to data access. The contribution of this paper to the CA literature is threefold</a:t>
            </a:r>
          </a:p>
        </p:txBody>
      </p:sp>
    </p:spTree>
    <p:extLst>
      <p:ext uri="{BB962C8B-B14F-4D97-AF65-F5344CB8AC3E}">
        <p14:creationId xmlns:p14="http://schemas.microsoft.com/office/powerpoint/2010/main" val="426845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A Different Way to Think </a:t>
            </a:r>
            <a:br>
              <a:rPr lang="en-US" sz="3600" dirty="0"/>
            </a:br>
            <a:r>
              <a:rPr lang="en-US" sz="3600" dirty="0"/>
              <a:t>About Fraud Risks</a:t>
            </a:r>
          </a:p>
        </p:txBody>
      </p:sp>
      <p:sp>
        <p:nvSpPr>
          <p:cNvPr id="3" name="Content Placeholder 2"/>
          <p:cNvSpPr>
            <a:spLocks noGrp="1"/>
          </p:cNvSpPr>
          <p:nvPr>
            <p:ph idx="1"/>
          </p:nvPr>
        </p:nvSpPr>
        <p:spPr>
          <a:xfrm>
            <a:off x="457200" y="2209800"/>
            <a:ext cx="8229600" cy="4020312"/>
          </a:xfrm>
        </p:spPr>
        <p:txBody>
          <a:bodyPr>
            <a:normAutofit/>
          </a:bodyPr>
          <a:lstStyle/>
          <a:p>
            <a:r>
              <a:rPr lang="en-US" sz="2400" dirty="0"/>
              <a:t>The authors believe that the fraud triangle could be </a:t>
            </a:r>
            <a:r>
              <a:rPr lang="en-US" sz="2400" dirty="0">
                <a:solidFill>
                  <a:srgbClr val="FF0000"/>
                </a:solidFill>
              </a:rPr>
              <a:t>enhanced</a:t>
            </a:r>
            <a:r>
              <a:rPr lang="en-US" sz="2400" dirty="0"/>
              <a:t> to improve both fraud prevention and detection by considering a </a:t>
            </a:r>
            <a:r>
              <a:rPr lang="en-US" sz="2400" dirty="0">
                <a:solidFill>
                  <a:srgbClr val="FF0000"/>
                </a:solidFill>
              </a:rPr>
              <a:t>fourth element</a:t>
            </a:r>
            <a:r>
              <a:rPr lang="en-US" sz="2400" dirty="0"/>
              <a:t>. </a:t>
            </a:r>
          </a:p>
          <a:p>
            <a:r>
              <a:rPr lang="en-US" sz="2400" dirty="0"/>
              <a:t>In addition to addressing incentive, opportunity, and rationalization, the authors’ four-sided “fraud diamond” also considers an individual’s </a:t>
            </a:r>
            <a:r>
              <a:rPr lang="en-US" sz="2400" i="1" dirty="0">
                <a:solidFill>
                  <a:srgbClr val="FF0000"/>
                </a:solidFill>
              </a:rPr>
              <a:t>capability</a:t>
            </a:r>
          </a:p>
          <a:p>
            <a:pPr lvl="1"/>
            <a:r>
              <a:rPr lang="en-US" sz="1800" i="1" dirty="0">
                <a:solidFill>
                  <a:srgbClr val="FF0000"/>
                </a:solidFill>
              </a:rPr>
              <a:t>Capability</a:t>
            </a:r>
            <a:r>
              <a:rPr lang="en-US" sz="1800" i="1" dirty="0"/>
              <a:t>: </a:t>
            </a:r>
            <a:r>
              <a:rPr lang="en-US" sz="1800" dirty="0"/>
              <a:t>personal traits and abilities that play a major role in whether fraud may actually occur even with the presence of the other three elements</a:t>
            </a:r>
          </a:p>
        </p:txBody>
      </p:sp>
    </p:spTree>
    <p:extLst>
      <p:ext uri="{BB962C8B-B14F-4D97-AF65-F5344CB8AC3E}">
        <p14:creationId xmlns:p14="http://schemas.microsoft.com/office/powerpoint/2010/main" val="2292732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A Different Way to Think </a:t>
            </a:r>
            <a:br>
              <a:rPr lang="en-US" sz="3600" dirty="0"/>
            </a:br>
            <a:r>
              <a:rPr lang="en-US" sz="3600" dirty="0"/>
              <a:t>About Fraud Risks</a:t>
            </a:r>
          </a:p>
        </p:txBody>
      </p:sp>
      <p:sp>
        <p:nvSpPr>
          <p:cNvPr id="3" name="Content Placeholder 2"/>
          <p:cNvSpPr>
            <a:spLocks noGrp="1"/>
          </p:cNvSpPr>
          <p:nvPr>
            <p:ph idx="1"/>
          </p:nvPr>
        </p:nvSpPr>
        <p:spPr>
          <a:xfrm>
            <a:off x="457200" y="2209800"/>
            <a:ext cx="8229600" cy="4020312"/>
          </a:xfrm>
        </p:spPr>
        <p:txBody>
          <a:bodyPr>
            <a:normAutofit/>
          </a:bodyPr>
          <a:lstStyle/>
          <a:p>
            <a:r>
              <a:rPr lang="en-US" sz="2400" dirty="0"/>
              <a:t>Many frauds, especially some of the multibillion-dollar ones, would not have occurred without the </a:t>
            </a:r>
            <a:r>
              <a:rPr lang="en-US" sz="2400" dirty="0">
                <a:solidFill>
                  <a:srgbClr val="FF0000"/>
                </a:solidFill>
              </a:rPr>
              <a:t>right person </a:t>
            </a:r>
            <a:r>
              <a:rPr lang="en-US" sz="2400" dirty="0"/>
              <a:t>with the </a:t>
            </a:r>
            <a:r>
              <a:rPr lang="en-US" sz="2400" dirty="0">
                <a:solidFill>
                  <a:srgbClr val="FF0000"/>
                </a:solidFill>
              </a:rPr>
              <a:t>right capabilities </a:t>
            </a:r>
            <a:r>
              <a:rPr lang="en-US" sz="2400" dirty="0"/>
              <a:t>in place</a:t>
            </a:r>
          </a:p>
          <a:p>
            <a:r>
              <a:rPr lang="en-US" sz="2400" dirty="0"/>
              <a:t>Opportunity opens the doorway to fraud, and incentive and rationalization can draw the person toward it. But the person must have the capability to recognize the open doorway as an opportunity and to take advantage of it by walking through, not just once, but time and time again</a:t>
            </a:r>
          </a:p>
        </p:txBody>
      </p:sp>
    </p:spTree>
    <p:extLst>
      <p:ext uri="{BB962C8B-B14F-4D97-AF65-F5344CB8AC3E}">
        <p14:creationId xmlns:p14="http://schemas.microsoft.com/office/powerpoint/2010/main" val="87170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A Different Way to Think </a:t>
            </a:r>
            <a:br>
              <a:rPr lang="en-US" sz="3600" dirty="0"/>
            </a:br>
            <a:r>
              <a:rPr lang="en-US" sz="3600" dirty="0"/>
              <a:t>About Fraud Risks</a:t>
            </a:r>
          </a:p>
        </p:txBody>
      </p:sp>
      <p:sp>
        <p:nvSpPr>
          <p:cNvPr id="3" name="Content Placeholder 2"/>
          <p:cNvSpPr>
            <a:spLocks noGrp="1"/>
          </p:cNvSpPr>
          <p:nvPr>
            <p:ph idx="1"/>
          </p:nvPr>
        </p:nvSpPr>
        <p:spPr>
          <a:xfrm>
            <a:off x="457200" y="2209800"/>
            <a:ext cx="8229600" cy="4020312"/>
          </a:xfrm>
        </p:spPr>
        <p:txBody>
          <a:bodyPr>
            <a:normAutofit lnSpcReduction="10000"/>
          </a:bodyPr>
          <a:lstStyle/>
          <a:p>
            <a:r>
              <a:rPr lang="en-US" sz="2400" dirty="0"/>
              <a:t>Using the four-element fraud diamond, a fraudster’s thought process might proceed as follows</a:t>
            </a:r>
          </a:p>
          <a:p>
            <a:pPr lvl="1"/>
            <a:r>
              <a:rPr lang="en-US" sz="2200" dirty="0">
                <a:solidFill>
                  <a:srgbClr val="FF0000"/>
                </a:solidFill>
              </a:rPr>
              <a:t>Incentive</a:t>
            </a:r>
            <a:r>
              <a:rPr lang="en-US" sz="2200" dirty="0"/>
              <a:t>: I want to, or have a need to, commit fraud.</a:t>
            </a:r>
          </a:p>
          <a:p>
            <a:pPr lvl="1"/>
            <a:r>
              <a:rPr lang="en-US" sz="2200" dirty="0">
                <a:solidFill>
                  <a:srgbClr val="FF0000"/>
                </a:solidFill>
              </a:rPr>
              <a:t>Opportunity</a:t>
            </a:r>
            <a:r>
              <a:rPr lang="en-US" sz="2200" dirty="0"/>
              <a:t>: There is a weakness in the system that the right person could exploit. Fraud is possible.</a:t>
            </a:r>
          </a:p>
          <a:p>
            <a:pPr lvl="1"/>
            <a:r>
              <a:rPr lang="en-US" sz="2200" dirty="0">
                <a:solidFill>
                  <a:srgbClr val="FF0000"/>
                </a:solidFill>
              </a:rPr>
              <a:t>Rationalization</a:t>
            </a:r>
            <a:r>
              <a:rPr lang="en-US" sz="2200" dirty="0"/>
              <a:t>: I have convinced myself that this fraudulent behavior is worth the risks.</a:t>
            </a:r>
          </a:p>
          <a:p>
            <a:pPr lvl="1"/>
            <a:r>
              <a:rPr lang="en-US" sz="2200" dirty="0">
                <a:solidFill>
                  <a:srgbClr val="FF0000"/>
                </a:solidFill>
              </a:rPr>
              <a:t>Capability</a:t>
            </a:r>
            <a:r>
              <a:rPr lang="en-US" sz="2200" dirty="0"/>
              <a:t>: I have the necessary traits and abilities to be the right person to pull it off. I have recognized this particular fraud opportunity and can turn it into reality.</a:t>
            </a:r>
          </a:p>
        </p:txBody>
      </p:sp>
    </p:spTree>
    <p:extLst>
      <p:ext uri="{BB962C8B-B14F-4D97-AF65-F5344CB8AC3E}">
        <p14:creationId xmlns:p14="http://schemas.microsoft.com/office/powerpoint/2010/main" val="133657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A Different Way to Think </a:t>
            </a:r>
            <a:br>
              <a:rPr lang="en-US" sz="3600" dirty="0"/>
            </a:br>
            <a:r>
              <a:rPr lang="en-US" sz="3600" dirty="0"/>
              <a:t>About Fraud Risks</a:t>
            </a:r>
          </a:p>
        </p:txBody>
      </p:sp>
      <p:sp>
        <p:nvSpPr>
          <p:cNvPr id="3" name="Content Placeholder 2"/>
          <p:cNvSpPr>
            <a:spLocks noGrp="1"/>
          </p:cNvSpPr>
          <p:nvPr>
            <p:ph idx="1"/>
          </p:nvPr>
        </p:nvSpPr>
        <p:spPr>
          <a:xfrm>
            <a:off x="457200" y="2209800"/>
            <a:ext cx="8229600" cy="4020312"/>
          </a:xfrm>
        </p:spPr>
        <p:txBody>
          <a:bodyPr>
            <a:normAutofit fontScale="85000" lnSpcReduction="20000"/>
          </a:bodyPr>
          <a:lstStyle/>
          <a:p>
            <a:r>
              <a:rPr lang="en-US" sz="2400" dirty="0"/>
              <a:t>For example, consider a company where the internal controls allow the possibility that revenues could be recorded prematurely by altering sales contract dates in the sales system. An opportunity for fraud exists, if the right person is in place to understand and exploit it. This opportunity for fraud becomes a much more serious problem if the company’s CEO, who is under intense pressure to increase sales, has the technical skills to understand that the control weakness exists, can coerce the CFO and sales manager to manipulate the sales contract dates, and can consistently lie to analysts and board members about the company’s growth. In the absence of such a CEO, the fraud possibility would never become reality, despite the presence of the elements of the fraud triangle. Thus, the CEO’s capabilities are a major factor in determining whether this control weakness will ultimately lead to fraud.</a:t>
            </a:r>
            <a:endParaRPr lang="en-US" sz="2200" dirty="0"/>
          </a:p>
        </p:txBody>
      </p:sp>
    </p:spTree>
    <p:extLst>
      <p:ext uri="{BB962C8B-B14F-4D97-AF65-F5344CB8AC3E}">
        <p14:creationId xmlns:p14="http://schemas.microsoft.com/office/powerpoint/2010/main" val="423544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The Person with Capability</a:t>
            </a:r>
          </a:p>
        </p:txBody>
      </p:sp>
      <p:sp>
        <p:nvSpPr>
          <p:cNvPr id="3" name="Content Placeholder 2"/>
          <p:cNvSpPr>
            <a:spLocks noGrp="1"/>
          </p:cNvSpPr>
          <p:nvPr>
            <p:ph idx="1"/>
          </p:nvPr>
        </p:nvSpPr>
        <p:spPr>
          <a:xfrm>
            <a:off x="457200" y="2209800"/>
            <a:ext cx="8229600" cy="4020312"/>
          </a:xfrm>
        </p:spPr>
        <p:txBody>
          <a:bodyPr>
            <a:noAutofit/>
          </a:bodyPr>
          <a:lstStyle/>
          <a:p>
            <a:r>
              <a:rPr lang="en-US" dirty="0"/>
              <a:t>Based on one author’s experiences in investigating frauds for the past 15 years, there are </a:t>
            </a:r>
            <a:r>
              <a:rPr lang="en-US" dirty="0">
                <a:solidFill>
                  <a:srgbClr val="FF0000"/>
                </a:solidFill>
              </a:rPr>
              <a:t>several essential traits </a:t>
            </a:r>
            <a:r>
              <a:rPr lang="en-US" dirty="0"/>
              <a:t>for </a:t>
            </a:r>
            <a:r>
              <a:rPr lang="en-US" dirty="0">
                <a:solidFill>
                  <a:srgbClr val="FF0000"/>
                </a:solidFill>
              </a:rPr>
              <a:t>committing fraud</a:t>
            </a:r>
            <a:r>
              <a:rPr lang="en-US" dirty="0"/>
              <a:t>, especially for large sums or for a long period of time</a:t>
            </a:r>
            <a:r>
              <a:rPr lang="en-US" sz="2000" dirty="0"/>
              <a:t>.</a:t>
            </a:r>
          </a:p>
          <a:p>
            <a:pPr lvl="1"/>
            <a:r>
              <a:rPr lang="en-US" sz="1400" dirty="0">
                <a:solidFill>
                  <a:srgbClr val="FF0000"/>
                </a:solidFill>
              </a:rPr>
              <a:t>First</a:t>
            </a:r>
            <a:r>
              <a:rPr lang="en-US" sz="1400" dirty="0"/>
              <a:t>, the person’s position or function within the organization may furnish the ability to create or exploit an opportunity for fraud not available to others</a:t>
            </a:r>
          </a:p>
          <a:p>
            <a:pPr lvl="1"/>
            <a:r>
              <a:rPr lang="en-US" sz="1400" dirty="0">
                <a:solidFill>
                  <a:srgbClr val="FF0000"/>
                </a:solidFill>
              </a:rPr>
              <a:t>Second</a:t>
            </a:r>
            <a:r>
              <a:rPr lang="en-US" sz="1400" dirty="0"/>
              <a:t>, the right person for a fraud is smart enough to understand and exploit internal control weaknesses and to use position, function, or authorized access to the greatest advantage</a:t>
            </a:r>
          </a:p>
          <a:p>
            <a:pPr lvl="1"/>
            <a:r>
              <a:rPr lang="en-US" sz="1400" dirty="0">
                <a:solidFill>
                  <a:srgbClr val="FF0000"/>
                </a:solidFill>
              </a:rPr>
              <a:t>Third</a:t>
            </a:r>
            <a:r>
              <a:rPr lang="en-US" sz="1400" dirty="0"/>
              <a:t>, the right person has a strong ego and great confidence that he will not be detected, or the person believes that he could easily talk himself out of trouble if caught.</a:t>
            </a:r>
          </a:p>
          <a:p>
            <a:pPr lvl="1"/>
            <a:r>
              <a:rPr lang="en-US" sz="1400" dirty="0">
                <a:solidFill>
                  <a:srgbClr val="FF0000"/>
                </a:solidFill>
              </a:rPr>
              <a:t>Fourth</a:t>
            </a:r>
            <a:r>
              <a:rPr lang="en-US" sz="1400" dirty="0"/>
              <a:t>, a successful fraudster can coerce others to commit or conceal fraud</a:t>
            </a:r>
          </a:p>
          <a:p>
            <a:pPr lvl="1"/>
            <a:r>
              <a:rPr lang="en-US" sz="1400" dirty="0">
                <a:solidFill>
                  <a:srgbClr val="FF0000"/>
                </a:solidFill>
              </a:rPr>
              <a:t>Fifth</a:t>
            </a:r>
            <a:r>
              <a:rPr lang="en-US" sz="1400" dirty="0"/>
              <a:t>, a successful fraudster lies effectively and consistently</a:t>
            </a:r>
          </a:p>
          <a:p>
            <a:pPr lvl="1"/>
            <a:r>
              <a:rPr lang="en-US" sz="1400" dirty="0">
                <a:solidFill>
                  <a:srgbClr val="FF0000"/>
                </a:solidFill>
              </a:rPr>
              <a:t>Finally</a:t>
            </a:r>
            <a:r>
              <a:rPr lang="en-US" sz="1400" dirty="0"/>
              <a:t>, a successful fraudster deals very well with stress</a:t>
            </a:r>
          </a:p>
        </p:txBody>
      </p:sp>
    </p:spTree>
    <p:extLst>
      <p:ext uri="{BB962C8B-B14F-4D97-AF65-F5344CB8AC3E}">
        <p14:creationId xmlns:p14="http://schemas.microsoft.com/office/powerpoint/2010/main" val="18786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8"/>
            <a:ext cx="8229600" cy="1066800"/>
          </a:xfrm>
        </p:spPr>
        <p:txBody>
          <a:bodyPr/>
          <a:lstStyle/>
          <a:p>
            <a:pPr algn="ctr"/>
            <a:r>
              <a:rPr lang="en-US" sz="3600" dirty="0"/>
              <a:t>Dealing with Capability</a:t>
            </a:r>
          </a:p>
        </p:txBody>
      </p:sp>
      <p:sp>
        <p:nvSpPr>
          <p:cNvPr id="3" name="Content Placeholder 2"/>
          <p:cNvSpPr>
            <a:spLocks noGrp="1"/>
          </p:cNvSpPr>
          <p:nvPr>
            <p:ph idx="1"/>
          </p:nvPr>
        </p:nvSpPr>
        <p:spPr>
          <a:xfrm>
            <a:off x="457200" y="2209800"/>
            <a:ext cx="8229600" cy="4020312"/>
          </a:xfrm>
        </p:spPr>
        <p:txBody>
          <a:bodyPr>
            <a:noAutofit/>
          </a:bodyPr>
          <a:lstStyle/>
          <a:p>
            <a:r>
              <a:rPr lang="en-US" sz="1600" dirty="0"/>
              <a:t>Appreciating the importance of capability as a fourth element of fraud is only part of the challenge. The next task is to address capability when assessing fraud risk, and to use knowledge about fraud capability to prevent or detect fraud. Beyond considering incentive, opportunity, and rationalization, the following steps could shed light on capability.</a:t>
            </a:r>
          </a:p>
          <a:p>
            <a:r>
              <a:rPr lang="en-US" sz="1600" b="1" i="1" dirty="0"/>
              <a:t>Explicitly assess the capabilities of top executives and key personnel</a:t>
            </a:r>
          </a:p>
          <a:p>
            <a:pPr lvl="1"/>
            <a:r>
              <a:rPr lang="en-US" sz="1400" dirty="0"/>
              <a:t>The audit committee member, corporate accountant, or auditor should focus on the </a:t>
            </a:r>
            <a:r>
              <a:rPr lang="en-US" sz="1400" dirty="0">
                <a:solidFill>
                  <a:srgbClr val="FF0000"/>
                </a:solidFill>
              </a:rPr>
              <a:t>personality traits </a:t>
            </a:r>
            <a:r>
              <a:rPr lang="en-US" sz="1400" dirty="0"/>
              <a:t>and </a:t>
            </a:r>
            <a:r>
              <a:rPr lang="en-US" sz="1400" dirty="0">
                <a:solidFill>
                  <a:srgbClr val="FF0000"/>
                </a:solidFill>
              </a:rPr>
              <a:t>skills</a:t>
            </a:r>
            <a:r>
              <a:rPr lang="en-US" sz="1400" dirty="0"/>
              <a:t> of </a:t>
            </a:r>
            <a:r>
              <a:rPr lang="en-US" sz="1400" dirty="0">
                <a:solidFill>
                  <a:srgbClr val="FF0000"/>
                </a:solidFill>
              </a:rPr>
              <a:t>top executives </a:t>
            </a:r>
            <a:r>
              <a:rPr lang="en-US" sz="1400" dirty="0"/>
              <a:t>and others responsible for </a:t>
            </a:r>
            <a:r>
              <a:rPr lang="en-US" sz="1400" dirty="0">
                <a:solidFill>
                  <a:srgbClr val="FF0000"/>
                </a:solidFill>
              </a:rPr>
              <a:t>high-risk areas </a:t>
            </a:r>
            <a:r>
              <a:rPr lang="en-US" sz="1400" dirty="0"/>
              <a:t>when assessing fraud risk or seeking to prevent or detect fraud. Routine background checks on new employees can identify past criminal convictions.</a:t>
            </a:r>
          </a:p>
          <a:p>
            <a:pPr lvl="1"/>
            <a:r>
              <a:rPr lang="en-US" sz="1400" dirty="0"/>
              <a:t>In assessing individuals’ traits and abilities, several methods of gathering information may be helpful</a:t>
            </a:r>
          </a:p>
          <a:p>
            <a:pPr lvl="2"/>
            <a:r>
              <a:rPr lang="en-US" dirty="0">
                <a:solidFill>
                  <a:srgbClr val="FF0000"/>
                </a:solidFill>
              </a:rPr>
              <a:t>First</a:t>
            </a:r>
            <a:r>
              <a:rPr lang="en-US" dirty="0"/>
              <a:t>, there is no substitute for spending time with a person.</a:t>
            </a:r>
          </a:p>
          <a:p>
            <a:pPr lvl="2"/>
            <a:r>
              <a:rPr lang="en-US" dirty="0">
                <a:solidFill>
                  <a:srgbClr val="FF0000"/>
                </a:solidFill>
              </a:rPr>
              <a:t>Second</a:t>
            </a:r>
            <a:r>
              <a:rPr lang="en-US" dirty="0"/>
              <a:t>, look for signals in the “little things”</a:t>
            </a:r>
          </a:p>
          <a:p>
            <a:pPr lvl="2"/>
            <a:r>
              <a:rPr lang="en-US" dirty="0">
                <a:solidFill>
                  <a:srgbClr val="FF0000"/>
                </a:solidFill>
              </a:rPr>
              <a:t>Finally</a:t>
            </a:r>
            <a:r>
              <a:rPr lang="en-US" dirty="0"/>
              <a:t>, pay attention to what others say about a person</a:t>
            </a:r>
          </a:p>
        </p:txBody>
      </p:sp>
    </p:spTree>
    <p:extLst>
      <p:ext uri="{BB962C8B-B14F-4D97-AF65-F5344CB8AC3E}">
        <p14:creationId xmlns:p14="http://schemas.microsoft.com/office/powerpoint/2010/main" val="15066111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TotalTime>
  <Words>3357</Words>
  <Application>Microsoft Office PowerPoint</Application>
  <PresentationFormat>On-screen Show (4:3)</PresentationFormat>
  <Paragraphs>189</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Century Gothic</vt:lpstr>
      <vt:lpstr>Wingdings 3</vt:lpstr>
      <vt:lpstr>Office Theme</vt:lpstr>
      <vt:lpstr>Ion Boardroom</vt:lpstr>
      <vt:lpstr>    PAPER DISCUSSION:  The Fraud Diamond: Considering the Four Elements of Fraud  David T. Wolfe and Dana R. Hermanson</vt:lpstr>
      <vt:lpstr>Introduction </vt:lpstr>
      <vt:lpstr>Introduction </vt:lpstr>
      <vt:lpstr>A Different Way to Think  About Fraud Risks</vt:lpstr>
      <vt:lpstr>A Different Way to Think  About Fraud Risks</vt:lpstr>
      <vt:lpstr>A Different Way to Think  About Fraud Risks</vt:lpstr>
      <vt:lpstr>A Different Way to Think  About Fraud Risks</vt:lpstr>
      <vt:lpstr>The Person with Capability</vt:lpstr>
      <vt:lpstr>Dealing with Capability</vt:lpstr>
      <vt:lpstr>Dealing with Capability</vt:lpstr>
      <vt:lpstr>Dealing with Capability</vt:lpstr>
      <vt:lpstr>Beyond Standards</vt:lpstr>
      <vt:lpstr>    PAPER DISCUSSION:  Innovation and Practice of Continuous Auditing  David Y. Chan and Miklos A. Vasarhelyi</vt:lpstr>
      <vt:lpstr>Introduction</vt:lpstr>
      <vt:lpstr>Introduction</vt:lpstr>
      <vt:lpstr>Introduction</vt:lpstr>
      <vt:lpstr>Introduction</vt:lpstr>
      <vt:lpstr>Introduction</vt:lpstr>
      <vt:lpstr>Continuous Auditing  Innovations in Audit Methodology</vt:lpstr>
      <vt:lpstr>1. Continuous or  Frequent Audit</vt:lpstr>
      <vt:lpstr>1. Continuous or  Frequent Audit</vt:lpstr>
      <vt:lpstr>2. Proactive Audit</vt:lpstr>
      <vt:lpstr>3. Automation of Audit Procedures</vt:lpstr>
      <vt:lpstr>3. Automation of Audit Procedures</vt:lpstr>
      <vt:lpstr>4. Work and Role of Internal and External Auditor</vt:lpstr>
      <vt:lpstr>4. Work and Role of Internal  and External Auditor</vt:lpstr>
      <vt:lpstr>5. Nature, Timing, and Extent  of Testing</vt:lpstr>
      <vt:lpstr>6. Data Modeling and Data  Analytics for Monitoring and Testing</vt:lpstr>
      <vt:lpstr>7. Audit Reporting</vt:lpstr>
      <vt:lpstr>Continuous Audit Stages  and Process</vt:lpstr>
      <vt:lpstr>Conclusion</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Information Systems: an overview</dc:title>
  <dc:creator>Robyn Raschke</dc:creator>
  <cp:lastModifiedBy>Abdullah Alawadhi</cp:lastModifiedBy>
  <cp:revision>55</cp:revision>
  <dcterms:created xsi:type="dcterms:W3CDTF">2014-03-26T17:14:59Z</dcterms:created>
  <dcterms:modified xsi:type="dcterms:W3CDTF">2019-11-03T13:19:22Z</dcterms:modified>
</cp:coreProperties>
</file>