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35"/>
  </p:notesMasterIdLst>
  <p:sldIdLst>
    <p:sldId id="256" r:id="rId2"/>
    <p:sldId id="259" r:id="rId3"/>
    <p:sldId id="306" r:id="rId4"/>
    <p:sldId id="275" r:id="rId5"/>
    <p:sldId id="307" r:id="rId6"/>
    <p:sldId id="258" r:id="rId7"/>
    <p:sldId id="308" r:id="rId8"/>
    <p:sldId id="309" r:id="rId9"/>
    <p:sldId id="311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66" r:id="rId18"/>
    <p:sldId id="314" r:id="rId19"/>
    <p:sldId id="312" r:id="rId20"/>
    <p:sldId id="290" r:id="rId21"/>
    <p:sldId id="267" r:id="rId22"/>
    <p:sldId id="268" r:id="rId23"/>
    <p:sldId id="270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27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82878" autoAdjust="0"/>
  </p:normalViewPr>
  <p:slideViewPr>
    <p:cSldViewPr>
      <p:cViewPr varScale="1">
        <p:scale>
          <a:sx n="105" d="100"/>
          <a:sy n="105" d="100"/>
        </p:scale>
        <p:origin x="72" y="7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-1286" y="-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24E70-9D39-4D5E-B3A4-8A4EDA597107}" type="datetimeFigureOut">
              <a:rPr lang="en-US" smtClean="0"/>
              <a:pPr/>
              <a:t>6/8/2019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82287-123D-44F4-B4B4-7AED6D52E6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16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82287-123D-44F4-B4B4-7AED6D52E6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95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82287-123D-44F4-B4B4-7AED6D52E68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98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82287-123D-44F4-B4B4-7AED6D52E68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23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82287-123D-44F4-B4B4-7AED6D52E68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77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82287-123D-44F4-B4B4-7AED6D52E68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35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82287-123D-44F4-B4B4-7AED6D52E68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32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82287-123D-44F4-B4B4-7AED6D52E68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94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82287-123D-44F4-B4B4-7AED6D52E6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75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82287-123D-44F4-B4B4-7AED6D52E6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82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82287-123D-44F4-B4B4-7AED6D52E6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18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Compared to the previous slide, the data placed within the context of a sales invoice now has meaning and is considered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82287-123D-44F4-B4B4-7AED6D52E68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87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82287-123D-44F4-B4B4-7AED6D52E68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26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E4E67C-81CC-40FD-BEDE-B4883580D100}" type="slidenum">
              <a:rPr lang="en-US"/>
              <a:pPr/>
              <a:t>8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72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E4E67C-81CC-40FD-BEDE-B4883580D100}" type="slidenum">
              <a:rPr lang="en-US"/>
              <a:pPr/>
              <a:t>9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7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150FDB-5C9A-4B86-97CC-8CA138DC12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76200" y="6477000"/>
            <a:ext cx="33528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Copyright © Pearson Education 2015 .</a:t>
            </a:r>
          </a:p>
        </p:txBody>
      </p:sp>
    </p:spTree>
    <p:extLst>
      <p:ext uri="{BB962C8B-B14F-4D97-AF65-F5344CB8AC3E}">
        <p14:creationId xmlns:p14="http://schemas.microsoft.com/office/powerpoint/2010/main" val="2989263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EDD6-456F-4066-A048-0259D77852D3}" type="datetime1">
              <a:rPr lang="en-US" smtClean="0"/>
              <a:pPr/>
              <a:t>6/8/2019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150FDB-5C9A-4B86-97CC-8CA138DC12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046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EDD6-456F-4066-A048-0259D77852D3}" type="datetime1">
              <a:rPr lang="en-US" smtClean="0"/>
              <a:pPr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150FDB-5C9A-4B86-97CC-8CA138DC12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96714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EDD6-456F-4066-A048-0259D77852D3}" type="datetime1">
              <a:rPr lang="en-US" smtClean="0"/>
              <a:pPr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150FDB-5C9A-4B86-97CC-8CA138DC12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832461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EDD6-456F-4066-A048-0259D77852D3}" type="datetime1">
              <a:rPr lang="en-US" smtClean="0"/>
              <a:pPr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150FDB-5C9A-4B86-97CC-8CA138DC12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06283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EDD6-456F-4066-A048-0259D77852D3}" type="datetime1">
              <a:rPr lang="en-US" smtClean="0"/>
              <a:pPr/>
              <a:t>6/8/2019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150FDB-5C9A-4B86-97CC-8CA138DC12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579020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EDD6-456F-4066-A048-0259D77852D3}" type="datetime1">
              <a:rPr lang="en-US" smtClean="0"/>
              <a:pPr/>
              <a:t>6/8/2019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150FDB-5C9A-4B86-97CC-8CA138DC12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82442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6343202" cy="7098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8764-F270-4D96-9F7A-C394AB6DAE9B}" type="datetime1">
              <a:rPr lang="en-US" smtClean="0"/>
              <a:pPr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150FDB-5C9A-4B86-97CC-8CA138DC12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85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0C4C-5275-41FC-AE9D-5AFE34F8CC5D}" type="datetime1">
              <a:rPr lang="en-US" smtClean="0"/>
              <a:pPr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150FDB-5C9A-4B86-97CC-8CA138DC12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805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6343202" cy="7098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150FDB-5C9A-4B86-97CC-8CA138DC12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635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Pearson Education, Inc.</a:t>
            </a:r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150FDB-5C9A-4B86-97CC-8CA138DC12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3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6343202" cy="709865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150FDB-5C9A-4B86-97CC-8CA138DC12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5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6343202" cy="70986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150FDB-5C9A-4B86-97CC-8CA138DC12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7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6343202" cy="7098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150FDB-5C9A-4B86-97CC-8CA138DC12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7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150FDB-5C9A-4B86-97CC-8CA138DC12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427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150FDB-5C9A-4B86-97CC-8CA138DC12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784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7EFA-C3F4-4257-A43D-1FB869D9664C}" type="datetime1">
              <a:rPr lang="en-US" smtClean="0"/>
              <a:pPr/>
              <a:t>6/8/2019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5150FDB-5C9A-4B86-97CC-8CA138DC12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80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85800" y="685800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04C5EDD6-456F-4066-A048-0259D77852D3}" type="datetime1">
              <a:rPr lang="en-US" smtClean="0"/>
              <a:pPr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150FDB-5C9A-4B86-97CC-8CA138DC12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76200" y="6477000"/>
            <a:ext cx="33528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Copyright © Pearson Education 2015.</a:t>
            </a:r>
          </a:p>
        </p:txBody>
      </p:sp>
    </p:spTree>
    <p:extLst>
      <p:ext uri="{BB962C8B-B14F-4D97-AF65-F5344CB8AC3E}">
        <p14:creationId xmlns:p14="http://schemas.microsoft.com/office/powerpoint/2010/main" val="250268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Accounting Information Systems: An </a:t>
            </a:r>
            <a:r>
              <a:rPr lang="en-US" dirty="0">
                <a:latin typeface="+mn-lt"/>
              </a:rPr>
              <a:t>O</a:t>
            </a:r>
            <a:r>
              <a:rPr lang="en-US" dirty="0" smtClean="0">
                <a:latin typeface="+mn-lt"/>
              </a:rPr>
              <a:t>verview</a:t>
            </a:r>
            <a:endParaRPr lang="en-US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81200" y="4876800"/>
            <a:ext cx="4953000" cy="1752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Chapter 1</a:t>
            </a:r>
            <a:endParaRPr lang="en-US" sz="4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3276600" cy="457200"/>
          </a:xfrm>
          <a:prstGeom prst="rect">
            <a:avLst/>
          </a:prstGeom>
        </p:spPr>
        <p:txBody>
          <a:bodyPr/>
          <a:lstStyle/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53400" y="6324600"/>
            <a:ext cx="747712" cy="365760"/>
          </a:xfrm>
        </p:spPr>
        <p:txBody>
          <a:bodyPr/>
          <a:lstStyle/>
          <a:p>
            <a:fld id="{D5150FDB-5C9A-4B86-97CC-8CA138DC124E}" type="slidenum">
              <a:rPr lang="en-US" smtClean="0">
                <a:solidFill>
                  <a:schemeClr val="accent1"/>
                </a:solidFill>
              </a:rPr>
              <a:pPr/>
              <a:t>1</a:t>
            </a:fld>
            <a:r>
              <a:rPr lang="en-US" dirty="0" smtClean="0">
                <a:solidFill>
                  <a:schemeClr val="accent1"/>
                </a:solidFill>
              </a:rPr>
              <a:t>-1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066800"/>
          </a:xfrm>
          <a:ln/>
        </p:spPr>
        <p:txBody>
          <a:bodyPr/>
          <a:lstStyle/>
          <a:p>
            <a:pPr algn="ctr"/>
            <a:r>
              <a:rPr lang="en-US" sz="3200" dirty="0"/>
              <a:t>What Makes Information Useful?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 b="1" dirty="0"/>
              <a:t>Characteristics that make information useful:</a:t>
            </a:r>
          </a:p>
          <a:p>
            <a:pPr lvl="1"/>
            <a:r>
              <a:rPr lang="en-US" b="1" dirty="0">
                <a:solidFill>
                  <a:srgbClr val="CC0000"/>
                </a:solidFill>
              </a:rPr>
              <a:t>Relevance</a:t>
            </a:r>
          </a:p>
        </p:txBody>
      </p:sp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2819400" y="3124200"/>
            <a:ext cx="5807075" cy="1082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00CC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eaLnBrk="1" hangingPunct="1"/>
            <a:r>
              <a:rPr lang="en-US" sz="2000" b="1" dirty="0"/>
              <a:t>It reduces uncertainty by helping you predict what will happen or confirm what already has happened.</a:t>
            </a:r>
          </a:p>
        </p:txBody>
      </p:sp>
    </p:spTree>
    <p:extLst>
      <p:ext uri="{BB962C8B-B14F-4D97-AF65-F5344CB8AC3E}">
        <p14:creationId xmlns:p14="http://schemas.microsoft.com/office/powerpoint/2010/main" val="3471752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18DE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18DE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 bldLvl="5" autoUpdateAnimBg="0"/>
      <p:bldP spid="2201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066800"/>
          </a:xfrm>
          <a:ln/>
        </p:spPr>
        <p:txBody>
          <a:bodyPr/>
          <a:lstStyle/>
          <a:p>
            <a:pPr algn="ctr"/>
            <a:r>
              <a:rPr lang="en-US" sz="3200" dirty="0"/>
              <a:t>What Makes Information Useful?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 b="1" dirty="0"/>
              <a:t>Characteristics that make information useful: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Relevance</a:t>
            </a:r>
          </a:p>
          <a:p>
            <a:pPr lvl="1"/>
            <a:r>
              <a:rPr lang="en-US" b="1" dirty="0">
                <a:solidFill>
                  <a:srgbClr val="CC0000"/>
                </a:solidFill>
              </a:rPr>
              <a:t>Reliability</a:t>
            </a:r>
          </a:p>
        </p:txBody>
      </p:sp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2743200" y="3429000"/>
            <a:ext cx="5760720" cy="1005840"/>
          </a:xfrm>
          <a:prstGeom prst="rect">
            <a:avLst/>
          </a:prstGeom>
          <a:solidFill>
            <a:schemeClr val="bg1"/>
          </a:solidFill>
          <a:ln w="76200">
            <a:solidFill>
              <a:srgbClr val="0000CC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eaLnBrk="1" hangingPunct="1"/>
            <a:r>
              <a:rPr lang="en-US" sz="2000" b="1" dirty="0"/>
              <a:t>It’s dependable, i.e., free from error or bias and faithfully portrays events and activities.</a:t>
            </a:r>
          </a:p>
        </p:txBody>
      </p:sp>
    </p:spTree>
    <p:extLst>
      <p:ext uri="{BB962C8B-B14F-4D97-AF65-F5344CB8AC3E}">
        <p14:creationId xmlns:p14="http://schemas.microsoft.com/office/powerpoint/2010/main" val="760753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066800"/>
          </a:xfrm>
          <a:ln/>
        </p:spPr>
        <p:txBody>
          <a:bodyPr/>
          <a:lstStyle/>
          <a:p>
            <a:pPr algn="ctr"/>
            <a:r>
              <a:rPr lang="en-US" sz="3200" dirty="0"/>
              <a:t>What Makes Information Useful?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 b="1" dirty="0"/>
              <a:t>Characteristics that make information useful: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Relevance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Reliability</a:t>
            </a:r>
          </a:p>
          <a:p>
            <a:pPr lvl="1"/>
            <a:r>
              <a:rPr lang="en-US" b="1" dirty="0">
                <a:solidFill>
                  <a:srgbClr val="CC0000"/>
                </a:solidFill>
              </a:rPr>
              <a:t>Completeness</a:t>
            </a:r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3048000" y="3962400"/>
            <a:ext cx="5807075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0000CC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eaLnBrk="1" hangingPunct="1"/>
            <a:r>
              <a:rPr lang="en-US" sz="2000" b="1" dirty="0"/>
              <a:t>It doesn’t leave out anything that’s </a:t>
            </a:r>
            <a:r>
              <a:rPr lang="en-US" sz="2000" b="1" dirty="0" smtClean="0"/>
              <a:t>important.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27066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066800"/>
          </a:xfrm>
          <a:ln/>
        </p:spPr>
        <p:txBody>
          <a:bodyPr/>
          <a:lstStyle/>
          <a:p>
            <a:pPr algn="ctr"/>
            <a:r>
              <a:rPr lang="en-US" sz="3200" dirty="0"/>
              <a:t>What Makes Information Useful?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 b="1" dirty="0"/>
              <a:t>Characteristics that make information useful: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Relevance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Reliability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Completeness</a:t>
            </a:r>
          </a:p>
          <a:p>
            <a:pPr lvl="1"/>
            <a:r>
              <a:rPr lang="en-US" b="1" dirty="0">
                <a:solidFill>
                  <a:srgbClr val="CC0000"/>
                </a:solidFill>
              </a:rPr>
              <a:t>Timeliness</a:t>
            </a:r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2743200" y="4267200"/>
            <a:ext cx="5807075" cy="473075"/>
          </a:xfrm>
          <a:prstGeom prst="rect">
            <a:avLst/>
          </a:prstGeom>
          <a:solidFill>
            <a:schemeClr val="bg1"/>
          </a:solidFill>
          <a:ln w="76200">
            <a:solidFill>
              <a:srgbClr val="0000CC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eaLnBrk="1" hangingPunct="1"/>
            <a:r>
              <a:rPr lang="en-US" sz="2000" b="1"/>
              <a:t>You get it in time to make your decision.</a:t>
            </a:r>
          </a:p>
        </p:txBody>
      </p:sp>
    </p:spTree>
    <p:extLst>
      <p:ext uri="{BB962C8B-B14F-4D97-AF65-F5344CB8AC3E}">
        <p14:creationId xmlns:p14="http://schemas.microsoft.com/office/powerpoint/2010/main" val="240555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066800"/>
          </a:xfrm>
          <a:ln/>
        </p:spPr>
        <p:txBody>
          <a:bodyPr/>
          <a:lstStyle/>
          <a:p>
            <a:pPr algn="ctr"/>
            <a:r>
              <a:rPr lang="en-US" sz="3200" dirty="0"/>
              <a:t>What Makes Information Useful?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 b="1" dirty="0"/>
              <a:t>Characteristics that make information useful: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Relevance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Reliability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Completeness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Timeliness</a:t>
            </a:r>
          </a:p>
          <a:p>
            <a:pPr lvl="1"/>
            <a:r>
              <a:rPr lang="en-US" b="1" dirty="0">
                <a:solidFill>
                  <a:srgbClr val="CC0000"/>
                </a:solidFill>
              </a:rPr>
              <a:t>Understandability</a:t>
            </a:r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3505200" y="4572000"/>
            <a:ext cx="4572000" cy="707886"/>
          </a:xfrm>
          <a:prstGeom prst="rect">
            <a:avLst/>
          </a:prstGeom>
          <a:solidFill>
            <a:schemeClr val="bg1"/>
          </a:solidFill>
          <a:ln w="76200">
            <a:solidFill>
              <a:srgbClr val="0000CC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2000" b="1" dirty="0"/>
              <a:t>information must be presented in a meaningful manner</a:t>
            </a:r>
          </a:p>
        </p:txBody>
      </p:sp>
    </p:spTree>
    <p:extLst>
      <p:ext uri="{BB962C8B-B14F-4D97-AF65-F5344CB8AC3E}">
        <p14:creationId xmlns:p14="http://schemas.microsoft.com/office/powerpoint/2010/main" val="2096091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066800"/>
          </a:xfrm>
          <a:ln/>
        </p:spPr>
        <p:txBody>
          <a:bodyPr/>
          <a:lstStyle/>
          <a:p>
            <a:pPr algn="ctr"/>
            <a:r>
              <a:rPr lang="en-US" sz="3200" dirty="0"/>
              <a:t>What Makes Information Useful?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 b="1" dirty="0"/>
              <a:t>Characteristics that make information useful: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Relevance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Reliability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Completeness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Timeliness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Understan</a:t>
            </a:r>
            <a:r>
              <a:rPr lang="en-US" b="1" dirty="0">
                <a:solidFill>
                  <a:schemeClr val="tx1"/>
                </a:solidFill>
              </a:rPr>
              <a:t>dability</a:t>
            </a:r>
          </a:p>
          <a:p>
            <a:pPr lvl="1"/>
            <a:r>
              <a:rPr lang="en-US" b="1" dirty="0">
                <a:solidFill>
                  <a:srgbClr val="CC0000"/>
                </a:solidFill>
              </a:rPr>
              <a:t>Verifiability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3048000" y="4953000"/>
            <a:ext cx="5562600" cy="707886"/>
          </a:xfrm>
          <a:prstGeom prst="rect">
            <a:avLst/>
          </a:prstGeom>
          <a:solidFill>
            <a:schemeClr val="bg1"/>
          </a:solidFill>
          <a:ln w="76200">
            <a:solidFill>
              <a:srgbClr val="0000CC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2000" b="1" dirty="0"/>
              <a:t>two independent people can produce the same </a:t>
            </a:r>
            <a:r>
              <a:rPr lang="en-US" sz="2000" b="1" dirty="0" smtClean="0"/>
              <a:t>conclusion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49048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066800"/>
          </a:xfrm>
          <a:ln/>
        </p:spPr>
        <p:txBody>
          <a:bodyPr/>
          <a:lstStyle/>
          <a:p>
            <a:pPr algn="ctr"/>
            <a:r>
              <a:rPr lang="en-US" sz="3200" dirty="0"/>
              <a:t>What Makes Information Useful?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Characteristics that make information useful: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Relevance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Reliability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Completeness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Timeliness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Understandability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Verifiability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CC0000"/>
                </a:solidFill>
              </a:rPr>
              <a:t>Accessibility</a:t>
            </a: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3048000" y="5105400"/>
            <a:ext cx="327660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0000CC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2000" b="1" dirty="0"/>
              <a:t>available when needed.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24969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Basic Business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212336"/>
          </a:xfrm>
        </p:spPr>
        <p:txBody>
          <a:bodyPr>
            <a:normAutofit/>
          </a:bodyPr>
          <a:lstStyle/>
          <a:p>
            <a:r>
              <a:rPr lang="en-US" sz="2800" dirty="0"/>
              <a:t>Business organizations use business processes to get things done. A </a:t>
            </a:r>
            <a:r>
              <a:rPr lang="en-US" sz="2800" b="1" dirty="0">
                <a:solidFill>
                  <a:schemeClr val="tx1"/>
                </a:solidFill>
              </a:rPr>
              <a:t>business process</a:t>
            </a:r>
            <a:r>
              <a:rPr lang="en-US" sz="2800" b="1" dirty="0"/>
              <a:t> </a:t>
            </a:r>
            <a:r>
              <a:rPr lang="en-US" sz="2800" dirty="0"/>
              <a:t>is a set of related, coordinated, and structured activities and tasks performed by people, machines, or both to achieve a specific organizational goal. </a:t>
            </a:r>
          </a:p>
          <a:p>
            <a:r>
              <a:rPr lang="en-US" sz="2800" dirty="0"/>
              <a:t>Key decisions and information needed often come from these business processes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4587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algn="ctr"/>
            <a:r>
              <a:rPr lang="en-US" dirty="0"/>
              <a:t>Interactions Between AIS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Internal </a:t>
            </a:r>
            <a:r>
              <a:rPr lang="en-US" dirty="0"/>
              <a:t>and External Parties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The interaction of the system with various parties shown in the diagram is given in the following table.  &#10;Parties From S and S to the parties From Parties to S and S&#10;Vendors Purchase orders and vendor payments Goods and services and vendor invoices&#10;Investors Dividends and Financial statements Invest funds&#10;Creditors Loan payments and financial statements Loans&#10;Banks Deposits Withdrawals and bank statements&#10;Customers Goods and services and customer invoices Customer orders and customer payments&#10;Employees Wages, salaries and commissions Labor and services&#10;Management Managerial reports and financial statements Budgets and accounting entries&#10;Government agencies Taxes and Reports Regulations and tax form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" b="3821"/>
          <a:stretch/>
        </p:blipFill>
        <p:spPr bwMode="auto">
          <a:xfrm>
            <a:off x="1219200" y="2209800"/>
            <a:ext cx="682752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399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Basic Business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2123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Transactions between the business organization and external parties fundamentally involve a “</a:t>
            </a:r>
            <a:r>
              <a:rPr lang="en-US" sz="2400" b="1" dirty="0" smtClean="0">
                <a:solidFill>
                  <a:schemeClr val="tx1"/>
                </a:solidFill>
              </a:rPr>
              <a:t>give–get” exchange</a:t>
            </a:r>
            <a:r>
              <a:rPr lang="en-US" sz="2400" dirty="0" smtClean="0"/>
              <a:t>. These basic business processes are:</a:t>
            </a:r>
          </a:p>
          <a:p>
            <a:pPr lvl="1"/>
            <a:r>
              <a:rPr lang="en-US" sz="2000" dirty="0" smtClean="0"/>
              <a:t>Revenue: give goods </a:t>
            </a:r>
            <a:r>
              <a:rPr lang="en-US" sz="2000" dirty="0"/>
              <a:t>/</a:t>
            </a:r>
            <a:r>
              <a:rPr lang="en-US" sz="2000" dirty="0" smtClean="0"/>
              <a:t> give service—get cash</a:t>
            </a:r>
          </a:p>
          <a:p>
            <a:pPr lvl="1"/>
            <a:r>
              <a:rPr lang="en-US" sz="2000" dirty="0" smtClean="0"/>
              <a:t>Expenditure: get goods / get service—give cash</a:t>
            </a:r>
          </a:p>
          <a:p>
            <a:pPr lvl="1"/>
            <a:r>
              <a:rPr lang="en-US" sz="2000" dirty="0" smtClean="0"/>
              <a:t>Production: give labor and give raw materials—get finished goods</a:t>
            </a:r>
          </a:p>
          <a:p>
            <a:pPr lvl="1"/>
            <a:r>
              <a:rPr lang="en-US" sz="2000" dirty="0" smtClean="0"/>
              <a:t>Payroll: give cash—get labor</a:t>
            </a:r>
          </a:p>
          <a:p>
            <a:pPr lvl="1"/>
            <a:r>
              <a:rPr lang="en-US" sz="2000" dirty="0" smtClean="0"/>
              <a:t>Financing: give cash—get cash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111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sz="3600" dirty="0" smtClean="0"/>
              <a:t>Systems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20312"/>
          </a:xfrm>
        </p:spPr>
        <p:txBody>
          <a:bodyPr>
            <a:normAutofit/>
          </a:bodyPr>
          <a:lstStyle/>
          <a:p>
            <a:r>
              <a:rPr lang="en-US" sz="3200" dirty="0"/>
              <a:t>A </a:t>
            </a:r>
            <a:r>
              <a:rPr lang="en-US" sz="3200" b="1" dirty="0">
                <a:solidFill>
                  <a:schemeClr val="tx1"/>
                </a:solidFill>
              </a:rPr>
              <a:t>system</a:t>
            </a:r>
            <a:r>
              <a:rPr lang="en-US" sz="3200" b="1" dirty="0"/>
              <a:t> </a:t>
            </a:r>
            <a:r>
              <a:rPr lang="en-US" sz="3200" dirty="0"/>
              <a:t>is a set of two or more interrelated components that interact to achieve a </a:t>
            </a:r>
            <a:r>
              <a:rPr lang="en-US" sz="3200" dirty="0" smtClean="0"/>
              <a:t>goal</a:t>
            </a:r>
          </a:p>
          <a:p>
            <a:r>
              <a:rPr lang="en-US" sz="3200" dirty="0"/>
              <a:t>Systems are almost always composed of smaller </a:t>
            </a:r>
            <a:r>
              <a:rPr lang="en-US" sz="3200" dirty="0" smtClean="0"/>
              <a:t>subsystems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 err="1"/>
              <a:t>susbsystems</a:t>
            </a:r>
            <a:r>
              <a:rPr lang="en-US" sz="2400" dirty="0"/>
              <a:t> should be designed to maximize achievement of the organization’s goals</a:t>
            </a:r>
          </a:p>
          <a:p>
            <a:endParaRPr lang="en-US" sz="3200" dirty="0" smtClean="0"/>
          </a:p>
          <a:p>
            <a:pPr lvl="1"/>
            <a:endParaRPr lang="en-US" sz="3200" dirty="0"/>
          </a:p>
          <a:p>
            <a:pPr marL="411480" lvl="1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39819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066800"/>
          </a:xfrm>
          <a:ln/>
        </p:spPr>
        <p:txBody>
          <a:bodyPr>
            <a:normAutofit/>
          </a:bodyPr>
          <a:lstStyle/>
          <a:p>
            <a:pPr algn="ctr"/>
            <a:r>
              <a:rPr lang="en-US" dirty="0"/>
              <a:t>What Is an Accounting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Information </a:t>
            </a:r>
            <a:r>
              <a:rPr lang="en-US" dirty="0"/>
              <a:t>System?</a:t>
            </a:r>
          </a:p>
        </p:txBody>
      </p:sp>
      <p:sp>
        <p:nvSpPr>
          <p:cNvPr id="23347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4020312"/>
          </a:xfrm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An AIS is a system that </a:t>
            </a:r>
            <a:r>
              <a:rPr lang="en-US" sz="2400" b="1" dirty="0"/>
              <a:t>collects</a:t>
            </a:r>
            <a:r>
              <a:rPr lang="en-US" sz="2400" dirty="0"/>
              <a:t>, </a:t>
            </a:r>
            <a:r>
              <a:rPr lang="en-US" sz="2400" b="1" dirty="0"/>
              <a:t>records</a:t>
            </a:r>
            <a:r>
              <a:rPr lang="en-US" sz="2400" dirty="0"/>
              <a:t>, </a:t>
            </a:r>
            <a:r>
              <a:rPr lang="en-US" sz="2400" b="1" dirty="0"/>
              <a:t>stores</a:t>
            </a:r>
            <a:r>
              <a:rPr lang="en-US" sz="2400" dirty="0"/>
              <a:t>, and processes data to produce information for decision makers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It </a:t>
            </a:r>
            <a:r>
              <a:rPr lang="en-US" sz="2400" dirty="0"/>
              <a:t>can: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Use advanced technology; or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Be a simple paper-and-pencil system; or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Be something in between</a:t>
            </a:r>
            <a:r>
              <a:rPr lang="en-US" sz="2000" dirty="0" smtClean="0"/>
              <a:t>.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Technology </a:t>
            </a:r>
            <a:r>
              <a:rPr lang="en-US" sz="2400" dirty="0"/>
              <a:t>is simply a tool to create, maintain, or improve a system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03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3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3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3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3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3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3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animBg="1"/>
      <p:bldP spid="233474" grpId="0" build="p" bldLvl="5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What Is an Accounting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Information </a:t>
            </a:r>
            <a:r>
              <a:rPr lang="en-US" dirty="0" smtClean="0"/>
              <a:t>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212336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 smtClean="0"/>
              <a:t>An </a:t>
            </a:r>
            <a:r>
              <a:rPr lang="en-US" sz="2900" dirty="0" smtClean="0"/>
              <a:t>AIS consists of  6 main components:</a:t>
            </a:r>
          </a:p>
          <a:p>
            <a:pPr lvl="1"/>
            <a:r>
              <a:rPr lang="en-US" sz="2300" dirty="0" smtClean="0"/>
              <a:t>People who use the system</a:t>
            </a:r>
          </a:p>
          <a:p>
            <a:pPr lvl="1"/>
            <a:r>
              <a:rPr lang="en-US" sz="2300" dirty="0" smtClean="0"/>
              <a:t>Procedures and Instructions</a:t>
            </a:r>
          </a:p>
          <a:p>
            <a:pPr lvl="1"/>
            <a:r>
              <a:rPr lang="en-US" sz="2300" dirty="0" smtClean="0"/>
              <a:t>Data</a:t>
            </a:r>
          </a:p>
          <a:p>
            <a:pPr lvl="1"/>
            <a:r>
              <a:rPr lang="en-US" sz="2300" dirty="0" smtClean="0"/>
              <a:t>Software</a:t>
            </a:r>
          </a:p>
          <a:p>
            <a:pPr lvl="1"/>
            <a:r>
              <a:rPr lang="en-US" sz="2300" dirty="0" smtClean="0"/>
              <a:t>IT Infrastructure</a:t>
            </a:r>
          </a:p>
          <a:p>
            <a:pPr lvl="1"/>
            <a:r>
              <a:rPr lang="en-US" sz="2300" dirty="0" smtClean="0"/>
              <a:t>Internal Controls and Security </a:t>
            </a:r>
            <a:r>
              <a:rPr lang="en-US" sz="2300" dirty="0" smtClean="0"/>
              <a:t>measures</a:t>
            </a:r>
          </a:p>
          <a:p>
            <a:endParaRPr lang="en-US" sz="2300" dirty="0" smtClean="0"/>
          </a:p>
          <a:p>
            <a:r>
              <a:rPr lang="en-US" sz="2900" dirty="0" smtClean="0"/>
              <a:t>The six </a:t>
            </a:r>
            <a:r>
              <a:rPr lang="en-US" sz="2900" dirty="0"/>
              <a:t>components help the AIS fulfill three important </a:t>
            </a:r>
            <a:r>
              <a:rPr lang="en-US" sz="2900" dirty="0" smtClean="0"/>
              <a:t>functions</a:t>
            </a:r>
            <a:r>
              <a:rPr lang="en-US" sz="2900" dirty="0"/>
              <a:t>:</a:t>
            </a:r>
          </a:p>
          <a:p>
            <a:pPr marL="571500" lvl="1" indent="-228600">
              <a:buAutoNum type="arabicPeriod"/>
            </a:pPr>
            <a:r>
              <a:rPr lang="en-US" sz="2300" dirty="0"/>
              <a:t>Collect and store data about organizational </a:t>
            </a:r>
            <a:r>
              <a:rPr lang="en-US" sz="2300" dirty="0" smtClean="0"/>
              <a:t>activities.</a:t>
            </a:r>
            <a:endParaRPr lang="en-US" sz="2300" dirty="0"/>
          </a:p>
          <a:p>
            <a:pPr marL="571500" lvl="1" indent="-228600">
              <a:buAutoNum type="arabicPeriod"/>
            </a:pPr>
            <a:r>
              <a:rPr lang="en-US" sz="2300" dirty="0"/>
              <a:t>Transform data into information so management can make </a:t>
            </a:r>
            <a:r>
              <a:rPr lang="en-US" sz="2300" dirty="0" smtClean="0"/>
              <a:t>decisions.</a:t>
            </a:r>
          </a:p>
          <a:p>
            <a:pPr marL="571500" lvl="1" indent="-228600">
              <a:buAutoNum type="arabicPeriod"/>
            </a:pPr>
            <a:r>
              <a:rPr lang="en-US" sz="2300" dirty="0" smtClean="0"/>
              <a:t>Provide </a:t>
            </a:r>
            <a:r>
              <a:rPr lang="en-US" sz="2300" dirty="0"/>
              <a:t>adequate controls to </a:t>
            </a:r>
            <a:r>
              <a:rPr lang="en-US" sz="2300" dirty="0" smtClean="0"/>
              <a:t>safeguard </a:t>
            </a:r>
            <a:r>
              <a:rPr lang="en-US" sz="2300" dirty="0"/>
              <a:t>the organization’s assets and data.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222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How Does an AIS Add Value?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791712"/>
          </a:xfrm>
        </p:spPr>
        <p:txBody>
          <a:bodyPr>
            <a:normAutofit/>
          </a:bodyPr>
          <a:lstStyle/>
          <a:p>
            <a:r>
              <a:rPr lang="en-US" sz="2000" dirty="0"/>
              <a:t>A well thought out AIS can add value by:</a:t>
            </a:r>
          </a:p>
          <a:p>
            <a:pPr lvl="1"/>
            <a:r>
              <a:rPr lang="en-US" sz="1800" dirty="0"/>
              <a:t>Improving the quality and reducing the costs of products or services</a:t>
            </a:r>
          </a:p>
          <a:p>
            <a:pPr lvl="1"/>
            <a:r>
              <a:rPr lang="en-US" sz="1800" dirty="0"/>
              <a:t>Improving efficiency</a:t>
            </a:r>
          </a:p>
          <a:p>
            <a:pPr lvl="1"/>
            <a:r>
              <a:rPr lang="en-US" sz="1800" dirty="0"/>
              <a:t>Sharing knowledge</a:t>
            </a:r>
          </a:p>
          <a:p>
            <a:pPr lvl="1"/>
            <a:r>
              <a:rPr lang="en-US" sz="1800" dirty="0"/>
              <a:t>Improving efficiency and effectiveness of its supply chain</a:t>
            </a:r>
          </a:p>
          <a:p>
            <a:pPr lvl="1"/>
            <a:r>
              <a:rPr lang="en-US" sz="1800" dirty="0"/>
              <a:t>Improving the internal control structure</a:t>
            </a:r>
          </a:p>
          <a:p>
            <a:pPr lvl="1"/>
            <a:r>
              <a:rPr lang="en-US" sz="1800" dirty="0"/>
              <a:t>Improving decision making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37122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AIS in the Value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791712"/>
          </a:xfrm>
        </p:spPr>
        <p:txBody>
          <a:bodyPr>
            <a:noAutofit/>
          </a:bodyPr>
          <a:lstStyle/>
          <a:p>
            <a:r>
              <a:rPr lang="en-US" sz="2400" dirty="0"/>
              <a:t>The </a:t>
            </a:r>
            <a:r>
              <a:rPr lang="en-US" sz="2400" b="1" dirty="0"/>
              <a:t>value chain </a:t>
            </a:r>
            <a:r>
              <a:rPr lang="en-US" sz="2400" dirty="0"/>
              <a:t>links together the different activities within an organization that provide value to the customer.</a:t>
            </a:r>
          </a:p>
          <a:p>
            <a:pPr lvl="1"/>
            <a:r>
              <a:rPr lang="en-US" sz="2000" dirty="0"/>
              <a:t>Value chain activities are primary and support activities. </a:t>
            </a:r>
          </a:p>
          <a:p>
            <a:pPr lvl="2"/>
            <a:r>
              <a:rPr lang="en-US" sz="1800" b="1" dirty="0"/>
              <a:t>Primary activities </a:t>
            </a:r>
            <a:r>
              <a:rPr lang="en-US" sz="1800" dirty="0"/>
              <a:t>provide direct value to the customer.</a:t>
            </a:r>
          </a:p>
          <a:p>
            <a:pPr lvl="2"/>
            <a:r>
              <a:rPr lang="en-US" sz="1800" b="1" dirty="0"/>
              <a:t>Support activities </a:t>
            </a:r>
            <a:r>
              <a:rPr lang="en-US" sz="1800" dirty="0"/>
              <a:t>enable primary activities to be  efficient and effective. </a:t>
            </a:r>
          </a:p>
          <a:p>
            <a:r>
              <a:rPr lang="en-US" sz="2400" dirty="0"/>
              <a:t>A </a:t>
            </a:r>
            <a:r>
              <a:rPr lang="en-US" sz="2400" b="1" dirty="0"/>
              <a:t>supply chain </a:t>
            </a:r>
            <a:r>
              <a:rPr lang="en-US" sz="2400" dirty="0"/>
              <a:t>is an extended system that includes the organizations value chain as well as its suppliers, distributors, and customers.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61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/>
              <a:t>Primary activities include:</a:t>
            </a:r>
          </a:p>
          <a:p>
            <a:pPr lvl="1"/>
            <a:r>
              <a:rPr lang="en-US">
                <a:solidFill>
                  <a:srgbClr val="CC0000"/>
                </a:solidFill>
              </a:rPr>
              <a:t>Inbound logistics</a:t>
            </a:r>
          </a:p>
        </p:txBody>
      </p:sp>
      <p:sp>
        <p:nvSpPr>
          <p:cNvPr id="258052" name="Text Box 4"/>
          <p:cNvSpPr txBox="1">
            <a:spLocks noChangeArrowheads="1"/>
          </p:cNvSpPr>
          <p:nvPr/>
        </p:nvSpPr>
        <p:spPr bwMode="auto">
          <a:xfrm>
            <a:off x="2041525" y="3276600"/>
            <a:ext cx="6645275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/>
            <a:r>
              <a:rPr lang="en-US" b="1" dirty="0">
                <a:solidFill>
                  <a:schemeClr val="tx2"/>
                </a:solidFill>
              </a:rPr>
              <a:t>Receiving, storing, and distributing the materials that are inputs to the organization’s product or service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457200" y="7620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mtClean="0"/>
              <a:t>AIS in the Value Chain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6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8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80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8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build="p" bldLvl="5" autoUpdateAnimBg="0"/>
      <p:bldP spid="258052" grpId="0" build="p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/>
              <a:t>Primary activities include:</a:t>
            </a:r>
          </a:p>
          <a:p>
            <a:pPr lvl="1"/>
            <a:r>
              <a:rPr lang="en-US"/>
              <a:t>Inbound logistics</a:t>
            </a:r>
          </a:p>
          <a:p>
            <a:pPr lvl="1"/>
            <a:r>
              <a:rPr lang="en-US">
                <a:solidFill>
                  <a:srgbClr val="CC0000"/>
                </a:solidFill>
              </a:rPr>
              <a:t>Operations</a:t>
            </a:r>
          </a:p>
        </p:txBody>
      </p:sp>
      <p:sp>
        <p:nvSpPr>
          <p:cNvPr id="259077" name="Text Box 5"/>
          <p:cNvSpPr txBox="1">
            <a:spLocks noChangeArrowheads="1"/>
          </p:cNvSpPr>
          <p:nvPr/>
        </p:nvSpPr>
        <p:spPr bwMode="auto">
          <a:xfrm>
            <a:off x="2209800" y="3657600"/>
            <a:ext cx="5791200" cy="369332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b="1" dirty="0">
                <a:solidFill>
                  <a:schemeClr val="tx2"/>
                </a:solidFill>
              </a:rPr>
              <a:t>Transforming those inputs into products or services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AIS in the Value Chain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4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90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9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7" grpId="0" build="p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/>
              <a:t>Primary activities include:</a:t>
            </a:r>
          </a:p>
          <a:p>
            <a:pPr lvl="1"/>
            <a:r>
              <a:rPr lang="en-US"/>
              <a:t>Inbound logistics</a:t>
            </a:r>
          </a:p>
          <a:p>
            <a:pPr lvl="1"/>
            <a:r>
              <a:rPr lang="en-US"/>
              <a:t>Operations</a:t>
            </a:r>
          </a:p>
          <a:p>
            <a:pPr lvl="1"/>
            <a:r>
              <a:rPr lang="en-US">
                <a:solidFill>
                  <a:srgbClr val="CC0000"/>
                </a:solidFill>
              </a:rPr>
              <a:t>Outbound logistics</a:t>
            </a:r>
          </a:p>
        </p:txBody>
      </p:sp>
      <p:sp>
        <p:nvSpPr>
          <p:cNvPr id="260101" name="Text Box 5"/>
          <p:cNvSpPr txBox="1">
            <a:spLocks noChangeArrowheads="1"/>
          </p:cNvSpPr>
          <p:nvPr/>
        </p:nvSpPr>
        <p:spPr bwMode="auto">
          <a:xfrm>
            <a:off x="2133600" y="4038600"/>
            <a:ext cx="5334000" cy="369332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b="1" dirty="0">
                <a:solidFill>
                  <a:schemeClr val="tx2"/>
                </a:solidFill>
              </a:rPr>
              <a:t>Distributing products or services to customers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AIS in the Value Chain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9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01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0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1" grpId="0" build="p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/>
              <a:t>Primary activities include:</a:t>
            </a:r>
          </a:p>
          <a:p>
            <a:pPr lvl="1"/>
            <a:r>
              <a:rPr lang="en-US"/>
              <a:t>Inbound logistics</a:t>
            </a:r>
          </a:p>
          <a:p>
            <a:pPr lvl="1"/>
            <a:r>
              <a:rPr lang="en-US"/>
              <a:t>Operations</a:t>
            </a:r>
          </a:p>
          <a:p>
            <a:pPr lvl="1"/>
            <a:r>
              <a:rPr lang="en-US"/>
              <a:t>Outbound logistics</a:t>
            </a:r>
          </a:p>
          <a:p>
            <a:pPr lvl="1"/>
            <a:r>
              <a:rPr lang="en-US">
                <a:solidFill>
                  <a:srgbClr val="CC0000"/>
                </a:solidFill>
              </a:rPr>
              <a:t>Marketing and sales</a:t>
            </a:r>
          </a:p>
        </p:txBody>
      </p:sp>
      <p:sp>
        <p:nvSpPr>
          <p:cNvPr id="261125" name="Text Box 5"/>
          <p:cNvSpPr txBox="1">
            <a:spLocks noChangeArrowheads="1"/>
          </p:cNvSpPr>
          <p:nvPr/>
        </p:nvSpPr>
        <p:spPr bwMode="auto">
          <a:xfrm>
            <a:off x="1905000" y="4419600"/>
            <a:ext cx="6324600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b="1" dirty="0">
                <a:solidFill>
                  <a:schemeClr val="tx2"/>
                </a:solidFill>
              </a:rPr>
              <a:t>Helping customers to buy the organization’s products or services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AIS in the Value Chain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6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11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1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5" grpId="0" build="p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/>
              <a:t>Primary activities include:</a:t>
            </a:r>
          </a:p>
          <a:p>
            <a:pPr lvl="1"/>
            <a:r>
              <a:rPr lang="en-US"/>
              <a:t>Inbound logistics</a:t>
            </a:r>
          </a:p>
          <a:p>
            <a:pPr lvl="1"/>
            <a:r>
              <a:rPr lang="en-US"/>
              <a:t>Operations</a:t>
            </a:r>
          </a:p>
          <a:p>
            <a:pPr lvl="1"/>
            <a:r>
              <a:rPr lang="en-US"/>
              <a:t>Outbound logistics</a:t>
            </a:r>
          </a:p>
          <a:p>
            <a:pPr lvl="1"/>
            <a:r>
              <a:rPr lang="en-US"/>
              <a:t>Marketing and sales</a:t>
            </a:r>
          </a:p>
          <a:p>
            <a:pPr lvl="1"/>
            <a:r>
              <a:rPr lang="en-US">
                <a:solidFill>
                  <a:srgbClr val="CC0000"/>
                </a:solidFill>
              </a:rPr>
              <a:t>Service</a:t>
            </a:r>
          </a:p>
        </p:txBody>
      </p:sp>
      <p:sp>
        <p:nvSpPr>
          <p:cNvPr id="262149" name="Text Box 5"/>
          <p:cNvSpPr txBox="1">
            <a:spLocks noChangeArrowheads="1"/>
          </p:cNvSpPr>
          <p:nvPr/>
        </p:nvSpPr>
        <p:spPr bwMode="auto">
          <a:xfrm>
            <a:off x="1828800" y="4800600"/>
            <a:ext cx="6781800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b="1" dirty="0">
                <a:solidFill>
                  <a:schemeClr val="tx2"/>
                </a:solidFill>
              </a:rPr>
              <a:t>Post-sale support provided to customers such as repair and maintenance function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AIS in the Value Chain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91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21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2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9" grpId="0" build="p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/>
              <a:t>Support activities include:</a:t>
            </a:r>
          </a:p>
          <a:p>
            <a:pPr lvl="1"/>
            <a:r>
              <a:rPr lang="en-US">
                <a:solidFill>
                  <a:srgbClr val="CC0000"/>
                </a:solidFill>
              </a:rPr>
              <a:t>Firm infrastructure</a:t>
            </a:r>
          </a:p>
        </p:txBody>
      </p:sp>
      <p:sp>
        <p:nvSpPr>
          <p:cNvPr id="265221" name="Text Box 5"/>
          <p:cNvSpPr txBox="1">
            <a:spLocks noChangeArrowheads="1"/>
          </p:cNvSpPr>
          <p:nvPr/>
        </p:nvSpPr>
        <p:spPr bwMode="auto">
          <a:xfrm>
            <a:off x="2133600" y="3352800"/>
            <a:ext cx="6645275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chemeClr val="tx2"/>
                </a:solidFill>
              </a:rPr>
              <a:t>Accountants, lawyers, and administration.  Includes the company’s accounting information system.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AIS in the Value Chain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88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5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5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8" grpId="0" build="p" bldLvl="5" autoUpdateAnimBg="0"/>
      <p:bldP spid="265221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sz="3600" dirty="0" smtClean="0"/>
              <a:t>Systems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4775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tx1"/>
                </a:solidFill>
              </a:rPr>
              <a:t>Goal conflict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/>
              <a:t>occurs when the activity of a subsystem is not consistent with another subsystem or with the larger system.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tx1"/>
                </a:solidFill>
              </a:rPr>
              <a:t>Goal congruence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/>
              <a:t>occurs when the subsystem’s goals are in line with the organization’s goals.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The </a:t>
            </a:r>
            <a:r>
              <a:rPr lang="en-US" sz="2800" dirty="0"/>
              <a:t>larger and more complicated a system, the more difficult it is to achieve goal congruence.</a:t>
            </a:r>
          </a:p>
          <a:p>
            <a:endParaRPr lang="en-US" sz="2800" dirty="0" smtClean="0"/>
          </a:p>
          <a:p>
            <a:pPr lvl="1"/>
            <a:endParaRPr lang="en-US" sz="2800" dirty="0"/>
          </a:p>
          <a:p>
            <a:pPr marL="411480" lvl="1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2633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/>
              <a:t>Support activities include:</a:t>
            </a:r>
          </a:p>
          <a:p>
            <a:pPr lvl="1"/>
            <a:r>
              <a:rPr lang="en-US"/>
              <a:t>Firm infrastructure</a:t>
            </a:r>
          </a:p>
          <a:p>
            <a:pPr lvl="1"/>
            <a:r>
              <a:rPr lang="en-US">
                <a:solidFill>
                  <a:srgbClr val="CC0000"/>
                </a:solidFill>
              </a:rPr>
              <a:t>Human resources</a:t>
            </a:r>
          </a:p>
        </p:txBody>
      </p:sp>
      <p:sp>
        <p:nvSpPr>
          <p:cNvPr id="266245" name="Text Box 5"/>
          <p:cNvSpPr txBox="1">
            <a:spLocks noChangeArrowheads="1"/>
          </p:cNvSpPr>
          <p:nvPr/>
        </p:nvSpPr>
        <p:spPr bwMode="auto">
          <a:xfrm>
            <a:off x="2057400" y="3657600"/>
            <a:ext cx="6645275" cy="92333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chemeClr val="tx2"/>
                </a:solidFill>
              </a:rPr>
              <a:t>Involves recruiting and hiring new employees, training employees, paying employees, and handling employee benefits.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AIS in the Value Chain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66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5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/>
              <a:t>Support activities include:</a:t>
            </a:r>
          </a:p>
          <a:p>
            <a:pPr lvl="1"/>
            <a:r>
              <a:rPr lang="en-US"/>
              <a:t>Firm infrastructure</a:t>
            </a:r>
          </a:p>
          <a:p>
            <a:pPr lvl="1"/>
            <a:r>
              <a:rPr lang="en-US"/>
              <a:t>Human resources</a:t>
            </a:r>
          </a:p>
          <a:p>
            <a:pPr lvl="1"/>
            <a:r>
              <a:rPr lang="en-US">
                <a:solidFill>
                  <a:srgbClr val="CC0000"/>
                </a:solidFill>
              </a:rPr>
              <a:t>Technology</a:t>
            </a:r>
          </a:p>
        </p:txBody>
      </p:sp>
      <p:sp>
        <p:nvSpPr>
          <p:cNvPr id="267269" name="Text Box 5"/>
          <p:cNvSpPr txBox="1">
            <a:spLocks noChangeArrowheads="1"/>
          </p:cNvSpPr>
          <p:nvPr/>
        </p:nvSpPr>
        <p:spPr bwMode="auto">
          <a:xfrm>
            <a:off x="1905001" y="4038600"/>
            <a:ext cx="6477000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b="1" dirty="0">
                <a:solidFill>
                  <a:schemeClr val="tx2"/>
                </a:solidFill>
              </a:rPr>
              <a:t>Activities to improve the products or services (e.g., R&amp;D, website development</a:t>
            </a:r>
            <a:r>
              <a:rPr lang="en-US" b="1" dirty="0" smtClean="0">
                <a:solidFill>
                  <a:schemeClr val="tx2"/>
                </a:solidFill>
              </a:rPr>
              <a:t>).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AIS in the Value Chain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7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72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7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9" grpId="0" build="p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 dirty="0"/>
              <a:t>Support activities include:</a:t>
            </a:r>
          </a:p>
          <a:p>
            <a:pPr lvl="1"/>
            <a:r>
              <a:rPr lang="en-US" dirty="0"/>
              <a:t>Firm infrastructure</a:t>
            </a:r>
          </a:p>
          <a:p>
            <a:pPr lvl="1"/>
            <a:r>
              <a:rPr lang="en-US" dirty="0"/>
              <a:t>Human resources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>
                <a:solidFill>
                  <a:srgbClr val="CC0000"/>
                </a:solidFill>
              </a:rPr>
              <a:t>Purchasing</a:t>
            </a:r>
          </a:p>
        </p:txBody>
      </p:sp>
      <p:sp>
        <p:nvSpPr>
          <p:cNvPr id="268293" name="Text Box 5"/>
          <p:cNvSpPr txBox="1">
            <a:spLocks noChangeArrowheads="1"/>
          </p:cNvSpPr>
          <p:nvPr/>
        </p:nvSpPr>
        <p:spPr bwMode="auto">
          <a:xfrm>
            <a:off x="2057400" y="4419600"/>
            <a:ext cx="6477000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b="1" dirty="0">
                <a:solidFill>
                  <a:schemeClr val="tx2"/>
                </a:solidFill>
              </a:rPr>
              <a:t>Buying the resources (e.g., materials, inventory, fixed assets) needed to carry out the entity’s primary activities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AIS in the Value Chain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76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82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8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3" grpId="0" build="p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48600" y="6096000"/>
            <a:ext cx="762000" cy="36576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1-</a:t>
            </a:r>
            <a:fld id="{D5150FDB-5C9A-4B86-97CC-8CA138DC124E}" type="slidenum">
              <a:rPr lang="en-US" smtClean="0">
                <a:solidFill>
                  <a:schemeClr val="accent1"/>
                </a:solidFill>
              </a:rPr>
              <a:pPr/>
              <a:t>33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979488"/>
            <a:ext cx="9013825" cy="489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35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sz="3600" dirty="0" smtClean="0"/>
              <a:t>Data vs. Information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20312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 smtClean="0"/>
              <a:t>Data are facts stored in the system</a:t>
            </a:r>
          </a:p>
          <a:p>
            <a:pPr lvl="1"/>
            <a:r>
              <a:rPr lang="en-US" sz="2900" dirty="0" smtClean="0"/>
              <a:t>A fact could be a number, date, name, and so on.</a:t>
            </a:r>
          </a:p>
          <a:p>
            <a:pPr lvl="1"/>
            <a:endParaRPr lang="en-US" sz="2900" dirty="0" smtClean="0"/>
          </a:p>
          <a:p>
            <a:r>
              <a:rPr lang="en-US" sz="2900" dirty="0"/>
              <a:t>Organizations collect data about:</a:t>
            </a:r>
          </a:p>
          <a:p>
            <a:pPr lvl="1"/>
            <a:r>
              <a:rPr lang="en-US" sz="2900" b="1" dirty="0"/>
              <a:t>Events</a:t>
            </a:r>
            <a:r>
              <a:rPr lang="en-US" sz="2900" dirty="0"/>
              <a:t> that occur</a:t>
            </a:r>
          </a:p>
          <a:p>
            <a:pPr lvl="1"/>
            <a:r>
              <a:rPr lang="en-US" sz="2900" b="1" dirty="0"/>
              <a:t>Resources</a:t>
            </a:r>
            <a:r>
              <a:rPr lang="en-US" sz="2900" dirty="0"/>
              <a:t> that are affected by those events</a:t>
            </a:r>
          </a:p>
          <a:p>
            <a:pPr lvl="1"/>
            <a:r>
              <a:rPr lang="en-US" sz="2900" b="1" dirty="0"/>
              <a:t>Agents</a:t>
            </a:r>
            <a:r>
              <a:rPr lang="en-US" sz="2900" dirty="0"/>
              <a:t> who participate in the events</a:t>
            </a:r>
          </a:p>
          <a:p>
            <a:pPr lvl="1"/>
            <a:endParaRPr lang="en-US" sz="2900" dirty="0" smtClean="0"/>
          </a:p>
          <a:p>
            <a:pPr marL="411480" lvl="1" indent="0">
              <a:buNone/>
            </a:pPr>
            <a:r>
              <a:rPr lang="en-US" sz="2900" dirty="0" smtClean="0">
                <a:solidFill>
                  <a:schemeClr val="accent1"/>
                </a:solidFill>
              </a:rPr>
              <a:t>For example</a:t>
            </a:r>
            <a:r>
              <a:rPr lang="en-US" sz="2900" dirty="0" smtClean="0"/>
              <a:t>: </a:t>
            </a:r>
          </a:p>
          <a:p>
            <a:pPr marL="411480" lvl="1" indent="0">
              <a:buNone/>
            </a:pPr>
            <a:r>
              <a:rPr lang="en-US" sz="2900" dirty="0" smtClean="0"/>
              <a:t>2/22/14</a:t>
            </a:r>
          </a:p>
          <a:p>
            <a:pPr marL="411480" lvl="1" indent="0">
              <a:buNone/>
            </a:pPr>
            <a:r>
              <a:rPr lang="en-US" sz="2900" dirty="0" smtClean="0"/>
              <a:t>ABC Company, 123,</a:t>
            </a:r>
          </a:p>
          <a:p>
            <a:pPr marL="411480" lvl="1" indent="0">
              <a:buNone/>
            </a:pPr>
            <a:r>
              <a:rPr lang="en-US" sz="2900" dirty="0" smtClean="0"/>
              <a:t>99, 3, 20, 60</a:t>
            </a:r>
          </a:p>
          <a:p>
            <a:pPr marL="411480" lvl="1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83317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sz="3600" dirty="0" smtClean="0"/>
              <a:t>Data vs. Information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2031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Information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/>
              <a:t>is </a:t>
            </a:r>
            <a:r>
              <a:rPr lang="en-US" sz="3200" dirty="0"/>
              <a:t>different from data.</a:t>
            </a:r>
          </a:p>
          <a:p>
            <a:r>
              <a:rPr lang="en-US" sz="3200" dirty="0"/>
              <a:t>Information is data that have been organized and processed to provide meaning to a user.</a:t>
            </a:r>
          </a:p>
          <a:p>
            <a:r>
              <a:rPr lang="en-US" sz="3200" dirty="0"/>
              <a:t>Usually, more information and better information translates into better decisions.</a:t>
            </a:r>
          </a:p>
          <a:p>
            <a:pPr marL="411480" lvl="1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80806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sz="3600" dirty="0" smtClean="0"/>
              <a:t>Data vs. Information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647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dirty="0" smtClean="0"/>
              <a:t>The previous slide just showed facts, if we put those facts within a context of a sales invoice, for example, it is meaningful and considered </a:t>
            </a:r>
            <a:r>
              <a:rPr lang="en-US" sz="2000" b="1" dirty="0" smtClean="0">
                <a:solidFill>
                  <a:schemeClr val="tx1"/>
                </a:solidFill>
              </a:rPr>
              <a:t>information</a:t>
            </a:r>
            <a:r>
              <a:rPr lang="en-US" sz="2000" dirty="0" smtClean="0"/>
              <a:t>. 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sz="1600" dirty="0"/>
              <a:t>Invoice Date : </a:t>
            </a:r>
            <a:r>
              <a:rPr lang="en-US" sz="1600" dirty="0">
                <a:solidFill>
                  <a:srgbClr val="FF0000"/>
                </a:solidFill>
              </a:rPr>
              <a:t>2/22/14</a:t>
            </a:r>
            <a:r>
              <a:rPr lang="en-US" sz="1600" dirty="0"/>
              <a:t>		Invoice #: </a:t>
            </a:r>
            <a:r>
              <a:rPr lang="en-US" sz="1600" dirty="0">
                <a:solidFill>
                  <a:srgbClr val="FF0000"/>
                </a:solidFill>
              </a:rPr>
              <a:t>123</a:t>
            </a:r>
          </a:p>
          <a:p>
            <a:endParaRPr lang="en-US" sz="1600" dirty="0"/>
          </a:p>
          <a:p>
            <a:pPr marL="109728" indent="0">
              <a:buNone/>
            </a:pPr>
            <a:r>
              <a:rPr lang="en-US" sz="1600" dirty="0"/>
              <a:t>Customer: </a:t>
            </a:r>
            <a:r>
              <a:rPr lang="en-US" sz="1600" dirty="0">
                <a:solidFill>
                  <a:srgbClr val="FF0000"/>
                </a:solidFill>
              </a:rPr>
              <a:t>ABC company</a:t>
            </a:r>
          </a:p>
          <a:p>
            <a:endParaRPr lang="en-US" sz="1600" dirty="0"/>
          </a:p>
          <a:p>
            <a:pPr marL="109728" indent="0">
              <a:buNone/>
            </a:pPr>
            <a:r>
              <a:rPr lang="en-US" sz="1600" dirty="0"/>
              <a:t>Item #		</a:t>
            </a:r>
            <a:r>
              <a:rPr lang="en-US" sz="1600" dirty="0" smtClean="0"/>
              <a:t>	</a:t>
            </a:r>
            <a:r>
              <a:rPr lang="en-US" sz="1600" dirty="0" err="1" smtClean="0"/>
              <a:t>Qty</a:t>
            </a:r>
            <a:r>
              <a:rPr lang="en-US" sz="1600" dirty="0"/>
              <a:t>		</a:t>
            </a:r>
            <a:r>
              <a:rPr lang="en-US" sz="1600" dirty="0" smtClean="0"/>
              <a:t>		Price</a:t>
            </a:r>
            <a:endParaRPr lang="en-US" sz="1600" dirty="0"/>
          </a:p>
          <a:p>
            <a:pPr marL="109728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99		</a:t>
            </a:r>
            <a:r>
              <a:rPr lang="en-US" sz="1600" dirty="0" smtClean="0">
                <a:solidFill>
                  <a:srgbClr val="FF0000"/>
                </a:solidFill>
              </a:rPr>
              <a:t>	</a:t>
            </a:r>
            <a:r>
              <a:rPr lang="en-US" sz="1600" dirty="0" smtClean="0">
                <a:solidFill>
                  <a:srgbClr val="FF0000"/>
                </a:solidFill>
              </a:rPr>
              <a:t>	3</a:t>
            </a:r>
            <a:r>
              <a:rPr lang="en-US" sz="1600" dirty="0">
                <a:solidFill>
                  <a:srgbClr val="FF0000"/>
                </a:solidFill>
              </a:rPr>
              <a:t>		</a:t>
            </a:r>
            <a:r>
              <a:rPr lang="en-US" sz="1600" dirty="0" smtClean="0">
                <a:solidFill>
                  <a:srgbClr val="FF0000"/>
                </a:solidFill>
              </a:rPr>
              <a:t>		$</a:t>
            </a:r>
            <a:r>
              <a:rPr lang="en-US" sz="1600" dirty="0">
                <a:solidFill>
                  <a:srgbClr val="FF0000"/>
                </a:solidFill>
              </a:rPr>
              <a:t>20	</a:t>
            </a:r>
          </a:p>
          <a:p>
            <a:pPr marL="109728" indent="0">
              <a:buNone/>
            </a:pPr>
            <a:r>
              <a:rPr lang="en-US" sz="1600" dirty="0" smtClean="0"/>
              <a:t>Total </a:t>
            </a:r>
            <a:r>
              <a:rPr lang="en-US" sz="1600" dirty="0"/>
              <a:t>Invoice Amount		</a:t>
            </a:r>
            <a:r>
              <a:rPr lang="en-US" sz="1600" dirty="0" smtClean="0"/>
              <a:t>		</a:t>
            </a:r>
            <a:r>
              <a:rPr lang="en-US" sz="1600" dirty="0" smtClean="0">
                <a:solidFill>
                  <a:srgbClr val="FF0000"/>
                </a:solidFill>
              </a:rPr>
              <a:t>$</a:t>
            </a:r>
            <a:r>
              <a:rPr lang="en-US" sz="1600" dirty="0">
                <a:solidFill>
                  <a:srgbClr val="FF0000"/>
                </a:solidFill>
              </a:rPr>
              <a:t>60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00800"/>
            <a:ext cx="762000" cy="365760"/>
          </a:xfrm>
        </p:spPr>
        <p:txBody>
          <a:bodyPr/>
          <a:lstStyle/>
          <a:p>
            <a:r>
              <a:rPr lang="en-US" dirty="0" smtClean="0"/>
              <a:t>1-</a:t>
            </a:r>
            <a:fld id="{D5150FDB-5C9A-4B86-97CC-8CA138DC124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82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6800"/>
          </a:xfrm>
        </p:spPr>
        <p:txBody>
          <a:bodyPr/>
          <a:lstStyle/>
          <a:p>
            <a:pPr algn="ctr"/>
            <a:r>
              <a:rPr lang="en-US" sz="3600" dirty="0"/>
              <a:t>Decision </a:t>
            </a:r>
            <a:r>
              <a:rPr lang="en-US" sz="3600" dirty="0" smtClean="0"/>
              <a:t>Quality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867912"/>
          </a:xfrm>
        </p:spPr>
        <p:txBody>
          <a:bodyPr>
            <a:noAutofit/>
          </a:bodyPr>
          <a:lstStyle/>
          <a:p>
            <a:r>
              <a:rPr lang="en-US" sz="2000" dirty="0"/>
              <a:t>Information helps us make better decisions.</a:t>
            </a:r>
          </a:p>
          <a:p>
            <a:r>
              <a:rPr lang="en-US" sz="2000" dirty="0" smtClean="0"/>
              <a:t>However</a:t>
            </a:r>
            <a:r>
              <a:rPr lang="en-US" sz="2000" dirty="0"/>
              <a:t>, when you get more information than you can effectively assimilate, you suffer from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tx1"/>
                </a:solidFill>
              </a:rPr>
              <a:t>information overload</a:t>
            </a:r>
            <a:r>
              <a:rPr lang="en-US" sz="2000" b="1" dirty="0"/>
              <a:t>.</a:t>
            </a:r>
          </a:p>
          <a:p>
            <a:pPr lvl="1"/>
            <a:r>
              <a:rPr lang="en-US" sz="1800" dirty="0"/>
              <a:t>Example:  Final exams week!</a:t>
            </a:r>
          </a:p>
          <a:p>
            <a:r>
              <a:rPr lang="en-US" sz="2000" dirty="0"/>
              <a:t>When you’ve reached the overload point, the quality of decisions declines while the costs of producing the information increases</a:t>
            </a:r>
            <a:r>
              <a:rPr lang="en-US" sz="2000" dirty="0" smtClean="0"/>
              <a:t>.</a:t>
            </a:r>
          </a:p>
          <a:p>
            <a:r>
              <a:rPr lang="en-US" sz="2000" b="1" dirty="0"/>
              <a:t>Information Technology (IT) </a:t>
            </a:r>
            <a:r>
              <a:rPr lang="en-US" sz="2000" dirty="0"/>
              <a:t>is used to help decision makers more effectively filter and condense information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338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436473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Information </a:t>
            </a:r>
            <a:r>
              <a:rPr lang="en-US" sz="2000" dirty="0"/>
              <a:t>is valuable when the benefits exceed the costs </a:t>
            </a:r>
            <a:r>
              <a:rPr lang="en-US" sz="2000" dirty="0" smtClean="0"/>
              <a:t>of gathering</a:t>
            </a:r>
            <a:r>
              <a:rPr lang="en-US" sz="2000" dirty="0"/>
              <a:t>, maintaining, and storing the data. </a:t>
            </a:r>
          </a:p>
          <a:p>
            <a:pPr>
              <a:buFontTx/>
              <a:buNone/>
            </a:pPr>
            <a:endParaRPr lang="en-US" sz="2000" dirty="0" smtClean="0">
              <a:solidFill>
                <a:srgbClr val="318DE9"/>
              </a:solidFill>
            </a:endParaRPr>
          </a:p>
          <a:p>
            <a:pPr>
              <a:buFontTx/>
              <a:buNone/>
            </a:pPr>
            <a:r>
              <a:rPr lang="en-US" sz="2000" dirty="0" smtClean="0">
                <a:solidFill>
                  <a:srgbClr val="318DE9"/>
                </a:solidFill>
              </a:rPr>
              <a:t> 	</a:t>
            </a:r>
            <a:r>
              <a:rPr lang="en-US" sz="2000" dirty="0" smtClean="0"/>
              <a:t>Benefits </a:t>
            </a:r>
            <a:r>
              <a:rPr lang="en-US" sz="2000" dirty="0"/>
              <a:t>of information</a:t>
            </a:r>
          </a:p>
          <a:p>
            <a:pPr>
              <a:buFontTx/>
              <a:buNone/>
            </a:pPr>
            <a:r>
              <a:rPr lang="en-US" sz="2000" dirty="0"/>
              <a:t>  </a:t>
            </a:r>
            <a:r>
              <a:rPr lang="en-US" sz="2000" dirty="0" smtClean="0"/>
              <a:t>	- </a:t>
            </a:r>
            <a:r>
              <a:rPr lang="en-US" sz="2000" u="sng" dirty="0"/>
              <a:t>Cost of producing information</a:t>
            </a: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    </a:t>
            </a:r>
            <a:r>
              <a:rPr lang="en-US" sz="2000" dirty="0" smtClean="0"/>
              <a:t>	Value </a:t>
            </a:r>
            <a:r>
              <a:rPr lang="en-US" sz="2000" dirty="0"/>
              <a:t>of information</a:t>
            </a:r>
          </a:p>
        </p:txBody>
      </p:sp>
      <p:sp>
        <p:nvSpPr>
          <p:cNvPr id="211972" name="AutoShape 4"/>
          <p:cNvSpPr>
            <a:spLocks/>
          </p:cNvSpPr>
          <p:nvPr/>
        </p:nvSpPr>
        <p:spPr bwMode="auto">
          <a:xfrm>
            <a:off x="2590800" y="5050536"/>
            <a:ext cx="6324600" cy="1197864"/>
          </a:xfrm>
          <a:prstGeom prst="borderCallout2">
            <a:avLst>
              <a:gd name="adj1" fmla="val 7500"/>
              <a:gd name="adj2" fmla="val -1204"/>
              <a:gd name="adj3" fmla="val 7500"/>
              <a:gd name="adj4" fmla="val -5620"/>
              <a:gd name="adj5" fmla="val -111780"/>
              <a:gd name="adj6" fmla="val -23647"/>
            </a:avLst>
          </a:prstGeom>
          <a:solidFill>
            <a:schemeClr val="bg1"/>
          </a:solidFill>
          <a:ln w="76200">
            <a:solidFill>
              <a:srgbClr val="0000CC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Benefits of information may include:</a:t>
            </a:r>
          </a:p>
          <a:p>
            <a:pPr>
              <a:buFontTx/>
              <a:buChar char="•"/>
            </a:pPr>
            <a:r>
              <a:rPr lang="en-US"/>
              <a:t>  Reduction of uncertainty</a:t>
            </a:r>
          </a:p>
          <a:p>
            <a:pPr>
              <a:buFontTx/>
              <a:buChar char="•"/>
            </a:pPr>
            <a:r>
              <a:rPr lang="en-US"/>
              <a:t>  Improved decisions</a:t>
            </a:r>
          </a:p>
          <a:p>
            <a:pPr>
              <a:buFontTx/>
              <a:buChar char="•"/>
            </a:pPr>
            <a:r>
              <a:rPr lang="en-US"/>
              <a:t>  Improved ability to plan and schedule activities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Value of Information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5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19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1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1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1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436473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Information </a:t>
            </a:r>
            <a:r>
              <a:rPr lang="en-US" sz="2000" dirty="0"/>
              <a:t>is valuable when the benefits exceed the costs </a:t>
            </a:r>
            <a:r>
              <a:rPr lang="en-US" sz="2000" dirty="0" smtClean="0"/>
              <a:t>of gathering</a:t>
            </a:r>
            <a:r>
              <a:rPr lang="en-US" sz="2000" dirty="0"/>
              <a:t>, maintaining, and storing the data. </a:t>
            </a:r>
          </a:p>
          <a:p>
            <a:pPr>
              <a:buFontTx/>
              <a:buNone/>
            </a:pPr>
            <a:endParaRPr lang="en-US" sz="2000" dirty="0" smtClean="0">
              <a:solidFill>
                <a:srgbClr val="318DE9"/>
              </a:solidFill>
            </a:endParaRPr>
          </a:p>
          <a:p>
            <a:pPr>
              <a:buFontTx/>
              <a:buNone/>
            </a:pPr>
            <a:r>
              <a:rPr lang="en-US" sz="2000" dirty="0" smtClean="0">
                <a:solidFill>
                  <a:srgbClr val="318DE9"/>
                </a:solidFill>
              </a:rPr>
              <a:t> 	</a:t>
            </a:r>
            <a:r>
              <a:rPr lang="en-US" sz="2000" dirty="0" smtClean="0"/>
              <a:t>Benefits </a:t>
            </a:r>
            <a:r>
              <a:rPr lang="en-US" sz="2000" dirty="0"/>
              <a:t>of information</a:t>
            </a:r>
          </a:p>
          <a:p>
            <a:pPr>
              <a:buFontTx/>
              <a:buNone/>
            </a:pPr>
            <a:r>
              <a:rPr lang="en-US" sz="2000" dirty="0"/>
              <a:t>  </a:t>
            </a:r>
            <a:r>
              <a:rPr lang="en-US" sz="2000" dirty="0" smtClean="0"/>
              <a:t>	- </a:t>
            </a:r>
            <a:r>
              <a:rPr lang="en-US" sz="2000" u="sng" dirty="0"/>
              <a:t>Cost of producing information</a:t>
            </a: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    </a:t>
            </a:r>
            <a:r>
              <a:rPr lang="en-US" sz="2000" dirty="0" smtClean="0"/>
              <a:t>	Value </a:t>
            </a:r>
            <a:r>
              <a:rPr lang="en-US" sz="2000" dirty="0"/>
              <a:t>of information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Value of Information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AutoShape 4"/>
          <p:cNvSpPr>
            <a:spLocks/>
          </p:cNvSpPr>
          <p:nvPr/>
        </p:nvSpPr>
        <p:spPr bwMode="auto">
          <a:xfrm>
            <a:off x="2438400" y="4724400"/>
            <a:ext cx="5930900" cy="1447800"/>
          </a:xfrm>
          <a:prstGeom prst="borderCallout2">
            <a:avLst>
              <a:gd name="adj1" fmla="val 6523"/>
              <a:gd name="adj2" fmla="val -1287"/>
              <a:gd name="adj3" fmla="val 6523"/>
              <a:gd name="adj4" fmla="val -6773"/>
              <a:gd name="adj5" fmla="val -44817"/>
              <a:gd name="adj6" fmla="val -13491"/>
            </a:avLst>
          </a:prstGeom>
          <a:solidFill>
            <a:schemeClr val="bg1"/>
          </a:solidFill>
          <a:ln w="76200">
            <a:solidFill>
              <a:srgbClr val="0000CC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Costs may include time and resources spent:</a:t>
            </a:r>
          </a:p>
          <a:p>
            <a:pPr>
              <a:buFontTx/>
              <a:buChar char="•"/>
            </a:pPr>
            <a:r>
              <a:rPr lang="en-US" dirty="0"/>
              <a:t>  Collecting data</a:t>
            </a:r>
          </a:p>
          <a:p>
            <a:pPr>
              <a:buFontTx/>
              <a:buChar char="•"/>
            </a:pPr>
            <a:r>
              <a:rPr lang="en-US" dirty="0"/>
              <a:t>  Processing data</a:t>
            </a:r>
          </a:p>
          <a:p>
            <a:pPr>
              <a:buFontTx/>
              <a:buChar char="•"/>
            </a:pPr>
            <a:r>
              <a:rPr lang="en-US" dirty="0"/>
              <a:t>  Storing data</a:t>
            </a:r>
          </a:p>
          <a:p>
            <a:pPr>
              <a:buFontTx/>
              <a:buChar char="•"/>
            </a:pPr>
            <a:r>
              <a:rPr lang="en-US" dirty="0"/>
              <a:t>  Distributing information to users</a:t>
            </a:r>
          </a:p>
        </p:txBody>
      </p:sp>
    </p:spTree>
    <p:extLst>
      <p:ext uri="{BB962C8B-B14F-4D97-AF65-F5344CB8AC3E}">
        <p14:creationId xmlns:p14="http://schemas.microsoft.com/office/powerpoint/2010/main" val="161276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721</TotalTime>
  <Words>1243</Words>
  <Application>Microsoft Office PowerPoint</Application>
  <PresentationFormat>On-screen Show (4:3)</PresentationFormat>
  <Paragraphs>232</Paragraphs>
  <Slides>33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Century Gothic</vt:lpstr>
      <vt:lpstr>Wingdings 3</vt:lpstr>
      <vt:lpstr>Ion Boardroom</vt:lpstr>
      <vt:lpstr>Accounting Information Systems: An Overview</vt:lpstr>
      <vt:lpstr>Systems</vt:lpstr>
      <vt:lpstr>Systems</vt:lpstr>
      <vt:lpstr>Data vs. Information</vt:lpstr>
      <vt:lpstr>Data vs. Information</vt:lpstr>
      <vt:lpstr>Data vs. Information</vt:lpstr>
      <vt:lpstr>Decision Quality</vt:lpstr>
      <vt:lpstr>PowerPoint Presentation</vt:lpstr>
      <vt:lpstr>PowerPoint Presentation</vt:lpstr>
      <vt:lpstr>What Makes Information Useful?</vt:lpstr>
      <vt:lpstr>What Makes Information Useful?</vt:lpstr>
      <vt:lpstr>What Makes Information Useful?</vt:lpstr>
      <vt:lpstr>What Makes Information Useful?</vt:lpstr>
      <vt:lpstr>What Makes Information Useful?</vt:lpstr>
      <vt:lpstr>What Makes Information Useful?</vt:lpstr>
      <vt:lpstr>What Makes Information Useful?</vt:lpstr>
      <vt:lpstr>Basic Business Processes</vt:lpstr>
      <vt:lpstr>Interactions Between AIS and  Internal and External Parties</vt:lpstr>
      <vt:lpstr>Basic Business Processes</vt:lpstr>
      <vt:lpstr>What Is an Accounting  Information System?</vt:lpstr>
      <vt:lpstr>What Is an Accounting  Information System?</vt:lpstr>
      <vt:lpstr>How Does an AIS Add Value?</vt:lpstr>
      <vt:lpstr>AIS in the Value Chain</vt:lpstr>
      <vt:lpstr>PowerPoint Presentation</vt:lpstr>
      <vt:lpstr>AIS in the Value Chain</vt:lpstr>
      <vt:lpstr>AIS in the Value Chain</vt:lpstr>
      <vt:lpstr>AIS in the Value Chain</vt:lpstr>
      <vt:lpstr>AIS in the Value Chain</vt:lpstr>
      <vt:lpstr>AIS in the Value Chain</vt:lpstr>
      <vt:lpstr>AIS in the Value Chain</vt:lpstr>
      <vt:lpstr>AIS in the Value Chain</vt:lpstr>
      <vt:lpstr>AIS in the Value Chain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Accounting Information Systems: an overview</dc:title>
  <dc:creator>Robyn Raschke</dc:creator>
  <cp:lastModifiedBy>Abdullah Al Awadhi</cp:lastModifiedBy>
  <cp:revision>86</cp:revision>
  <dcterms:created xsi:type="dcterms:W3CDTF">2014-03-25T17:35:49Z</dcterms:created>
  <dcterms:modified xsi:type="dcterms:W3CDTF">2019-06-08T10:13:14Z</dcterms:modified>
</cp:coreProperties>
</file>