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257" r:id="rId3"/>
    <p:sldId id="323" r:id="rId4"/>
    <p:sldId id="324" r:id="rId5"/>
    <p:sldId id="325" r:id="rId6"/>
    <p:sldId id="326" r:id="rId7"/>
    <p:sldId id="327" r:id="rId8"/>
    <p:sldId id="264" r:id="rId9"/>
    <p:sldId id="263" r:id="rId10"/>
    <p:sldId id="258" r:id="rId11"/>
    <p:sldId id="265" r:id="rId12"/>
    <p:sldId id="266" r:id="rId13"/>
    <p:sldId id="267" r:id="rId14"/>
    <p:sldId id="268" r:id="rId15"/>
    <p:sldId id="334" r:id="rId16"/>
    <p:sldId id="269" r:id="rId17"/>
    <p:sldId id="272" r:id="rId18"/>
    <p:sldId id="270" r:id="rId19"/>
    <p:sldId id="271" r:id="rId20"/>
    <p:sldId id="273" r:id="rId21"/>
    <p:sldId id="260"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0" r:id="rId37"/>
    <p:sldId id="293" r:id="rId38"/>
    <p:sldId id="322" r:id="rId39"/>
    <p:sldId id="294" r:id="rId40"/>
    <p:sldId id="295" r:id="rId41"/>
    <p:sldId id="296" r:id="rId42"/>
    <p:sldId id="297" r:id="rId43"/>
    <p:sldId id="298" r:id="rId44"/>
    <p:sldId id="299" r:id="rId45"/>
    <p:sldId id="300" r:id="rId46"/>
    <p:sldId id="301" r:id="rId47"/>
    <p:sldId id="302" r:id="rId48"/>
    <p:sldId id="303" r:id="rId49"/>
    <p:sldId id="305" r:id="rId50"/>
    <p:sldId id="307"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261"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83741" autoAdjust="0"/>
  </p:normalViewPr>
  <p:slideViewPr>
    <p:cSldViewPr>
      <p:cViewPr varScale="1">
        <p:scale>
          <a:sx n="141" d="100"/>
          <a:sy n="141" d="100"/>
        </p:scale>
        <p:origin x="94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553B0-A1AB-44A9-81A4-C03C62FFD918}" type="datetimeFigureOut">
              <a:rPr lang="en-US" smtClean="0"/>
              <a:pPr/>
              <a:t>3/30/2016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71CAC-E50A-4B63-BA85-75D07B34FBF5}" type="slidenum">
              <a:rPr lang="en-US" smtClean="0"/>
              <a:pPr/>
              <a:t>‹#›</a:t>
            </a:fld>
            <a:endParaRPr lang="en-US"/>
          </a:p>
        </p:txBody>
      </p:sp>
    </p:spTree>
    <p:extLst>
      <p:ext uri="{BB962C8B-B14F-4D97-AF65-F5344CB8AC3E}">
        <p14:creationId xmlns:p14="http://schemas.microsoft.com/office/powerpoint/2010/main" val="3889018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71CAC-E50A-4B63-BA85-75D07B34FBF5}" type="slidenum">
              <a:rPr lang="en-US" smtClean="0"/>
              <a:pPr/>
              <a:t>2</a:t>
            </a:fld>
            <a:endParaRPr lang="en-US"/>
          </a:p>
        </p:txBody>
      </p:sp>
    </p:spTree>
    <p:extLst>
      <p:ext uri="{BB962C8B-B14F-4D97-AF65-F5344CB8AC3E}">
        <p14:creationId xmlns:p14="http://schemas.microsoft.com/office/powerpoint/2010/main" val="195023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56943-A481-4329-AB46-EBA955F23898}" type="slidenum">
              <a:rPr lang="en-US"/>
              <a:pPr/>
              <a:t>18</a:t>
            </a:fld>
            <a:endParaRPr lang="en-US"/>
          </a:p>
        </p:txBody>
      </p:sp>
      <p:sp>
        <p:nvSpPr>
          <p:cNvPr id="2515970" name="Rectangle 2"/>
          <p:cNvSpPr>
            <a:spLocks noGrp="1" noRot="1" noChangeAspect="1" noChangeArrowheads="1" noTextEdit="1"/>
          </p:cNvSpPr>
          <p:nvPr>
            <p:ph type="sldImg"/>
          </p:nvPr>
        </p:nvSpPr>
        <p:spPr>
          <a:ln/>
        </p:spPr>
      </p:sp>
      <p:sp>
        <p:nvSpPr>
          <p:cNvPr id="251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78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56943-A481-4329-AB46-EBA955F23898}" type="slidenum">
              <a:rPr lang="en-US"/>
              <a:pPr/>
              <a:t>20</a:t>
            </a:fld>
            <a:endParaRPr lang="en-US"/>
          </a:p>
        </p:txBody>
      </p:sp>
      <p:sp>
        <p:nvSpPr>
          <p:cNvPr id="2515970" name="Rectangle 2"/>
          <p:cNvSpPr>
            <a:spLocks noGrp="1" noRot="1" noChangeAspect="1" noChangeArrowheads="1" noTextEdit="1"/>
          </p:cNvSpPr>
          <p:nvPr>
            <p:ph type="sldImg"/>
          </p:nvPr>
        </p:nvSpPr>
        <p:spPr>
          <a:ln/>
        </p:spPr>
      </p:sp>
      <p:sp>
        <p:nvSpPr>
          <p:cNvPr id="251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6797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71CAC-E50A-4B63-BA85-75D07B34FBF5}" type="slidenum">
              <a:rPr lang="en-US" smtClean="0"/>
              <a:pPr/>
              <a:t>21</a:t>
            </a:fld>
            <a:endParaRPr lang="en-US"/>
          </a:p>
        </p:txBody>
      </p:sp>
    </p:spTree>
    <p:extLst>
      <p:ext uri="{BB962C8B-B14F-4D97-AF65-F5344CB8AC3E}">
        <p14:creationId xmlns:p14="http://schemas.microsoft.com/office/powerpoint/2010/main" val="192373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3C7CB-EB76-446D-82F9-51C6F7BC10D2}" type="slidenum">
              <a:rPr lang="en-US"/>
              <a:pPr/>
              <a:t>22</a:t>
            </a:fld>
            <a:endParaRPr lang="en-US"/>
          </a:p>
        </p:txBody>
      </p:sp>
      <p:sp>
        <p:nvSpPr>
          <p:cNvPr id="2531330" name="Rectangle 2"/>
          <p:cNvSpPr>
            <a:spLocks noGrp="1" noRot="1" noChangeAspect="1" noChangeArrowheads="1" noTextEdit="1"/>
          </p:cNvSpPr>
          <p:nvPr>
            <p:ph type="sldImg"/>
          </p:nvPr>
        </p:nvSpPr>
        <p:spPr>
          <a:ln/>
        </p:spPr>
      </p:sp>
      <p:sp>
        <p:nvSpPr>
          <p:cNvPr id="2531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4249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AB6D2A-FE99-4CD0-BDE8-271DC87F6280}" type="slidenum">
              <a:rPr lang="en-US"/>
              <a:pPr/>
              <a:t>23</a:t>
            </a:fld>
            <a:endParaRPr lang="en-US"/>
          </a:p>
        </p:txBody>
      </p:sp>
      <p:sp>
        <p:nvSpPr>
          <p:cNvPr id="2532354" name="Rectangle 2"/>
          <p:cNvSpPr>
            <a:spLocks noGrp="1" noRot="1" noChangeAspect="1" noChangeArrowheads="1" noTextEdit="1"/>
          </p:cNvSpPr>
          <p:nvPr>
            <p:ph type="sldImg"/>
          </p:nvPr>
        </p:nvSpPr>
        <p:spPr>
          <a:ln/>
        </p:spPr>
      </p:sp>
      <p:sp>
        <p:nvSpPr>
          <p:cNvPr id="2532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19462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4E494-20A0-485D-AA02-2B61E0A39D50}" type="slidenum">
              <a:rPr lang="en-US"/>
              <a:pPr/>
              <a:t>24</a:t>
            </a:fld>
            <a:endParaRPr lang="en-US"/>
          </a:p>
        </p:txBody>
      </p:sp>
      <p:sp>
        <p:nvSpPr>
          <p:cNvPr id="2533378" name="Rectangle 2"/>
          <p:cNvSpPr>
            <a:spLocks noGrp="1" noRot="1" noChangeAspect="1" noChangeArrowheads="1" noTextEdit="1"/>
          </p:cNvSpPr>
          <p:nvPr>
            <p:ph type="sldImg"/>
          </p:nvPr>
        </p:nvSpPr>
        <p:spPr>
          <a:ln/>
        </p:spPr>
      </p:sp>
      <p:sp>
        <p:nvSpPr>
          <p:cNvPr id="2533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2916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E0077-2EC0-4C82-9283-088CB1C7E036}" type="slidenum">
              <a:rPr lang="en-US"/>
              <a:pPr/>
              <a:t>25</a:t>
            </a:fld>
            <a:endParaRPr lang="en-US"/>
          </a:p>
        </p:txBody>
      </p:sp>
      <p:sp>
        <p:nvSpPr>
          <p:cNvPr id="2607106" name="Rectangle 2"/>
          <p:cNvSpPr>
            <a:spLocks noGrp="1" noRot="1" noChangeAspect="1" noChangeArrowheads="1" noTextEdit="1"/>
          </p:cNvSpPr>
          <p:nvPr>
            <p:ph type="sldImg"/>
          </p:nvPr>
        </p:nvSpPr>
        <p:spPr>
          <a:ln/>
        </p:spPr>
      </p:sp>
      <p:sp>
        <p:nvSpPr>
          <p:cNvPr id="260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9766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6E73F-2D1E-46EB-A9A5-932EBD809357}" type="slidenum">
              <a:rPr lang="en-US"/>
              <a:pPr/>
              <a:t>26</a:t>
            </a:fld>
            <a:endParaRPr lang="en-US"/>
          </a:p>
        </p:txBody>
      </p:sp>
      <p:sp>
        <p:nvSpPr>
          <p:cNvPr id="2534402" name="Rectangle 2"/>
          <p:cNvSpPr>
            <a:spLocks noGrp="1" noRot="1" noChangeAspect="1" noChangeArrowheads="1" noTextEdit="1"/>
          </p:cNvSpPr>
          <p:nvPr>
            <p:ph type="sldImg"/>
          </p:nvPr>
        </p:nvSpPr>
        <p:spPr>
          <a:ln/>
        </p:spPr>
      </p:sp>
      <p:sp>
        <p:nvSpPr>
          <p:cNvPr id="2534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0713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44E613-8DAD-42D5-82D4-DD34D2ABB888}" type="slidenum">
              <a:rPr lang="en-US"/>
              <a:pPr/>
              <a:t>27</a:t>
            </a:fld>
            <a:endParaRPr lang="en-US"/>
          </a:p>
        </p:txBody>
      </p:sp>
      <p:sp>
        <p:nvSpPr>
          <p:cNvPr id="2535426" name="Rectangle 2"/>
          <p:cNvSpPr>
            <a:spLocks noGrp="1" noRot="1" noChangeAspect="1" noChangeArrowheads="1" noTextEdit="1"/>
          </p:cNvSpPr>
          <p:nvPr>
            <p:ph type="sldImg"/>
          </p:nvPr>
        </p:nvSpPr>
        <p:spPr>
          <a:ln/>
        </p:spPr>
      </p:sp>
      <p:sp>
        <p:nvSpPr>
          <p:cNvPr id="2535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2587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99678-3C22-4958-A638-A78B45A830DF}" type="slidenum">
              <a:rPr lang="en-US"/>
              <a:pPr/>
              <a:t>28</a:t>
            </a:fld>
            <a:endParaRPr lang="en-US"/>
          </a:p>
        </p:txBody>
      </p:sp>
      <p:sp>
        <p:nvSpPr>
          <p:cNvPr id="2536450" name="Rectangle 2"/>
          <p:cNvSpPr>
            <a:spLocks noGrp="1" noRot="1" noChangeAspect="1" noChangeArrowheads="1" noTextEdit="1"/>
          </p:cNvSpPr>
          <p:nvPr>
            <p:ph type="sldImg"/>
          </p:nvPr>
        </p:nvSpPr>
        <p:spPr>
          <a:ln/>
        </p:spPr>
      </p:sp>
      <p:sp>
        <p:nvSpPr>
          <p:cNvPr id="2536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372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31E9FD-18B4-4B3F-95DF-28F0E800F2DA}" type="slidenum">
              <a:rPr lang="en-US"/>
              <a:pPr/>
              <a:t>3</a:t>
            </a:fld>
            <a:endParaRPr lang="en-US"/>
          </a:p>
        </p:txBody>
      </p:sp>
      <p:sp>
        <p:nvSpPr>
          <p:cNvPr id="2492418" name="Rectangle 2"/>
          <p:cNvSpPr>
            <a:spLocks noRot="1" noChangeArrowheads="1" noTextEdit="1"/>
          </p:cNvSpPr>
          <p:nvPr>
            <p:ph type="sldImg"/>
          </p:nvPr>
        </p:nvSpPr>
        <p:spPr>
          <a:ln/>
        </p:spPr>
      </p:sp>
      <p:sp>
        <p:nvSpPr>
          <p:cNvPr id="2492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2366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9825F-C6D2-453C-8629-A7DCCB7D37D4}" type="slidenum">
              <a:rPr lang="en-US"/>
              <a:pPr/>
              <a:t>29</a:t>
            </a:fld>
            <a:endParaRPr lang="en-US"/>
          </a:p>
        </p:txBody>
      </p:sp>
      <p:sp>
        <p:nvSpPr>
          <p:cNvPr id="2537474" name="Rectangle 2"/>
          <p:cNvSpPr>
            <a:spLocks noGrp="1" noRot="1" noChangeAspect="1" noChangeArrowheads="1" noTextEdit="1"/>
          </p:cNvSpPr>
          <p:nvPr>
            <p:ph type="sldImg"/>
          </p:nvPr>
        </p:nvSpPr>
        <p:spPr>
          <a:ln/>
        </p:spPr>
      </p:sp>
      <p:sp>
        <p:nvSpPr>
          <p:cNvPr id="2537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2242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17C0F-B9CE-42E5-A02B-D34BAD8D8C94}" type="slidenum">
              <a:rPr lang="en-US"/>
              <a:pPr/>
              <a:t>30</a:t>
            </a:fld>
            <a:endParaRPr lang="en-US"/>
          </a:p>
        </p:txBody>
      </p:sp>
      <p:sp>
        <p:nvSpPr>
          <p:cNvPr id="2538498" name="Rectangle 2"/>
          <p:cNvSpPr>
            <a:spLocks noGrp="1" noRot="1" noChangeAspect="1" noChangeArrowheads="1" noTextEdit="1"/>
          </p:cNvSpPr>
          <p:nvPr>
            <p:ph type="sldImg"/>
          </p:nvPr>
        </p:nvSpPr>
        <p:spPr>
          <a:ln/>
        </p:spPr>
      </p:sp>
      <p:sp>
        <p:nvSpPr>
          <p:cNvPr id="2538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64421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11C64-907C-46BA-91F5-A75BCFC0D6A5}" type="slidenum">
              <a:rPr lang="en-US"/>
              <a:pPr/>
              <a:t>31</a:t>
            </a:fld>
            <a:endParaRPr lang="en-US"/>
          </a:p>
        </p:txBody>
      </p:sp>
      <p:sp>
        <p:nvSpPr>
          <p:cNvPr id="2539522" name="Rectangle 2"/>
          <p:cNvSpPr>
            <a:spLocks noGrp="1" noRot="1" noChangeAspect="1" noChangeArrowheads="1" noTextEdit="1"/>
          </p:cNvSpPr>
          <p:nvPr>
            <p:ph type="sldImg"/>
          </p:nvPr>
        </p:nvSpPr>
        <p:spPr>
          <a:ln/>
        </p:spPr>
      </p:sp>
      <p:sp>
        <p:nvSpPr>
          <p:cNvPr id="253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4011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B47AD-0DF7-41C0-AB44-C3715AA19870}" type="slidenum">
              <a:rPr lang="en-US"/>
              <a:pPr/>
              <a:t>32</a:t>
            </a:fld>
            <a:endParaRPr lang="en-US"/>
          </a:p>
        </p:txBody>
      </p:sp>
      <p:sp>
        <p:nvSpPr>
          <p:cNvPr id="2540546" name="Rectangle 2"/>
          <p:cNvSpPr>
            <a:spLocks noGrp="1" noRot="1" noChangeAspect="1" noChangeArrowheads="1" noTextEdit="1"/>
          </p:cNvSpPr>
          <p:nvPr>
            <p:ph type="sldImg"/>
          </p:nvPr>
        </p:nvSpPr>
        <p:spPr>
          <a:ln/>
        </p:spPr>
      </p:sp>
      <p:sp>
        <p:nvSpPr>
          <p:cNvPr id="2540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8219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6D9AF-5C1E-4D9B-B851-6E2C8E230A15}" type="slidenum">
              <a:rPr lang="en-US"/>
              <a:pPr/>
              <a:t>33</a:t>
            </a:fld>
            <a:endParaRPr lang="en-US"/>
          </a:p>
        </p:txBody>
      </p:sp>
      <p:sp>
        <p:nvSpPr>
          <p:cNvPr id="2541570" name="Rectangle 2"/>
          <p:cNvSpPr>
            <a:spLocks noGrp="1" noRot="1" noChangeAspect="1" noChangeArrowheads="1" noTextEdit="1"/>
          </p:cNvSpPr>
          <p:nvPr>
            <p:ph type="sldImg"/>
          </p:nvPr>
        </p:nvSpPr>
        <p:spPr>
          <a:ln/>
        </p:spPr>
      </p:sp>
      <p:sp>
        <p:nvSpPr>
          <p:cNvPr id="2541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08312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3B30B-278D-4669-9C85-F311C05033A4}" type="slidenum">
              <a:rPr lang="en-US"/>
              <a:pPr/>
              <a:t>34</a:t>
            </a:fld>
            <a:endParaRPr lang="en-US"/>
          </a:p>
        </p:txBody>
      </p:sp>
      <p:sp>
        <p:nvSpPr>
          <p:cNvPr id="2542594" name="Rectangle 2"/>
          <p:cNvSpPr>
            <a:spLocks noGrp="1" noRot="1" noChangeAspect="1" noChangeArrowheads="1" noTextEdit="1"/>
          </p:cNvSpPr>
          <p:nvPr>
            <p:ph type="sldImg"/>
          </p:nvPr>
        </p:nvSpPr>
        <p:spPr>
          <a:ln/>
        </p:spPr>
      </p:sp>
      <p:sp>
        <p:nvSpPr>
          <p:cNvPr id="2542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88231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165A2-1CD9-4B2F-8819-32D90238712D}" type="slidenum">
              <a:rPr lang="en-US"/>
              <a:pPr/>
              <a:t>35</a:t>
            </a:fld>
            <a:endParaRPr lang="en-US"/>
          </a:p>
        </p:txBody>
      </p:sp>
      <p:sp>
        <p:nvSpPr>
          <p:cNvPr id="2543618" name="Rectangle 2"/>
          <p:cNvSpPr>
            <a:spLocks noGrp="1" noRot="1" noChangeAspect="1" noChangeArrowheads="1" noTextEdit="1"/>
          </p:cNvSpPr>
          <p:nvPr>
            <p:ph type="sldImg"/>
          </p:nvPr>
        </p:nvSpPr>
        <p:spPr>
          <a:ln/>
        </p:spPr>
      </p:sp>
      <p:sp>
        <p:nvSpPr>
          <p:cNvPr id="254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51992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850AF-7593-4A94-A841-7FDC169552FE}" type="slidenum">
              <a:rPr lang="en-US"/>
              <a:pPr/>
              <a:t>36</a:t>
            </a:fld>
            <a:endParaRPr lang="en-US"/>
          </a:p>
        </p:txBody>
      </p:sp>
      <p:sp>
        <p:nvSpPr>
          <p:cNvPr id="2545666" name="Rectangle 2"/>
          <p:cNvSpPr>
            <a:spLocks noGrp="1" noRot="1" noChangeAspect="1" noChangeArrowheads="1" noTextEdit="1"/>
          </p:cNvSpPr>
          <p:nvPr>
            <p:ph type="sldImg"/>
          </p:nvPr>
        </p:nvSpPr>
        <p:spPr>
          <a:ln/>
        </p:spPr>
      </p:sp>
      <p:sp>
        <p:nvSpPr>
          <p:cNvPr id="2545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44930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D5F10-2C1A-4672-A651-38090F9E4A4F}" type="slidenum">
              <a:rPr lang="en-US"/>
              <a:pPr/>
              <a:t>37</a:t>
            </a:fld>
            <a:endParaRPr lang="en-US"/>
          </a:p>
        </p:txBody>
      </p:sp>
      <p:sp>
        <p:nvSpPr>
          <p:cNvPr id="2548738" name="Rectangle 2"/>
          <p:cNvSpPr>
            <a:spLocks noGrp="1" noRot="1" noChangeAspect="1" noChangeArrowheads="1" noTextEdit="1"/>
          </p:cNvSpPr>
          <p:nvPr>
            <p:ph type="sldImg"/>
          </p:nvPr>
        </p:nvSpPr>
        <p:spPr>
          <a:ln/>
        </p:spPr>
      </p:sp>
      <p:sp>
        <p:nvSpPr>
          <p:cNvPr id="2548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75806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1E2331-A71C-4F7B-ACB3-8E31D9BEE738}" type="slidenum">
              <a:rPr lang="en-US"/>
              <a:pPr/>
              <a:t>38</a:t>
            </a:fld>
            <a:endParaRPr lang="en-US"/>
          </a:p>
        </p:txBody>
      </p:sp>
      <p:sp>
        <p:nvSpPr>
          <p:cNvPr id="2554882" name="Rectangle 2"/>
          <p:cNvSpPr>
            <a:spLocks noGrp="1" noRot="1" noChangeAspect="1" noChangeArrowheads="1" noTextEdit="1"/>
          </p:cNvSpPr>
          <p:nvPr>
            <p:ph type="sldImg"/>
          </p:nvPr>
        </p:nvSpPr>
        <p:spPr>
          <a:ln/>
        </p:spPr>
      </p:sp>
      <p:sp>
        <p:nvSpPr>
          <p:cNvPr id="255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54080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0C2CD-84CB-4526-BB47-8501F11C4BE7}" type="slidenum">
              <a:rPr lang="en-US"/>
              <a:pPr/>
              <a:t>4</a:t>
            </a:fld>
            <a:endParaRPr lang="en-US"/>
          </a:p>
        </p:txBody>
      </p:sp>
      <p:sp>
        <p:nvSpPr>
          <p:cNvPr id="2493442" name="Rectangle 2"/>
          <p:cNvSpPr>
            <a:spLocks noRot="1" noChangeArrowheads="1" noTextEdit="1"/>
          </p:cNvSpPr>
          <p:nvPr>
            <p:ph type="sldImg"/>
          </p:nvPr>
        </p:nvSpPr>
        <p:spPr>
          <a:ln/>
        </p:spPr>
      </p:sp>
      <p:sp>
        <p:nvSpPr>
          <p:cNvPr id="2493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7324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7354E-5D07-4437-A732-53F9457896A2}" type="slidenum">
              <a:rPr lang="en-US"/>
              <a:pPr/>
              <a:t>39</a:t>
            </a:fld>
            <a:endParaRPr lang="en-US"/>
          </a:p>
        </p:txBody>
      </p:sp>
      <p:sp>
        <p:nvSpPr>
          <p:cNvPr id="2568194" name="Rectangle 2"/>
          <p:cNvSpPr>
            <a:spLocks noGrp="1" noRot="1" noChangeAspect="1" noChangeArrowheads="1" noTextEdit="1"/>
          </p:cNvSpPr>
          <p:nvPr>
            <p:ph type="sldImg"/>
          </p:nvPr>
        </p:nvSpPr>
        <p:spPr>
          <a:ln/>
        </p:spPr>
      </p:sp>
      <p:sp>
        <p:nvSpPr>
          <p:cNvPr id="2568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4367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64958-135F-4782-8F2B-C109B1DC1182}" type="slidenum">
              <a:rPr lang="en-US"/>
              <a:pPr/>
              <a:t>40</a:t>
            </a:fld>
            <a:endParaRPr lang="en-US"/>
          </a:p>
        </p:txBody>
      </p:sp>
      <p:sp>
        <p:nvSpPr>
          <p:cNvPr id="2569218" name="Rectangle 2"/>
          <p:cNvSpPr>
            <a:spLocks noGrp="1" noRot="1" noChangeAspect="1" noChangeArrowheads="1" noTextEdit="1"/>
          </p:cNvSpPr>
          <p:nvPr>
            <p:ph type="sldImg"/>
          </p:nvPr>
        </p:nvSpPr>
        <p:spPr>
          <a:ln/>
        </p:spPr>
      </p:sp>
      <p:sp>
        <p:nvSpPr>
          <p:cNvPr id="256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89018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B4A28-453A-4735-B862-C4EC2EE93714}" type="slidenum">
              <a:rPr lang="en-US"/>
              <a:pPr/>
              <a:t>41</a:t>
            </a:fld>
            <a:endParaRPr lang="en-US"/>
          </a:p>
        </p:txBody>
      </p:sp>
      <p:sp>
        <p:nvSpPr>
          <p:cNvPr id="2570242" name="Rectangle 2"/>
          <p:cNvSpPr>
            <a:spLocks noGrp="1" noRot="1" noChangeAspect="1" noChangeArrowheads="1" noTextEdit="1"/>
          </p:cNvSpPr>
          <p:nvPr>
            <p:ph type="sldImg"/>
          </p:nvPr>
        </p:nvSpPr>
        <p:spPr>
          <a:ln/>
        </p:spPr>
      </p:sp>
      <p:sp>
        <p:nvSpPr>
          <p:cNvPr id="2570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3087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E8D2C-63E4-4CA5-A491-D4BA7F9E0CCB}" type="slidenum">
              <a:rPr lang="en-US"/>
              <a:pPr/>
              <a:t>42</a:t>
            </a:fld>
            <a:endParaRPr lang="en-US"/>
          </a:p>
        </p:txBody>
      </p:sp>
      <p:sp>
        <p:nvSpPr>
          <p:cNvPr id="2571266" name="Rectangle 2"/>
          <p:cNvSpPr>
            <a:spLocks noGrp="1" noRot="1" noChangeAspect="1" noChangeArrowheads="1" noTextEdit="1"/>
          </p:cNvSpPr>
          <p:nvPr>
            <p:ph type="sldImg"/>
          </p:nvPr>
        </p:nvSpPr>
        <p:spPr>
          <a:ln/>
        </p:spPr>
      </p:sp>
      <p:sp>
        <p:nvSpPr>
          <p:cNvPr id="257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71451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66B58-A052-4B87-A75D-BB2526118B33}" type="slidenum">
              <a:rPr lang="en-US"/>
              <a:pPr/>
              <a:t>43</a:t>
            </a:fld>
            <a:endParaRPr lang="en-US"/>
          </a:p>
        </p:txBody>
      </p:sp>
      <p:sp>
        <p:nvSpPr>
          <p:cNvPr id="2572290" name="Rectangle 2"/>
          <p:cNvSpPr>
            <a:spLocks noGrp="1" noRot="1" noChangeAspect="1" noChangeArrowheads="1" noTextEdit="1"/>
          </p:cNvSpPr>
          <p:nvPr>
            <p:ph type="sldImg"/>
          </p:nvPr>
        </p:nvSpPr>
        <p:spPr>
          <a:ln/>
        </p:spPr>
      </p:sp>
      <p:sp>
        <p:nvSpPr>
          <p:cNvPr id="257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61427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FBA0E3-877B-4522-92BE-A1D776A14C55}" type="slidenum">
              <a:rPr lang="en-US"/>
              <a:pPr/>
              <a:t>44</a:t>
            </a:fld>
            <a:endParaRPr lang="en-US"/>
          </a:p>
        </p:txBody>
      </p:sp>
      <p:sp>
        <p:nvSpPr>
          <p:cNvPr id="2573314" name="Rectangle 2"/>
          <p:cNvSpPr>
            <a:spLocks noGrp="1" noRot="1" noChangeAspect="1" noChangeArrowheads="1" noTextEdit="1"/>
          </p:cNvSpPr>
          <p:nvPr>
            <p:ph type="sldImg"/>
          </p:nvPr>
        </p:nvSpPr>
        <p:spPr>
          <a:ln/>
        </p:spPr>
      </p:sp>
      <p:sp>
        <p:nvSpPr>
          <p:cNvPr id="2573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9498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18F26-3E92-4555-A5BD-70DBC1EB2131}" type="slidenum">
              <a:rPr lang="en-US"/>
              <a:pPr/>
              <a:t>45</a:t>
            </a:fld>
            <a:endParaRPr lang="en-US"/>
          </a:p>
        </p:txBody>
      </p:sp>
      <p:sp>
        <p:nvSpPr>
          <p:cNvPr id="2574338" name="Rectangle 2"/>
          <p:cNvSpPr>
            <a:spLocks noGrp="1" noRot="1" noChangeAspect="1" noChangeArrowheads="1" noTextEdit="1"/>
          </p:cNvSpPr>
          <p:nvPr>
            <p:ph type="sldImg"/>
          </p:nvPr>
        </p:nvSpPr>
        <p:spPr>
          <a:ln/>
        </p:spPr>
      </p:sp>
      <p:sp>
        <p:nvSpPr>
          <p:cNvPr id="257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25553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6674F-DE5E-4C38-82E0-A0509D4EB7C9}" type="slidenum">
              <a:rPr lang="en-US"/>
              <a:pPr/>
              <a:t>46</a:t>
            </a:fld>
            <a:endParaRPr lang="en-US"/>
          </a:p>
        </p:txBody>
      </p:sp>
      <p:sp>
        <p:nvSpPr>
          <p:cNvPr id="2575362" name="Rectangle 2"/>
          <p:cNvSpPr>
            <a:spLocks noGrp="1" noRot="1" noChangeAspect="1" noChangeArrowheads="1" noTextEdit="1"/>
          </p:cNvSpPr>
          <p:nvPr>
            <p:ph type="sldImg"/>
          </p:nvPr>
        </p:nvSpPr>
        <p:spPr>
          <a:ln/>
        </p:spPr>
      </p:sp>
      <p:sp>
        <p:nvSpPr>
          <p:cNvPr id="2575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6097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673C7-1168-49BE-B267-AC38A6889376}" type="slidenum">
              <a:rPr lang="en-US"/>
              <a:pPr/>
              <a:t>47</a:t>
            </a:fld>
            <a:endParaRPr lang="en-US"/>
          </a:p>
        </p:txBody>
      </p:sp>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91330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415D57-08A9-4E37-A56A-1EBF99B5BEB6}" type="slidenum">
              <a:rPr lang="en-US"/>
              <a:pPr/>
              <a:t>48</a:t>
            </a:fld>
            <a:endParaRPr lang="en-US"/>
          </a:p>
        </p:txBody>
      </p:sp>
      <p:sp>
        <p:nvSpPr>
          <p:cNvPr id="2577410" name="Rectangle 2"/>
          <p:cNvSpPr>
            <a:spLocks noGrp="1" noRot="1" noChangeAspect="1" noChangeArrowheads="1" noTextEdit="1"/>
          </p:cNvSpPr>
          <p:nvPr>
            <p:ph type="sldImg"/>
          </p:nvPr>
        </p:nvSpPr>
        <p:spPr>
          <a:ln/>
        </p:spPr>
      </p:sp>
      <p:sp>
        <p:nvSpPr>
          <p:cNvPr id="2577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9295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CCFB2-B9E6-4000-9454-A8FF5E4EBFB3}" type="slidenum">
              <a:rPr lang="en-US"/>
              <a:pPr/>
              <a:t>5</a:t>
            </a:fld>
            <a:endParaRPr lang="en-US"/>
          </a:p>
        </p:txBody>
      </p:sp>
      <p:sp>
        <p:nvSpPr>
          <p:cNvPr id="2494466" name="Rectangle 2"/>
          <p:cNvSpPr>
            <a:spLocks noRot="1" noChangeArrowheads="1" noTextEdit="1"/>
          </p:cNvSpPr>
          <p:nvPr>
            <p:ph type="sldImg"/>
          </p:nvPr>
        </p:nvSpPr>
        <p:spPr>
          <a:ln/>
        </p:spPr>
      </p:sp>
      <p:sp>
        <p:nvSpPr>
          <p:cNvPr id="2494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82046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ADABEB-761F-4A3F-8F26-DFB66C43C56F}" type="slidenum">
              <a:rPr lang="en-US"/>
              <a:pPr/>
              <a:t>49</a:t>
            </a:fld>
            <a:endParaRPr lang="en-US"/>
          </a:p>
        </p:txBody>
      </p:sp>
      <p:sp>
        <p:nvSpPr>
          <p:cNvPr id="2579458" name="Rectangle 2"/>
          <p:cNvSpPr>
            <a:spLocks noGrp="1" noRot="1" noChangeAspect="1" noChangeArrowheads="1" noTextEdit="1"/>
          </p:cNvSpPr>
          <p:nvPr>
            <p:ph type="sldImg"/>
          </p:nvPr>
        </p:nvSpPr>
        <p:spPr>
          <a:ln/>
        </p:spPr>
      </p:sp>
      <p:sp>
        <p:nvSpPr>
          <p:cNvPr id="257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4767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16794-E420-491B-9652-8C9C82EAFA17}" type="slidenum">
              <a:rPr lang="en-US"/>
              <a:pPr/>
              <a:t>50</a:t>
            </a:fld>
            <a:endParaRPr lang="en-US"/>
          </a:p>
        </p:txBody>
      </p:sp>
      <p:sp>
        <p:nvSpPr>
          <p:cNvPr id="2581506" name="Rectangle 2"/>
          <p:cNvSpPr>
            <a:spLocks noGrp="1" noRot="1" noChangeAspect="1" noChangeArrowheads="1" noTextEdit="1"/>
          </p:cNvSpPr>
          <p:nvPr>
            <p:ph type="sldImg"/>
          </p:nvPr>
        </p:nvSpPr>
        <p:spPr>
          <a:ln/>
        </p:spPr>
      </p:sp>
      <p:sp>
        <p:nvSpPr>
          <p:cNvPr id="258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34736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26E1C-1D45-4349-B44B-E78A93E4DBEC}" type="slidenum">
              <a:rPr lang="en-US"/>
              <a:pPr/>
              <a:t>51</a:t>
            </a:fld>
            <a:endParaRPr lang="en-US"/>
          </a:p>
        </p:txBody>
      </p:sp>
      <p:sp>
        <p:nvSpPr>
          <p:cNvPr id="2583554" name="Rectangle 2"/>
          <p:cNvSpPr>
            <a:spLocks noGrp="1" noRot="1" noChangeAspect="1" noChangeArrowheads="1" noTextEdit="1"/>
          </p:cNvSpPr>
          <p:nvPr>
            <p:ph type="sldImg"/>
          </p:nvPr>
        </p:nvSpPr>
        <p:spPr>
          <a:ln/>
        </p:spPr>
      </p:sp>
      <p:sp>
        <p:nvSpPr>
          <p:cNvPr id="258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90101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C9C28-705F-4E35-B847-60F1B4DA30AF}" type="slidenum">
              <a:rPr lang="en-US"/>
              <a:pPr/>
              <a:t>52</a:t>
            </a:fld>
            <a:endParaRPr lang="en-US"/>
          </a:p>
        </p:txBody>
      </p:sp>
      <p:sp>
        <p:nvSpPr>
          <p:cNvPr id="2584578" name="Rectangle 2"/>
          <p:cNvSpPr>
            <a:spLocks noGrp="1" noRot="1" noChangeAspect="1" noChangeArrowheads="1" noTextEdit="1"/>
          </p:cNvSpPr>
          <p:nvPr>
            <p:ph type="sldImg"/>
          </p:nvPr>
        </p:nvSpPr>
        <p:spPr>
          <a:ln/>
        </p:spPr>
      </p:sp>
      <p:sp>
        <p:nvSpPr>
          <p:cNvPr id="2584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9860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718FE2-5240-489B-9E17-E352745635E2}" type="slidenum">
              <a:rPr lang="en-US"/>
              <a:pPr/>
              <a:t>53</a:t>
            </a:fld>
            <a:endParaRPr lang="en-US"/>
          </a:p>
        </p:txBody>
      </p:sp>
      <p:sp>
        <p:nvSpPr>
          <p:cNvPr id="2585602" name="Rectangle 2"/>
          <p:cNvSpPr>
            <a:spLocks noGrp="1" noRot="1" noChangeAspect="1" noChangeArrowheads="1" noTextEdit="1"/>
          </p:cNvSpPr>
          <p:nvPr>
            <p:ph type="sldImg"/>
          </p:nvPr>
        </p:nvSpPr>
        <p:spPr>
          <a:ln/>
        </p:spPr>
      </p:sp>
      <p:sp>
        <p:nvSpPr>
          <p:cNvPr id="258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71687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F1FAE-D1E3-4626-9703-B208A20C9082}" type="slidenum">
              <a:rPr lang="en-US"/>
              <a:pPr/>
              <a:t>54</a:t>
            </a:fld>
            <a:endParaRPr lang="en-US"/>
          </a:p>
        </p:txBody>
      </p:sp>
      <p:sp>
        <p:nvSpPr>
          <p:cNvPr id="2586626" name="Rectangle 2"/>
          <p:cNvSpPr>
            <a:spLocks noGrp="1" noRot="1" noChangeAspect="1" noChangeArrowheads="1" noTextEdit="1"/>
          </p:cNvSpPr>
          <p:nvPr>
            <p:ph type="sldImg"/>
          </p:nvPr>
        </p:nvSpPr>
        <p:spPr>
          <a:ln/>
        </p:spPr>
      </p:sp>
      <p:sp>
        <p:nvSpPr>
          <p:cNvPr id="258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90937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A9CFF8-13A3-4D40-9369-BA9D2E258E60}" type="slidenum">
              <a:rPr lang="en-US"/>
              <a:pPr/>
              <a:t>55</a:t>
            </a:fld>
            <a:endParaRPr lang="en-US"/>
          </a:p>
        </p:txBody>
      </p:sp>
      <p:sp>
        <p:nvSpPr>
          <p:cNvPr id="2587650" name="Rectangle 2"/>
          <p:cNvSpPr>
            <a:spLocks noGrp="1" noRot="1" noChangeAspect="1" noChangeArrowheads="1" noTextEdit="1"/>
          </p:cNvSpPr>
          <p:nvPr>
            <p:ph type="sldImg"/>
          </p:nvPr>
        </p:nvSpPr>
        <p:spPr>
          <a:ln/>
        </p:spPr>
      </p:sp>
      <p:sp>
        <p:nvSpPr>
          <p:cNvPr id="2587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010300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1CB34-84FD-4B11-ABE0-E8F770D96287}" type="slidenum">
              <a:rPr lang="en-US"/>
              <a:pPr/>
              <a:t>56</a:t>
            </a:fld>
            <a:endParaRPr lang="en-US"/>
          </a:p>
        </p:txBody>
      </p:sp>
      <p:sp>
        <p:nvSpPr>
          <p:cNvPr id="2588674" name="Rectangle 2"/>
          <p:cNvSpPr>
            <a:spLocks noGrp="1" noRot="1" noChangeAspect="1" noChangeArrowheads="1" noTextEdit="1"/>
          </p:cNvSpPr>
          <p:nvPr>
            <p:ph type="sldImg"/>
          </p:nvPr>
        </p:nvSpPr>
        <p:spPr>
          <a:ln/>
        </p:spPr>
      </p:sp>
      <p:sp>
        <p:nvSpPr>
          <p:cNvPr id="2588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3044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F4CD8-F625-40D4-AE8B-D42FF932CB07}" type="slidenum">
              <a:rPr lang="en-US"/>
              <a:pPr/>
              <a:t>57</a:t>
            </a:fld>
            <a:endParaRPr lang="en-US"/>
          </a:p>
        </p:txBody>
      </p:sp>
      <p:sp>
        <p:nvSpPr>
          <p:cNvPr id="2589698" name="Rectangle 2"/>
          <p:cNvSpPr>
            <a:spLocks noGrp="1" noRot="1" noChangeAspect="1" noChangeArrowheads="1" noTextEdit="1"/>
          </p:cNvSpPr>
          <p:nvPr>
            <p:ph type="sldImg"/>
          </p:nvPr>
        </p:nvSpPr>
        <p:spPr>
          <a:ln/>
        </p:spPr>
      </p:sp>
      <p:sp>
        <p:nvSpPr>
          <p:cNvPr id="258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44819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C4426A-D865-40CE-9D24-41910E44E524}" type="slidenum">
              <a:rPr lang="en-US"/>
              <a:pPr/>
              <a:t>58</a:t>
            </a:fld>
            <a:endParaRPr lang="en-US"/>
          </a:p>
        </p:txBody>
      </p:sp>
      <p:sp>
        <p:nvSpPr>
          <p:cNvPr id="2590722" name="Rectangle 2"/>
          <p:cNvSpPr>
            <a:spLocks noGrp="1" noRot="1" noChangeAspect="1" noChangeArrowheads="1" noTextEdit="1"/>
          </p:cNvSpPr>
          <p:nvPr>
            <p:ph type="sldImg"/>
          </p:nvPr>
        </p:nvSpPr>
        <p:spPr>
          <a:ln/>
        </p:spPr>
      </p:sp>
      <p:sp>
        <p:nvSpPr>
          <p:cNvPr id="2590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0078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2BD202-EC6D-4022-87F2-823862D7C9E6}" type="slidenum">
              <a:rPr lang="en-US"/>
              <a:pPr/>
              <a:t>6</a:t>
            </a:fld>
            <a:endParaRPr lang="en-US"/>
          </a:p>
        </p:txBody>
      </p:sp>
      <p:sp>
        <p:nvSpPr>
          <p:cNvPr id="2495490" name="Rectangle 2"/>
          <p:cNvSpPr>
            <a:spLocks noRot="1" noChangeArrowheads="1" noTextEdit="1"/>
          </p:cNvSpPr>
          <p:nvPr>
            <p:ph type="sldImg"/>
          </p:nvPr>
        </p:nvSpPr>
        <p:spPr>
          <a:ln/>
        </p:spPr>
      </p:sp>
      <p:sp>
        <p:nvSpPr>
          <p:cNvPr id="2495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60555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E2D97-1EAC-4FD2-B039-A78EB356786F}" type="slidenum">
              <a:rPr lang="en-US"/>
              <a:pPr/>
              <a:t>59</a:t>
            </a:fld>
            <a:endParaRPr lang="en-US"/>
          </a:p>
        </p:txBody>
      </p:sp>
      <p:sp>
        <p:nvSpPr>
          <p:cNvPr id="2591746" name="Rectangle 2"/>
          <p:cNvSpPr>
            <a:spLocks noGrp="1" noRot="1" noChangeAspect="1" noChangeArrowheads="1" noTextEdit="1"/>
          </p:cNvSpPr>
          <p:nvPr>
            <p:ph type="sldImg"/>
          </p:nvPr>
        </p:nvSpPr>
        <p:spPr>
          <a:ln/>
        </p:spPr>
      </p:sp>
      <p:sp>
        <p:nvSpPr>
          <p:cNvPr id="259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97332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99FE0-91C7-4DC2-A0DF-CFB340FFA6C3}" type="slidenum">
              <a:rPr lang="en-US"/>
              <a:pPr/>
              <a:t>60</a:t>
            </a:fld>
            <a:endParaRPr lang="en-US"/>
          </a:p>
        </p:txBody>
      </p:sp>
      <p:sp>
        <p:nvSpPr>
          <p:cNvPr id="2592770" name="Rectangle 2"/>
          <p:cNvSpPr>
            <a:spLocks noGrp="1" noRot="1" noChangeAspect="1" noChangeArrowheads="1" noTextEdit="1"/>
          </p:cNvSpPr>
          <p:nvPr>
            <p:ph type="sldImg"/>
          </p:nvPr>
        </p:nvSpPr>
        <p:spPr>
          <a:ln/>
        </p:spPr>
      </p:sp>
      <p:sp>
        <p:nvSpPr>
          <p:cNvPr id="2592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75940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846643-00E9-43C8-8D04-D4D29F246804}" type="slidenum">
              <a:rPr lang="en-US"/>
              <a:pPr/>
              <a:t>61</a:t>
            </a:fld>
            <a:endParaRPr lang="en-US"/>
          </a:p>
        </p:txBody>
      </p:sp>
      <p:sp>
        <p:nvSpPr>
          <p:cNvPr id="2593794" name="Rectangle 2"/>
          <p:cNvSpPr>
            <a:spLocks noGrp="1" noRot="1" noChangeAspect="1" noChangeArrowheads="1" noTextEdit="1"/>
          </p:cNvSpPr>
          <p:nvPr>
            <p:ph type="sldImg"/>
          </p:nvPr>
        </p:nvSpPr>
        <p:spPr>
          <a:ln/>
        </p:spPr>
      </p:sp>
      <p:sp>
        <p:nvSpPr>
          <p:cNvPr id="2593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097456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FD26D-208F-4400-852F-0DF9C75967F0}" type="slidenum">
              <a:rPr lang="en-US"/>
              <a:pPr/>
              <a:t>62</a:t>
            </a:fld>
            <a:endParaRPr lang="en-US"/>
          </a:p>
        </p:txBody>
      </p:sp>
      <p:sp>
        <p:nvSpPr>
          <p:cNvPr id="2594818" name="Rectangle 2"/>
          <p:cNvSpPr>
            <a:spLocks noGrp="1" noRot="1" noChangeAspect="1" noChangeArrowheads="1" noTextEdit="1"/>
          </p:cNvSpPr>
          <p:nvPr>
            <p:ph type="sldImg"/>
          </p:nvPr>
        </p:nvSpPr>
        <p:spPr>
          <a:ln/>
        </p:spPr>
      </p:sp>
      <p:sp>
        <p:nvSpPr>
          <p:cNvPr id="259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7193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B84CF-9C04-4894-887E-4757FB6C2D95}" type="slidenum">
              <a:rPr lang="en-US"/>
              <a:pPr/>
              <a:t>63</a:t>
            </a:fld>
            <a:endParaRPr lang="en-US"/>
          </a:p>
        </p:txBody>
      </p:sp>
      <p:sp>
        <p:nvSpPr>
          <p:cNvPr id="2595842" name="Rectangle 2"/>
          <p:cNvSpPr>
            <a:spLocks noGrp="1" noRot="1" noChangeAspect="1" noChangeArrowheads="1" noTextEdit="1"/>
          </p:cNvSpPr>
          <p:nvPr>
            <p:ph type="sldImg"/>
          </p:nvPr>
        </p:nvSpPr>
        <p:spPr>
          <a:ln/>
        </p:spPr>
      </p:sp>
      <p:sp>
        <p:nvSpPr>
          <p:cNvPr id="259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120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D6E1F9-7B01-439F-9C15-C34A02385831}" type="slidenum">
              <a:rPr lang="en-US"/>
              <a:pPr/>
              <a:t>7</a:t>
            </a:fld>
            <a:endParaRPr lang="en-US"/>
          </a:p>
        </p:txBody>
      </p:sp>
      <p:sp>
        <p:nvSpPr>
          <p:cNvPr id="2496514" name="Rectangle 2"/>
          <p:cNvSpPr>
            <a:spLocks noRot="1" noChangeArrowheads="1" noTextEdit="1"/>
          </p:cNvSpPr>
          <p:nvPr>
            <p:ph type="sldImg"/>
          </p:nvPr>
        </p:nvSpPr>
        <p:spPr>
          <a:ln/>
        </p:spPr>
      </p:sp>
      <p:sp>
        <p:nvSpPr>
          <p:cNvPr id="2496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3617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BA184-03F0-43B0-8234-7C4E4DC3DAC1}" type="slidenum">
              <a:rPr lang="en-US"/>
              <a:pPr/>
              <a:t>8</a:t>
            </a:fld>
            <a:endParaRPr lang="en-US"/>
          </a:p>
        </p:txBody>
      </p:sp>
      <p:sp>
        <p:nvSpPr>
          <p:cNvPr id="2503682" name="Rectangle 2"/>
          <p:cNvSpPr>
            <a:spLocks noGrp="1" noRot="1" noChangeAspect="1" noChangeArrowheads="1" noTextEdit="1"/>
          </p:cNvSpPr>
          <p:nvPr>
            <p:ph type="sldImg"/>
          </p:nvPr>
        </p:nvSpPr>
        <p:spPr>
          <a:ln/>
        </p:spPr>
      </p:sp>
      <p:sp>
        <p:nvSpPr>
          <p:cNvPr id="250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5344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56943-A481-4329-AB46-EBA955F23898}" type="slidenum">
              <a:rPr lang="en-US"/>
              <a:pPr/>
              <a:t>14</a:t>
            </a:fld>
            <a:endParaRPr lang="en-US"/>
          </a:p>
        </p:txBody>
      </p:sp>
      <p:sp>
        <p:nvSpPr>
          <p:cNvPr id="2515970" name="Rectangle 2"/>
          <p:cNvSpPr>
            <a:spLocks noGrp="1" noRot="1" noChangeAspect="1" noChangeArrowheads="1" noTextEdit="1"/>
          </p:cNvSpPr>
          <p:nvPr>
            <p:ph type="sldImg"/>
          </p:nvPr>
        </p:nvSpPr>
        <p:spPr>
          <a:ln/>
        </p:spPr>
      </p:sp>
      <p:sp>
        <p:nvSpPr>
          <p:cNvPr id="251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7394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A56943-A481-4329-AB46-EBA955F23898}" type="slidenum">
              <a:rPr lang="en-US"/>
              <a:pPr/>
              <a:t>16</a:t>
            </a:fld>
            <a:endParaRPr lang="en-US"/>
          </a:p>
        </p:txBody>
      </p:sp>
      <p:sp>
        <p:nvSpPr>
          <p:cNvPr id="2515970" name="Rectangle 2"/>
          <p:cNvSpPr>
            <a:spLocks noGrp="1" noRot="1" noChangeAspect="1" noChangeArrowheads="1" noTextEdit="1"/>
          </p:cNvSpPr>
          <p:nvPr>
            <p:ph type="sldImg"/>
          </p:nvPr>
        </p:nvSpPr>
        <p:spPr>
          <a:ln/>
        </p:spPr>
      </p:sp>
      <p:sp>
        <p:nvSpPr>
          <p:cNvPr id="2515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32941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232805" y="6248400"/>
            <a:ext cx="747712" cy="365760"/>
          </a:xfrm>
        </p:spPr>
        <p:txBody>
          <a:bodyPr/>
          <a:lstStyle>
            <a:lvl1pPr algn="r">
              <a:defRPr sz="1800">
                <a:solidFill>
                  <a:schemeClr val="accent1"/>
                </a:solidFill>
              </a:defRPr>
            </a:lvl1pPr>
          </a:lstStyle>
          <a:p>
            <a:fld id="{9CCB3326-081A-4E29-BE26-0D1E4E66F8EF}" type="slidenum">
              <a:rPr lang="en-US" smtClean="0"/>
              <a:pPr/>
              <a:t>‹#›</a:t>
            </a:fld>
            <a:endParaRPr lang="en-US"/>
          </a:p>
        </p:txBody>
      </p:sp>
      <p:sp>
        <p:nvSpPr>
          <p:cNvPr id="18" name="Footer Placeholder 4"/>
          <p:cNvSpPr txBox="1">
            <a:spLocks/>
          </p:cNvSpPr>
          <p:nvPr/>
        </p:nvSpPr>
        <p:spPr>
          <a:xfrm>
            <a:off x="152400" y="6248400"/>
            <a:ext cx="3352800" cy="457200"/>
          </a:xfrm>
          <a:prstGeom prst="rect">
            <a:avLst/>
          </a:prstGeom>
        </p:spPr>
        <p:txBody>
          <a:bodyPr vert="horz"/>
          <a:lstStyle>
            <a:defPPr>
              <a:defRPr lang="en-US"/>
            </a:defPPr>
            <a:lvl1pPr marL="0" algn="l" defTabSz="914400" rtl="0" eaLnBrk="1" latinLnBrk="0" hangingPunct="1">
              <a:defRPr kumimoji="0" sz="12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Copyright © Pearson Education Limited 2015.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52400" y="5759116"/>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52400" y="5759116"/>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468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229600" y="6324600"/>
            <a:ext cx="762000" cy="365760"/>
          </a:xfrm>
        </p:spPr>
        <p:txBody>
          <a:bodyPr/>
          <a:lstStyle>
            <a:lvl1pPr>
              <a:defRPr>
                <a:solidFill>
                  <a:schemeClr val="accent1"/>
                </a:solidFill>
              </a:defRPr>
            </a:lvl1pPr>
          </a:lstStyle>
          <a:p>
            <a:fld id="{9CCB3326-081A-4E29-BE26-0D1E4E66F8E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5" name="Footer Placeholder 4"/>
          <p:cNvSpPr>
            <a:spLocks noGrp="1"/>
          </p:cNvSpPr>
          <p:nvPr>
            <p:ph type="ftr" sz="quarter" idx="11"/>
          </p:nvPr>
        </p:nvSpPr>
        <p:spPr>
          <a:xfrm>
            <a:off x="152400" y="6248400"/>
            <a:ext cx="3352800" cy="457200"/>
          </a:xfrm>
          <a:prstGeom prst="rect">
            <a:avLst/>
          </a:prstGeom>
        </p:spPr>
        <p:txBody>
          <a:bodyPr/>
          <a:lstStyle>
            <a:lvl1pPr algn="l">
              <a:defRPr sz="1200"/>
            </a:lvl1pPr>
          </a:lstStyle>
          <a:p>
            <a:endParaRPr lang="en-US"/>
          </a:p>
        </p:txBody>
      </p:sp>
      <p:sp>
        <p:nvSpPr>
          <p:cNvPr id="6" name="Slide Number Placeholder 5"/>
          <p:cNvSpPr>
            <a:spLocks noGrp="1"/>
          </p:cNvSpPr>
          <p:nvPr>
            <p:ph type="sldNum" sz="quarter" idx="12"/>
          </p:nvPr>
        </p:nvSpPr>
        <p:spPr>
          <a:xfrm>
            <a:off x="8229600" y="6248400"/>
            <a:ext cx="762000" cy="365760"/>
          </a:xfrm>
        </p:spPr>
        <p:txBody>
          <a:bodyPr/>
          <a:lstStyle>
            <a:lvl1pPr>
              <a:defRPr>
                <a:solidFill>
                  <a:schemeClr val="accent1"/>
                </a:solidFill>
              </a:defRPr>
            </a:lvl1pPr>
          </a:lstStyle>
          <a:p>
            <a:fld id="{9CCB3326-081A-4E29-BE26-0D1E4E66F8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7" name="Slide Number Placeholder 26"/>
          <p:cNvSpPr>
            <a:spLocks noGrp="1"/>
          </p:cNvSpPr>
          <p:nvPr>
            <p:ph type="sldNum" sz="quarter" idx="11"/>
          </p:nvPr>
        </p:nvSpPr>
        <p:spPr/>
        <p:txBody>
          <a:bodyPr rtlCol="0"/>
          <a:lstStyle/>
          <a:p>
            <a:fld id="{9CCB3326-081A-4E29-BE26-0D1E4E66F8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9CCB3326-081A-4E29-BE26-0D1E4E66F8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Footer Placeholder 5"/>
          <p:cNvSpPr>
            <a:spLocks noGrp="1"/>
          </p:cNvSpPr>
          <p:nvPr>
            <p:ph type="ftr" sz="quarter" idx="11"/>
          </p:nvPr>
        </p:nvSpPr>
        <p:spPr>
          <a:xfrm>
            <a:off x="152400" y="5759116"/>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52400" y="5759116"/>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CCB3326-081A-4E29-BE26-0D1E4E66F8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44013" y="-15654"/>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248288" y="6248400"/>
            <a:ext cx="762000" cy="365760"/>
          </a:xfrm>
          <a:prstGeom prst="rect">
            <a:avLst/>
          </a:prstGeom>
        </p:spPr>
        <p:txBody>
          <a:bodyPr vert="horz" anchor="b"/>
          <a:lstStyle>
            <a:lvl1pPr algn="r" eaLnBrk="1" latinLnBrk="0" hangingPunct="1">
              <a:defRPr kumimoji="0" sz="1800">
                <a:solidFill>
                  <a:schemeClr val="accent1"/>
                </a:solidFill>
              </a:defRPr>
            </a:lvl1pPr>
          </a:lstStyle>
          <a:p>
            <a:fld id="{9CCB3326-081A-4E29-BE26-0D1E4E66F8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Implementing an REA Model in a Relational Database</a:t>
            </a:r>
            <a:endParaRPr lang="en-US" dirty="0"/>
          </a:p>
        </p:txBody>
      </p:sp>
      <p:sp>
        <p:nvSpPr>
          <p:cNvPr id="3" name="Subtitle 2"/>
          <p:cNvSpPr>
            <a:spLocks noGrp="1"/>
          </p:cNvSpPr>
          <p:nvPr>
            <p:ph type="subTitle" idx="1"/>
          </p:nvPr>
        </p:nvSpPr>
        <p:spPr/>
        <p:txBody>
          <a:bodyPr/>
          <a:lstStyle/>
          <a:p>
            <a:r>
              <a:rPr lang="en-US" dirty="0" smtClean="0"/>
              <a:t>Chapter 18</a:t>
            </a:r>
            <a:endParaRPr lang="en-US" dirty="0"/>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1</a:t>
            </a:fld>
            <a:endParaRPr lang="en-US" dirty="0"/>
          </a:p>
        </p:txBody>
      </p:sp>
    </p:spTree>
    <p:extLst>
      <p:ext uri="{BB962C8B-B14F-4D97-AF65-F5344CB8AC3E}">
        <p14:creationId xmlns:p14="http://schemas.microsoft.com/office/powerpoint/2010/main" val="1133161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Rules for Combining REA Diagrams</a:t>
            </a:r>
            <a:endParaRPr lang="en-US" dirty="0"/>
          </a:p>
        </p:txBody>
      </p:sp>
      <p:sp>
        <p:nvSpPr>
          <p:cNvPr id="3" name="Content Placeholder 2"/>
          <p:cNvSpPr>
            <a:spLocks noGrp="1"/>
          </p:cNvSpPr>
          <p:nvPr>
            <p:ph idx="1"/>
          </p:nvPr>
        </p:nvSpPr>
        <p:spPr>
          <a:xfrm>
            <a:off x="457200" y="1981200"/>
            <a:ext cx="8229600" cy="4325112"/>
          </a:xfrm>
        </p:spPr>
        <p:txBody>
          <a:bodyPr/>
          <a:lstStyle/>
          <a:p>
            <a:pPr>
              <a:lnSpc>
                <a:spcPct val="80000"/>
              </a:lnSpc>
            </a:pPr>
            <a:r>
              <a:rPr lang="en-US" sz="2400" b="1" dirty="0"/>
              <a:t>Merging Redundant </a:t>
            </a:r>
            <a:r>
              <a:rPr lang="en-US" b="1" dirty="0">
                <a:solidFill>
                  <a:srgbClr val="FF0000"/>
                </a:solidFill>
              </a:rPr>
              <a:t>RESOURCE</a:t>
            </a:r>
            <a:r>
              <a:rPr lang="en-US" sz="2400" b="1" dirty="0"/>
              <a:t> Entities</a:t>
            </a:r>
            <a:endParaRPr lang="en-US" sz="2400" dirty="0"/>
          </a:p>
          <a:p>
            <a:pPr lvl="1">
              <a:lnSpc>
                <a:spcPct val="80000"/>
              </a:lnSpc>
            </a:pPr>
            <a:r>
              <a:rPr lang="en-US" sz="2200" dirty="0"/>
              <a:t>The REA diagrams for individual transaction cycles are built around basic give-get economic exchanges.</a:t>
            </a:r>
          </a:p>
          <a:p>
            <a:pPr lvl="1">
              <a:lnSpc>
                <a:spcPct val="80000"/>
              </a:lnSpc>
            </a:pPr>
            <a:endParaRPr lang="en-US" sz="2200" dirty="0" smtClean="0"/>
          </a:p>
          <a:p>
            <a:pPr lvl="1">
              <a:lnSpc>
                <a:spcPct val="80000"/>
              </a:lnSpc>
            </a:pPr>
            <a:r>
              <a:rPr lang="en-US" sz="2200" dirty="0" smtClean="0"/>
              <a:t>Diagrams </a:t>
            </a:r>
            <a:r>
              <a:rPr lang="en-US" sz="2200" dirty="0"/>
              <a:t>for individual cycles provide only partial information.</a:t>
            </a:r>
          </a:p>
          <a:p>
            <a:pPr lvl="2">
              <a:lnSpc>
                <a:spcPct val="80000"/>
              </a:lnSpc>
            </a:pPr>
            <a:r>
              <a:rPr lang="en-US" sz="2200" dirty="0"/>
              <a:t>Example:  The expenditure cycle tells you how the company gets inventory, but doesn’t tell you what becomes of the inventory.</a:t>
            </a:r>
          </a:p>
          <a:p>
            <a:pPr lvl="1">
              <a:lnSpc>
                <a:spcPct val="80000"/>
              </a:lnSpc>
            </a:pPr>
            <a:endParaRPr lang="en-US" sz="2200" dirty="0" smtClean="0"/>
          </a:p>
          <a:p>
            <a:pPr lvl="1">
              <a:lnSpc>
                <a:spcPct val="80000"/>
              </a:lnSpc>
            </a:pPr>
            <a:r>
              <a:rPr lang="en-US" sz="2200" dirty="0" smtClean="0"/>
              <a:t>To </a:t>
            </a:r>
            <a:r>
              <a:rPr lang="en-US" sz="2200" dirty="0"/>
              <a:t>integrate the cycles, we redraw the REA diagram to place common resources between the events that affect them</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10</a:t>
            </a:fld>
            <a:endParaRPr lang="en-US" dirty="0"/>
          </a:p>
        </p:txBody>
      </p:sp>
    </p:spTree>
    <p:extLst>
      <p:ext uri="{BB962C8B-B14F-4D97-AF65-F5344CB8AC3E}">
        <p14:creationId xmlns:p14="http://schemas.microsoft.com/office/powerpoint/2010/main" val="503763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3" name="Oval 2"/>
          <p:cNvSpPr/>
          <p:nvPr/>
        </p:nvSpPr>
        <p:spPr>
          <a:xfrm>
            <a:off x="3412712" y="1424509"/>
            <a:ext cx="1768015" cy="15301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209"/>
          <p:cNvSpPr/>
          <p:nvPr/>
        </p:nvSpPr>
        <p:spPr>
          <a:xfrm>
            <a:off x="3444269" y="3536110"/>
            <a:ext cx="1768015" cy="15301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112"/>
          <p:cNvSpPr>
            <a:spLocks noChangeArrowheads="1"/>
          </p:cNvSpPr>
          <p:nvPr/>
        </p:nvSpPr>
        <p:spPr bwMode="auto">
          <a:xfrm>
            <a:off x="2590437" y="487091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Tree>
    <p:extLst>
      <p:ext uri="{BB962C8B-B14F-4D97-AF65-F5344CB8AC3E}">
        <p14:creationId xmlns:p14="http://schemas.microsoft.com/office/powerpoint/2010/main" val="2626130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Rules for Combining REA Diagrams</a:t>
            </a:r>
            <a:endParaRPr lang="en-US" dirty="0"/>
          </a:p>
        </p:txBody>
      </p:sp>
      <p:sp>
        <p:nvSpPr>
          <p:cNvPr id="3" name="Content Placeholder 2"/>
          <p:cNvSpPr>
            <a:spLocks noGrp="1"/>
          </p:cNvSpPr>
          <p:nvPr>
            <p:ph idx="1"/>
          </p:nvPr>
        </p:nvSpPr>
        <p:spPr>
          <a:xfrm>
            <a:off x="457200" y="1981200"/>
            <a:ext cx="8229600" cy="4325112"/>
          </a:xfrm>
        </p:spPr>
        <p:txBody>
          <a:bodyPr/>
          <a:lstStyle/>
          <a:p>
            <a:r>
              <a:rPr lang="en-US" sz="3600" b="1" dirty="0"/>
              <a:t>Merging Redundant </a:t>
            </a:r>
            <a:r>
              <a:rPr lang="en-US" sz="4000" b="1" dirty="0">
                <a:solidFill>
                  <a:srgbClr val="FF0000"/>
                </a:solidFill>
              </a:rPr>
              <a:t>EVENT</a:t>
            </a:r>
            <a:r>
              <a:rPr lang="en-US" sz="3600" b="1" dirty="0"/>
              <a:t> Entities</a:t>
            </a:r>
            <a:endParaRPr lang="en-US" sz="3600" dirty="0"/>
          </a:p>
          <a:p>
            <a:pPr lvl="1"/>
            <a:r>
              <a:rPr lang="en-US" sz="3200" dirty="0"/>
              <a:t>Some events (e.g., </a:t>
            </a:r>
            <a:r>
              <a:rPr lang="en-US" sz="3200" b="1" i="1" dirty="0">
                <a:solidFill>
                  <a:srgbClr val="008000"/>
                </a:solidFill>
              </a:rPr>
              <a:t>disburse cash</a:t>
            </a:r>
            <a:r>
              <a:rPr lang="en-US" sz="3200" dirty="0"/>
              <a:t>) may appear in multiple transaction cycles.</a:t>
            </a:r>
          </a:p>
          <a:p>
            <a:pPr lvl="1"/>
            <a:r>
              <a:rPr lang="en-US" sz="3200" dirty="0"/>
              <a:t>Merging these multiple occurrences improves the legibility of the resulting diagram.</a:t>
            </a:r>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12</a:t>
            </a:fld>
            <a:endParaRPr lang="en-US" dirty="0"/>
          </a:p>
        </p:txBody>
      </p:sp>
    </p:spTree>
    <p:extLst>
      <p:ext uri="{BB962C8B-B14F-4D97-AF65-F5344CB8AC3E}">
        <p14:creationId xmlns:p14="http://schemas.microsoft.com/office/powerpoint/2010/main" val="294790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10" name="Oval 209"/>
          <p:cNvSpPr/>
          <p:nvPr/>
        </p:nvSpPr>
        <p:spPr>
          <a:xfrm>
            <a:off x="1746784" y="3589492"/>
            <a:ext cx="1636618" cy="1416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112"/>
          <p:cNvSpPr>
            <a:spLocks noChangeArrowheads="1"/>
          </p:cNvSpPr>
          <p:nvPr/>
        </p:nvSpPr>
        <p:spPr bwMode="auto">
          <a:xfrm>
            <a:off x="2591673" y="487441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Tree>
    <p:extLst>
      <p:ext uri="{BB962C8B-B14F-4D97-AF65-F5344CB8AC3E}">
        <p14:creationId xmlns:p14="http://schemas.microsoft.com/office/powerpoint/2010/main" val="2345307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82" name="Rectangle 2"/>
          <p:cNvSpPr>
            <a:spLocks noGrp="1" noChangeArrowheads="1"/>
          </p:cNvSpPr>
          <p:nvPr>
            <p:ph type="title"/>
          </p:nvPr>
        </p:nvSpPr>
        <p:spPr>
          <a:xfrm>
            <a:off x="457200" y="609600"/>
            <a:ext cx="8229600" cy="1066800"/>
          </a:xfrm>
          <a:ln/>
        </p:spPr>
        <p:txBody>
          <a:bodyPr/>
          <a:lstStyle/>
          <a:p>
            <a:r>
              <a:rPr lang="en-US" dirty="0">
                <a:solidFill>
                  <a:srgbClr val="424456"/>
                </a:solidFill>
              </a:rPr>
              <a:t>Rules for Combining REA Diagrams</a:t>
            </a:r>
            <a:endParaRPr lang="en-US" sz="3200" dirty="0"/>
          </a:p>
        </p:txBody>
      </p:sp>
      <p:sp>
        <p:nvSpPr>
          <p:cNvPr id="2375683" name="Rectangle 3"/>
          <p:cNvSpPr>
            <a:spLocks noGrp="1" noChangeArrowheads="1"/>
          </p:cNvSpPr>
          <p:nvPr>
            <p:ph type="body" idx="1"/>
          </p:nvPr>
        </p:nvSpPr>
        <p:spPr>
          <a:xfrm>
            <a:off x="457200" y="1981200"/>
            <a:ext cx="8229600" cy="4724400"/>
          </a:xfrm>
          <a:ln/>
        </p:spPr>
        <p:txBody>
          <a:bodyPr/>
          <a:lstStyle/>
          <a:p>
            <a:r>
              <a:rPr lang="en-US" b="1" dirty="0"/>
              <a:t>Difference between merging redundant events and merging redundant resources:</a:t>
            </a:r>
          </a:p>
          <a:p>
            <a:pPr lvl="1"/>
            <a:r>
              <a:rPr lang="en-US" dirty="0"/>
              <a:t>Merging redundant resources does not affect any cardinalities.</a:t>
            </a:r>
          </a:p>
          <a:p>
            <a:pPr lvl="1"/>
            <a:r>
              <a:rPr lang="en-US" dirty="0"/>
              <a:t>Merging redundant events alters minimum cardinalities associated with the other events that are related to the merged event.</a:t>
            </a:r>
          </a:p>
        </p:txBody>
      </p:sp>
    </p:spTree>
    <p:extLst>
      <p:ext uri="{BB962C8B-B14F-4D97-AF65-F5344CB8AC3E}">
        <p14:creationId xmlns:p14="http://schemas.microsoft.com/office/powerpoint/2010/main" val="3178731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75683">
                                            <p:txEl>
                                              <p:pRg st="0" end="0"/>
                                            </p:txEl>
                                          </p:spTgt>
                                        </p:tgtEl>
                                        <p:attrNameLst>
                                          <p:attrName>style.visibility</p:attrName>
                                        </p:attrNameLst>
                                      </p:cBhvr>
                                      <p:to>
                                        <p:strVal val="visible"/>
                                      </p:to>
                                    </p:set>
                                    <p:animEffect transition="in" filter="wipe(up)">
                                      <p:cBhvr>
                                        <p:cTn id="7" dur="500"/>
                                        <p:tgtEl>
                                          <p:spTgt spid="2375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75683">
                                            <p:txEl>
                                              <p:pRg st="1" end="1"/>
                                            </p:txEl>
                                          </p:spTgt>
                                        </p:tgtEl>
                                        <p:attrNameLst>
                                          <p:attrName>style.visibility</p:attrName>
                                        </p:attrNameLst>
                                      </p:cBhvr>
                                      <p:to>
                                        <p:strVal val="visible"/>
                                      </p:to>
                                    </p:set>
                                    <p:animEffect transition="in" filter="wipe(up)">
                                      <p:cBhvr>
                                        <p:cTn id="12" dur="500"/>
                                        <p:tgtEl>
                                          <p:spTgt spid="2375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683">
                                            <p:txEl>
                                              <p:pRg st="2" end="2"/>
                                            </p:txEl>
                                          </p:spTgt>
                                        </p:tgtEl>
                                        <p:attrNameLst>
                                          <p:attrName>style.visibility</p:attrName>
                                        </p:attrNameLst>
                                      </p:cBhvr>
                                      <p:to>
                                        <p:strVal val="visible"/>
                                      </p:to>
                                    </p:set>
                                    <p:animEffect transition="in" filter="wipe(up)">
                                      <p:cBhvr>
                                        <p:cTn id="17" dur="500"/>
                                        <p:tgtEl>
                                          <p:spTgt spid="2375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683"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09" name="Oval 112"/>
          <p:cNvSpPr>
            <a:spLocks noChangeArrowheads="1"/>
          </p:cNvSpPr>
          <p:nvPr/>
        </p:nvSpPr>
        <p:spPr bwMode="auto">
          <a:xfrm>
            <a:off x="2590800" y="487883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210" name="Oval 212"/>
          <p:cNvSpPr>
            <a:spLocks noChangeArrowheads="1"/>
          </p:cNvSpPr>
          <p:nvPr/>
        </p:nvSpPr>
        <p:spPr bwMode="auto">
          <a:xfrm>
            <a:off x="2399433" y="4735237"/>
            <a:ext cx="439737" cy="38735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 name="Oval 212"/>
          <p:cNvSpPr>
            <a:spLocks noChangeArrowheads="1"/>
          </p:cNvSpPr>
          <p:nvPr/>
        </p:nvSpPr>
        <p:spPr bwMode="auto">
          <a:xfrm>
            <a:off x="2370931" y="3559835"/>
            <a:ext cx="439737" cy="387350"/>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 name="Oval 212"/>
          <p:cNvSpPr>
            <a:spLocks noChangeArrowheads="1"/>
          </p:cNvSpPr>
          <p:nvPr/>
        </p:nvSpPr>
        <p:spPr bwMode="auto">
          <a:xfrm>
            <a:off x="2809383" y="1219200"/>
            <a:ext cx="3108630" cy="2680405"/>
          </a:xfrm>
          <a:prstGeom prst="ellipse">
            <a:avLst/>
          </a:prstGeom>
          <a:noFill/>
          <a:ln w="571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4792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0"/>
                                        </p:tgtEl>
                                        <p:attrNameLst>
                                          <p:attrName>style.visibility</p:attrName>
                                        </p:attrNameLst>
                                      </p:cBhvr>
                                      <p:to>
                                        <p:strVal val="visible"/>
                                      </p:to>
                                    </p:set>
                                    <p:anim calcmode="lin" valueType="num">
                                      <p:cBhvr>
                                        <p:cTn id="7" dur="500" fill="hold"/>
                                        <p:tgtEl>
                                          <p:spTgt spid="210"/>
                                        </p:tgtEl>
                                        <p:attrNameLst>
                                          <p:attrName>ppt_w</p:attrName>
                                        </p:attrNameLst>
                                      </p:cBhvr>
                                      <p:tavLst>
                                        <p:tav tm="0">
                                          <p:val>
                                            <p:fltVal val="0"/>
                                          </p:val>
                                        </p:tav>
                                        <p:tav tm="100000">
                                          <p:val>
                                            <p:strVal val="#ppt_w"/>
                                          </p:val>
                                        </p:tav>
                                      </p:tavLst>
                                    </p:anim>
                                    <p:anim calcmode="lin" valueType="num">
                                      <p:cBhvr>
                                        <p:cTn id="8" dur="500" fill="hold"/>
                                        <p:tgtEl>
                                          <p:spTgt spid="21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11"/>
                                        </p:tgtEl>
                                        <p:attrNameLst>
                                          <p:attrName>style.visibility</p:attrName>
                                        </p:attrNameLst>
                                      </p:cBhvr>
                                      <p:to>
                                        <p:strVal val="visible"/>
                                      </p:to>
                                    </p:set>
                                    <p:anim calcmode="lin" valueType="num">
                                      <p:cBhvr>
                                        <p:cTn id="12" dur="500" fill="hold"/>
                                        <p:tgtEl>
                                          <p:spTgt spid="211"/>
                                        </p:tgtEl>
                                        <p:attrNameLst>
                                          <p:attrName>ppt_w</p:attrName>
                                        </p:attrNameLst>
                                      </p:cBhvr>
                                      <p:tavLst>
                                        <p:tav tm="0">
                                          <p:val>
                                            <p:fltVal val="0"/>
                                          </p:val>
                                        </p:tav>
                                        <p:tav tm="100000">
                                          <p:val>
                                            <p:strVal val="#ppt_w"/>
                                          </p:val>
                                        </p:tav>
                                      </p:tavLst>
                                    </p:anim>
                                    <p:anim calcmode="lin" valueType="num">
                                      <p:cBhvr>
                                        <p:cTn id="13" dur="500" fill="hold"/>
                                        <p:tgtEl>
                                          <p:spTgt spid="2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212"/>
                                        </p:tgtEl>
                                        <p:attrNameLst>
                                          <p:attrName>style.visibility</p:attrName>
                                        </p:attrNameLst>
                                      </p:cBhvr>
                                      <p:to>
                                        <p:strVal val="visible"/>
                                      </p:to>
                                    </p:set>
                                    <p:anim calcmode="lin" valueType="num">
                                      <p:cBhvr>
                                        <p:cTn id="17" dur="500" fill="hold"/>
                                        <p:tgtEl>
                                          <p:spTgt spid="212"/>
                                        </p:tgtEl>
                                        <p:attrNameLst>
                                          <p:attrName>ppt_w</p:attrName>
                                        </p:attrNameLst>
                                      </p:cBhvr>
                                      <p:tavLst>
                                        <p:tav tm="0">
                                          <p:val>
                                            <p:fltVal val="0"/>
                                          </p:val>
                                        </p:tav>
                                        <p:tav tm="100000">
                                          <p:val>
                                            <p:strVal val="#ppt_w"/>
                                          </p:val>
                                        </p:tav>
                                      </p:tavLst>
                                    </p:anim>
                                    <p:anim calcmode="lin" valueType="num">
                                      <p:cBhvr>
                                        <p:cTn id="18" dur="500" fill="hold"/>
                                        <p:tgtEl>
                                          <p:spTgt spid="2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82" name="Rectangle 2"/>
          <p:cNvSpPr>
            <a:spLocks noGrp="1" noChangeArrowheads="1"/>
          </p:cNvSpPr>
          <p:nvPr>
            <p:ph type="title"/>
          </p:nvPr>
        </p:nvSpPr>
        <p:spPr>
          <a:xfrm>
            <a:off x="457200" y="609600"/>
            <a:ext cx="8229600" cy="1066800"/>
          </a:xfrm>
          <a:ln/>
        </p:spPr>
        <p:txBody>
          <a:bodyPr/>
          <a:lstStyle/>
          <a:p>
            <a:r>
              <a:rPr lang="en-US" dirty="0">
                <a:solidFill>
                  <a:srgbClr val="424456"/>
                </a:solidFill>
              </a:rPr>
              <a:t>Rules for Combining REA Diagrams</a:t>
            </a:r>
            <a:endParaRPr lang="en-US" sz="3200" dirty="0"/>
          </a:p>
        </p:txBody>
      </p:sp>
      <p:sp>
        <p:nvSpPr>
          <p:cNvPr id="2375683" name="Rectangle 3"/>
          <p:cNvSpPr>
            <a:spLocks noGrp="1" noChangeArrowheads="1"/>
          </p:cNvSpPr>
          <p:nvPr>
            <p:ph type="body" idx="1"/>
          </p:nvPr>
        </p:nvSpPr>
        <p:spPr>
          <a:xfrm>
            <a:off x="457200" y="1981200"/>
            <a:ext cx="8229600" cy="4724400"/>
          </a:xfrm>
          <a:ln/>
        </p:spPr>
        <p:txBody>
          <a:bodyPr/>
          <a:lstStyle/>
          <a:p>
            <a:r>
              <a:rPr lang="en-US" b="1" dirty="0"/>
              <a:t>An event that occurs in one cycle can be linked to:</a:t>
            </a:r>
          </a:p>
          <a:p>
            <a:pPr lvl="1"/>
            <a:r>
              <a:rPr lang="en-US" sz="2400" dirty="0"/>
              <a:t>An event that is part of one transaction cycle; or</a:t>
            </a:r>
          </a:p>
          <a:p>
            <a:pPr lvl="1"/>
            <a:r>
              <a:rPr lang="en-US" sz="2400" dirty="0"/>
              <a:t>An event that is part of another transaction cycle;</a:t>
            </a:r>
          </a:p>
          <a:p>
            <a:pPr lvl="1"/>
            <a:r>
              <a:rPr lang="en-US" sz="2400" dirty="0"/>
              <a:t>But not both!</a:t>
            </a:r>
          </a:p>
          <a:p>
            <a:pPr lvl="1"/>
            <a:r>
              <a:rPr lang="en-US" sz="2400" dirty="0"/>
              <a:t>EXAMPLE:  A </a:t>
            </a:r>
            <a:r>
              <a:rPr lang="en-US" sz="2400" b="1" i="1" dirty="0">
                <a:solidFill>
                  <a:srgbClr val="008000"/>
                </a:solidFill>
              </a:rPr>
              <a:t>cash disbursement</a:t>
            </a:r>
            <a:r>
              <a:rPr lang="en-US" sz="2400" dirty="0"/>
              <a:t> is to pay an employee (payroll) or buy inventory (expenditure), but not both.</a:t>
            </a:r>
          </a:p>
          <a:p>
            <a:pPr lvl="1"/>
            <a:r>
              <a:rPr lang="en-US" sz="2400" dirty="0" smtClean="0"/>
              <a:t>The minimum cardinality associated with the other event </a:t>
            </a:r>
            <a:r>
              <a:rPr lang="en-US" sz="2400" i="1" dirty="0" smtClean="0"/>
              <a:t>must</a:t>
            </a:r>
            <a:r>
              <a:rPr lang="en-US" sz="2400" dirty="0" smtClean="0"/>
              <a:t> be zero in the integrated diagram.</a:t>
            </a:r>
            <a:endParaRPr lang="en-US" sz="2400" dirty="0"/>
          </a:p>
        </p:txBody>
      </p:sp>
    </p:spTree>
    <p:extLst>
      <p:ext uri="{BB962C8B-B14F-4D97-AF65-F5344CB8AC3E}">
        <p14:creationId xmlns:p14="http://schemas.microsoft.com/office/powerpoint/2010/main" val="351687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75683">
                                            <p:txEl>
                                              <p:pRg st="0" end="0"/>
                                            </p:txEl>
                                          </p:spTgt>
                                        </p:tgtEl>
                                        <p:attrNameLst>
                                          <p:attrName>style.visibility</p:attrName>
                                        </p:attrNameLst>
                                      </p:cBhvr>
                                      <p:to>
                                        <p:strVal val="visible"/>
                                      </p:to>
                                    </p:set>
                                    <p:animEffect transition="in" filter="wipe(up)">
                                      <p:cBhvr>
                                        <p:cTn id="7" dur="500"/>
                                        <p:tgtEl>
                                          <p:spTgt spid="237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75683">
                                            <p:txEl>
                                              <p:pRg st="1" end="1"/>
                                            </p:txEl>
                                          </p:spTgt>
                                        </p:tgtEl>
                                        <p:attrNameLst>
                                          <p:attrName>style.visibility</p:attrName>
                                        </p:attrNameLst>
                                      </p:cBhvr>
                                      <p:to>
                                        <p:strVal val="visible"/>
                                      </p:to>
                                    </p:set>
                                    <p:animEffect transition="in" filter="wipe(up)">
                                      <p:cBhvr>
                                        <p:cTn id="12" dur="500"/>
                                        <p:tgtEl>
                                          <p:spTgt spid="2375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683">
                                            <p:txEl>
                                              <p:pRg st="2" end="2"/>
                                            </p:txEl>
                                          </p:spTgt>
                                        </p:tgtEl>
                                        <p:attrNameLst>
                                          <p:attrName>style.visibility</p:attrName>
                                        </p:attrNameLst>
                                      </p:cBhvr>
                                      <p:to>
                                        <p:strVal val="visible"/>
                                      </p:to>
                                    </p:set>
                                    <p:animEffect transition="in" filter="wipe(up)">
                                      <p:cBhvr>
                                        <p:cTn id="17" dur="500"/>
                                        <p:tgtEl>
                                          <p:spTgt spid="2375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75683">
                                            <p:txEl>
                                              <p:pRg st="3" end="3"/>
                                            </p:txEl>
                                          </p:spTgt>
                                        </p:tgtEl>
                                        <p:attrNameLst>
                                          <p:attrName>style.visibility</p:attrName>
                                        </p:attrNameLst>
                                      </p:cBhvr>
                                      <p:to>
                                        <p:strVal val="visible"/>
                                      </p:to>
                                    </p:set>
                                    <p:animEffect transition="in" filter="wipe(up)">
                                      <p:cBhvr>
                                        <p:cTn id="22" dur="500"/>
                                        <p:tgtEl>
                                          <p:spTgt spid="2375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75683">
                                            <p:txEl>
                                              <p:pRg st="4" end="4"/>
                                            </p:txEl>
                                          </p:spTgt>
                                        </p:tgtEl>
                                        <p:attrNameLst>
                                          <p:attrName>style.visibility</p:attrName>
                                        </p:attrNameLst>
                                      </p:cBhvr>
                                      <p:to>
                                        <p:strVal val="visible"/>
                                      </p:to>
                                    </p:set>
                                    <p:animEffect transition="in" filter="wipe(up)">
                                      <p:cBhvr>
                                        <p:cTn id="27" dur="500"/>
                                        <p:tgtEl>
                                          <p:spTgt spid="2375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75683">
                                            <p:txEl>
                                              <p:pRg st="5" end="5"/>
                                            </p:txEl>
                                          </p:spTgt>
                                        </p:tgtEl>
                                        <p:attrNameLst>
                                          <p:attrName>style.visibility</p:attrName>
                                        </p:attrNameLst>
                                      </p:cBhvr>
                                      <p:to>
                                        <p:strVal val="visible"/>
                                      </p:to>
                                    </p:set>
                                    <p:animEffect transition="in" filter="wipe(up)">
                                      <p:cBhvr>
                                        <p:cTn id="32" dur="500"/>
                                        <p:tgtEl>
                                          <p:spTgt spid="2375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683"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10" name="Oval 209"/>
          <p:cNvSpPr/>
          <p:nvPr/>
        </p:nvSpPr>
        <p:spPr>
          <a:xfrm>
            <a:off x="2482470" y="4799851"/>
            <a:ext cx="308565" cy="267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112"/>
          <p:cNvSpPr>
            <a:spLocks noChangeArrowheads="1"/>
          </p:cNvSpPr>
          <p:nvPr/>
        </p:nvSpPr>
        <p:spPr bwMode="auto">
          <a:xfrm>
            <a:off x="2591673" y="487441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211" name="Oval 210"/>
          <p:cNvSpPr/>
          <p:nvPr/>
        </p:nvSpPr>
        <p:spPr>
          <a:xfrm>
            <a:off x="2458475" y="3596033"/>
            <a:ext cx="308565" cy="267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693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82" name="Rectangle 2"/>
          <p:cNvSpPr>
            <a:spLocks noGrp="1" noChangeArrowheads="1"/>
          </p:cNvSpPr>
          <p:nvPr>
            <p:ph type="title"/>
          </p:nvPr>
        </p:nvSpPr>
        <p:spPr>
          <a:xfrm>
            <a:off x="457200" y="609600"/>
            <a:ext cx="8229600" cy="1066800"/>
          </a:xfrm>
          <a:ln/>
        </p:spPr>
        <p:txBody>
          <a:bodyPr/>
          <a:lstStyle/>
          <a:p>
            <a:r>
              <a:rPr lang="en-US" dirty="0">
                <a:solidFill>
                  <a:srgbClr val="424456"/>
                </a:solidFill>
              </a:rPr>
              <a:t>Rules for Combining REA Diagrams</a:t>
            </a:r>
            <a:endParaRPr lang="en-US" sz="3200" dirty="0"/>
          </a:p>
        </p:txBody>
      </p:sp>
      <p:sp>
        <p:nvSpPr>
          <p:cNvPr id="2375683" name="Rectangle 3"/>
          <p:cNvSpPr>
            <a:spLocks noGrp="1" noChangeArrowheads="1"/>
          </p:cNvSpPr>
          <p:nvPr>
            <p:ph type="body" idx="1"/>
          </p:nvPr>
        </p:nvSpPr>
        <p:spPr>
          <a:xfrm>
            <a:off x="457200" y="1981200"/>
            <a:ext cx="8229600" cy="4724400"/>
          </a:xfrm>
          <a:ln/>
        </p:spPr>
        <p:txBody>
          <a:bodyPr/>
          <a:lstStyle/>
          <a:p>
            <a:pPr>
              <a:lnSpc>
                <a:spcPct val="90000"/>
              </a:lnSpc>
            </a:pPr>
            <a:r>
              <a:rPr lang="en-US" sz="2400" dirty="0"/>
              <a:t>Merging two transaction cycles on a common event may also affect the minimum cardinalities between the merged event and the agent participating.</a:t>
            </a:r>
          </a:p>
          <a:p>
            <a:pPr>
              <a:lnSpc>
                <a:spcPct val="90000"/>
              </a:lnSpc>
            </a:pPr>
            <a:r>
              <a:rPr lang="en-US" sz="2400" dirty="0"/>
              <a:t>Same basic reasoning:</a:t>
            </a:r>
          </a:p>
          <a:p>
            <a:pPr lvl="1">
              <a:lnSpc>
                <a:spcPct val="90000"/>
              </a:lnSpc>
            </a:pPr>
            <a:r>
              <a:rPr lang="en-US" sz="2000" dirty="0"/>
              <a:t>A </a:t>
            </a:r>
            <a:r>
              <a:rPr lang="en-US" sz="2000" b="1" i="1" dirty="0">
                <a:solidFill>
                  <a:srgbClr val="008000"/>
                </a:solidFill>
              </a:rPr>
              <a:t>cash disbursement</a:t>
            </a:r>
            <a:r>
              <a:rPr lang="en-US" sz="2000" dirty="0"/>
              <a:t> in the expenditure cycle is a payment to a supplier, so every cash event is linked to at least one supplier.</a:t>
            </a:r>
          </a:p>
          <a:p>
            <a:pPr lvl="1">
              <a:lnSpc>
                <a:spcPct val="90000"/>
              </a:lnSpc>
            </a:pPr>
            <a:r>
              <a:rPr lang="en-US" sz="2000" dirty="0"/>
              <a:t>A </a:t>
            </a:r>
            <a:r>
              <a:rPr lang="en-US" sz="2000" b="1" i="1" dirty="0">
                <a:solidFill>
                  <a:srgbClr val="008000"/>
                </a:solidFill>
              </a:rPr>
              <a:t>cash disbursement</a:t>
            </a:r>
            <a:r>
              <a:rPr lang="en-US" sz="2000" dirty="0"/>
              <a:t> in the payroll cycle is a payment to an employee, so every cash event is linked to at least one employee.</a:t>
            </a:r>
          </a:p>
          <a:p>
            <a:pPr lvl="1">
              <a:lnSpc>
                <a:spcPct val="90000"/>
              </a:lnSpc>
            </a:pPr>
            <a:r>
              <a:rPr lang="en-US" sz="2000" dirty="0"/>
              <a:t>A </a:t>
            </a:r>
            <a:r>
              <a:rPr lang="en-US" sz="2000" b="1" i="1" dirty="0">
                <a:solidFill>
                  <a:srgbClr val="008000"/>
                </a:solidFill>
              </a:rPr>
              <a:t>cash disbursement</a:t>
            </a:r>
            <a:r>
              <a:rPr lang="en-US" sz="2000" dirty="0"/>
              <a:t> in the two cycles combined is linked either to a supplier or an employee, but not both.</a:t>
            </a:r>
          </a:p>
          <a:p>
            <a:pPr lvl="1">
              <a:lnSpc>
                <a:spcPct val="90000"/>
              </a:lnSpc>
            </a:pPr>
            <a:r>
              <a:rPr lang="en-US" sz="2000" dirty="0"/>
              <a:t>Changes the minimum cardinality between event and agent from 1 to 0.</a:t>
            </a:r>
          </a:p>
        </p:txBody>
      </p:sp>
    </p:spTree>
    <p:extLst>
      <p:ext uri="{BB962C8B-B14F-4D97-AF65-F5344CB8AC3E}">
        <p14:creationId xmlns:p14="http://schemas.microsoft.com/office/powerpoint/2010/main" val="2315085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75683">
                                            <p:txEl>
                                              <p:pRg st="0" end="0"/>
                                            </p:txEl>
                                          </p:spTgt>
                                        </p:tgtEl>
                                        <p:attrNameLst>
                                          <p:attrName>style.visibility</p:attrName>
                                        </p:attrNameLst>
                                      </p:cBhvr>
                                      <p:to>
                                        <p:strVal val="visible"/>
                                      </p:to>
                                    </p:set>
                                    <p:animEffect transition="in" filter="wipe(up)">
                                      <p:cBhvr>
                                        <p:cTn id="7" dur="500"/>
                                        <p:tgtEl>
                                          <p:spTgt spid="237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75683">
                                            <p:txEl>
                                              <p:pRg st="1" end="1"/>
                                            </p:txEl>
                                          </p:spTgt>
                                        </p:tgtEl>
                                        <p:attrNameLst>
                                          <p:attrName>style.visibility</p:attrName>
                                        </p:attrNameLst>
                                      </p:cBhvr>
                                      <p:to>
                                        <p:strVal val="visible"/>
                                      </p:to>
                                    </p:set>
                                    <p:animEffect transition="in" filter="wipe(up)">
                                      <p:cBhvr>
                                        <p:cTn id="12" dur="500"/>
                                        <p:tgtEl>
                                          <p:spTgt spid="2375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683">
                                            <p:txEl>
                                              <p:pRg st="2" end="2"/>
                                            </p:txEl>
                                          </p:spTgt>
                                        </p:tgtEl>
                                        <p:attrNameLst>
                                          <p:attrName>style.visibility</p:attrName>
                                        </p:attrNameLst>
                                      </p:cBhvr>
                                      <p:to>
                                        <p:strVal val="visible"/>
                                      </p:to>
                                    </p:set>
                                    <p:animEffect transition="in" filter="wipe(up)">
                                      <p:cBhvr>
                                        <p:cTn id="17" dur="500"/>
                                        <p:tgtEl>
                                          <p:spTgt spid="2375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75683">
                                            <p:txEl>
                                              <p:pRg st="3" end="3"/>
                                            </p:txEl>
                                          </p:spTgt>
                                        </p:tgtEl>
                                        <p:attrNameLst>
                                          <p:attrName>style.visibility</p:attrName>
                                        </p:attrNameLst>
                                      </p:cBhvr>
                                      <p:to>
                                        <p:strVal val="visible"/>
                                      </p:to>
                                    </p:set>
                                    <p:animEffect transition="in" filter="wipe(up)">
                                      <p:cBhvr>
                                        <p:cTn id="22" dur="500"/>
                                        <p:tgtEl>
                                          <p:spTgt spid="2375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75683">
                                            <p:txEl>
                                              <p:pRg st="4" end="4"/>
                                            </p:txEl>
                                          </p:spTgt>
                                        </p:tgtEl>
                                        <p:attrNameLst>
                                          <p:attrName>style.visibility</p:attrName>
                                        </p:attrNameLst>
                                      </p:cBhvr>
                                      <p:to>
                                        <p:strVal val="visible"/>
                                      </p:to>
                                    </p:set>
                                    <p:animEffect transition="in" filter="wipe(up)">
                                      <p:cBhvr>
                                        <p:cTn id="27" dur="500"/>
                                        <p:tgtEl>
                                          <p:spTgt spid="2375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75683">
                                            <p:txEl>
                                              <p:pRg st="5" end="5"/>
                                            </p:txEl>
                                          </p:spTgt>
                                        </p:tgtEl>
                                        <p:attrNameLst>
                                          <p:attrName>style.visibility</p:attrName>
                                        </p:attrNameLst>
                                      </p:cBhvr>
                                      <p:to>
                                        <p:strVal val="visible"/>
                                      </p:to>
                                    </p:set>
                                    <p:animEffect transition="in" filter="wipe(up)">
                                      <p:cBhvr>
                                        <p:cTn id="32" dur="500"/>
                                        <p:tgtEl>
                                          <p:spTgt spid="23756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683"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10" name="Oval 209"/>
          <p:cNvSpPr/>
          <p:nvPr/>
        </p:nvSpPr>
        <p:spPr>
          <a:xfrm>
            <a:off x="1413497" y="4884718"/>
            <a:ext cx="308565" cy="267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112"/>
          <p:cNvSpPr>
            <a:spLocks noChangeArrowheads="1"/>
          </p:cNvSpPr>
          <p:nvPr/>
        </p:nvSpPr>
        <p:spPr bwMode="auto">
          <a:xfrm>
            <a:off x="2591673" y="487441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211" name="Oval 210"/>
          <p:cNvSpPr/>
          <p:nvPr/>
        </p:nvSpPr>
        <p:spPr>
          <a:xfrm>
            <a:off x="1422899" y="3518531"/>
            <a:ext cx="308565" cy="267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221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Integrating REA Diagrams</a:t>
            </a:r>
            <a:endParaRPr lang="en-US" dirty="0"/>
          </a:p>
        </p:txBody>
      </p:sp>
      <p:sp>
        <p:nvSpPr>
          <p:cNvPr id="3" name="Content Placeholder 2"/>
          <p:cNvSpPr>
            <a:spLocks noGrp="1"/>
          </p:cNvSpPr>
          <p:nvPr>
            <p:ph idx="1"/>
          </p:nvPr>
        </p:nvSpPr>
        <p:spPr>
          <a:xfrm>
            <a:off x="457200" y="1981200"/>
            <a:ext cx="8229600" cy="4325112"/>
          </a:xfrm>
        </p:spPr>
        <p:txBody>
          <a:bodyPr>
            <a:normAutofit lnSpcReduction="10000"/>
          </a:bodyPr>
          <a:lstStyle/>
          <a:p>
            <a:r>
              <a:rPr lang="en-US" dirty="0" smtClean="0"/>
              <a:t>Separate REA diagrams for individual business cycles can be integrated into a single, comprehensive organization-wide REA diagram</a:t>
            </a:r>
          </a:p>
          <a:p>
            <a:pPr lvl="1"/>
            <a:r>
              <a:rPr lang="en-US" dirty="0" smtClean="0"/>
              <a:t>Revenue </a:t>
            </a:r>
            <a:r>
              <a:rPr lang="en-US" dirty="0" smtClean="0"/>
              <a:t>Cycle</a:t>
            </a:r>
          </a:p>
          <a:p>
            <a:pPr lvl="1"/>
            <a:r>
              <a:rPr lang="en-US" dirty="0" smtClean="0"/>
              <a:t>Expenditure Cycle</a:t>
            </a:r>
          </a:p>
          <a:p>
            <a:pPr lvl="1"/>
            <a:r>
              <a:rPr lang="en-US" dirty="0" smtClean="0"/>
              <a:t>Payroll </a:t>
            </a:r>
            <a:r>
              <a:rPr lang="en-US" dirty="0" smtClean="0"/>
              <a:t>Cycle</a:t>
            </a:r>
          </a:p>
          <a:p>
            <a:pPr lvl="1"/>
            <a:endParaRPr lang="en-US" dirty="0"/>
          </a:p>
          <a:p>
            <a:r>
              <a:rPr lang="en-US" dirty="0"/>
              <a:t>Before we integrate that diagram with the expenditure and payroll cycle, let’s take a look at the HR/payroll cycle activities</a:t>
            </a:r>
            <a:endParaRPr lang="en-US" dirty="0" smtClean="0"/>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2</a:t>
            </a:fld>
            <a:endParaRPr lang="en-US" dirty="0"/>
          </a:p>
        </p:txBody>
      </p:sp>
    </p:spTree>
    <p:extLst>
      <p:ext uri="{BB962C8B-B14F-4D97-AF65-F5344CB8AC3E}">
        <p14:creationId xmlns:p14="http://schemas.microsoft.com/office/powerpoint/2010/main" val="2329809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82" name="Rectangle 2"/>
          <p:cNvSpPr>
            <a:spLocks noGrp="1" noChangeArrowheads="1"/>
          </p:cNvSpPr>
          <p:nvPr>
            <p:ph type="title"/>
          </p:nvPr>
        </p:nvSpPr>
        <p:spPr>
          <a:xfrm>
            <a:off x="457200" y="609600"/>
            <a:ext cx="8229600" cy="1066800"/>
          </a:xfrm>
          <a:ln/>
        </p:spPr>
        <p:txBody>
          <a:bodyPr>
            <a:normAutofit/>
          </a:bodyPr>
          <a:lstStyle/>
          <a:p>
            <a:r>
              <a:rPr lang="en-US" dirty="0" smtClean="0">
                <a:solidFill>
                  <a:srgbClr val="424456"/>
                </a:solidFill>
              </a:rPr>
              <a:t>Validating REA </a:t>
            </a:r>
            <a:r>
              <a:rPr lang="en-US" dirty="0">
                <a:solidFill>
                  <a:srgbClr val="424456"/>
                </a:solidFill>
              </a:rPr>
              <a:t>Diagrams</a:t>
            </a:r>
            <a:endParaRPr lang="en-US" sz="3200" dirty="0"/>
          </a:p>
        </p:txBody>
      </p:sp>
      <p:sp>
        <p:nvSpPr>
          <p:cNvPr id="2375683" name="Rectangle 3"/>
          <p:cNvSpPr>
            <a:spLocks noGrp="1" noChangeArrowheads="1"/>
          </p:cNvSpPr>
          <p:nvPr>
            <p:ph type="body" idx="1"/>
          </p:nvPr>
        </p:nvSpPr>
        <p:spPr>
          <a:xfrm>
            <a:off x="457200" y="1981200"/>
            <a:ext cx="8229600" cy="4724400"/>
          </a:xfrm>
          <a:ln/>
        </p:spPr>
        <p:txBody>
          <a:bodyPr>
            <a:normAutofit fontScale="92500" lnSpcReduction="10000"/>
          </a:bodyPr>
          <a:lstStyle/>
          <a:p>
            <a:pPr>
              <a:lnSpc>
                <a:spcPct val="80000"/>
              </a:lnSpc>
            </a:pPr>
            <a:r>
              <a:rPr lang="en-US" dirty="0"/>
              <a:t>An integrated REA diagram must satisfy these five rules:</a:t>
            </a:r>
          </a:p>
          <a:p>
            <a:pPr lvl="1">
              <a:lnSpc>
                <a:spcPct val="90000"/>
              </a:lnSpc>
            </a:pPr>
            <a:r>
              <a:rPr lang="en-US" sz="1900" dirty="0">
                <a:solidFill>
                  <a:srgbClr val="FF0000"/>
                </a:solidFill>
              </a:rPr>
              <a:t>Every event must be linked to at least one resource</a:t>
            </a:r>
            <a:r>
              <a:rPr lang="en-US" sz="1900" dirty="0" smtClean="0">
                <a:solidFill>
                  <a:srgbClr val="FF0000"/>
                </a:solidFill>
              </a:rPr>
              <a:t>.</a:t>
            </a:r>
          </a:p>
          <a:p>
            <a:pPr lvl="1">
              <a:lnSpc>
                <a:spcPct val="90000"/>
              </a:lnSpc>
            </a:pPr>
            <a:endParaRPr lang="en-US" sz="1900" dirty="0">
              <a:solidFill>
                <a:srgbClr val="FF0000"/>
              </a:solidFill>
            </a:endParaRPr>
          </a:p>
          <a:p>
            <a:pPr lvl="1">
              <a:lnSpc>
                <a:spcPct val="90000"/>
              </a:lnSpc>
            </a:pPr>
            <a:r>
              <a:rPr lang="en-US" sz="1900" dirty="0">
                <a:solidFill>
                  <a:srgbClr val="FF0000"/>
                </a:solidFill>
              </a:rPr>
              <a:t>Every event must be linked to at least two agents</a:t>
            </a:r>
            <a:r>
              <a:rPr lang="en-US" sz="1900" dirty="0" smtClean="0">
                <a:solidFill>
                  <a:srgbClr val="FF0000"/>
                </a:solidFill>
              </a:rPr>
              <a:t>.</a:t>
            </a:r>
          </a:p>
          <a:p>
            <a:pPr lvl="1">
              <a:lnSpc>
                <a:spcPct val="90000"/>
              </a:lnSpc>
            </a:pPr>
            <a:endParaRPr lang="en-US" sz="1900" dirty="0">
              <a:solidFill>
                <a:srgbClr val="FF0000"/>
              </a:solidFill>
            </a:endParaRPr>
          </a:p>
          <a:p>
            <a:pPr lvl="1">
              <a:lnSpc>
                <a:spcPct val="90000"/>
              </a:lnSpc>
            </a:pPr>
            <a:r>
              <a:rPr lang="en-US" sz="1900" dirty="0">
                <a:solidFill>
                  <a:srgbClr val="FF0000"/>
                </a:solidFill>
              </a:rPr>
              <a:t>Every event that involves disposition of a resource must be linked to an event that involves acquiring a resource.  (Reflects give-get economic duality</a:t>
            </a:r>
            <a:r>
              <a:rPr lang="en-US" sz="1900" dirty="0" smtClean="0">
                <a:solidFill>
                  <a:srgbClr val="FF0000"/>
                </a:solidFill>
              </a:rPr>
              <a:t>).</a:t>
            </a:r>
          </a:p>
          <a:p>
            <a:pPr lvl="1">
              <a:lnSpc>
                <a:spcPct val="90000"/>
              </a:lnSpc>
            </a:pPr>
            <a:endParaRPr lang="en-US" sz="1900" i="1" dirty="0">
              <a:solidFill>
                <a:srgbClr val="FF0000"/>
              </a:solidFill>
            </a:endParaRPr>
          </a:p>
          <a:p>
            <a:pPr lvl="1">
              <a:lnSpc>
                <a:spcPct val="90000"/>
              </a:lnSpc>
            </a:pPr>
            <a:r>
              <a:rPr lang="en-US" sz="1900" dirty="0"/>
              <a:t>Every resource must be linked to at least one event that increases the resource and one that decreases it</a:t>
            </a:r>
            <a:r>
              <a:rPr lang="en-US" sz="1900" dirty="0" smtClean="0"/>
              <a:t>.</a:t>
            </a:r>
          </a:p>
          <a:p>
            <a:pPr lvl="1">
              <a:lnSpc>
                <a:spcPct val="90000"/>
              </a:lnSpc>
            </a:pPr>
            <a:endParaRPr lang="en-US" sz="1900" dirty="0"/>
          </a:p>
          <a:p>
            <a:pPr lvl="1">
              <a:lnSpc>
                <a:spcPct val="90000"/>
              </a:lnSpc>
            </a:pPr>
            <a:r>
              <a:rPr lang="en-US" sz="1900" dirty="0"/>
              <a:t>If a specific event, referred to as the </a:t>
            </a:r>
            <a:r>
              <a:rPr lang="en-US" sz="1900" b="1" i="1" dirty="0"/>
              <a:t>focal event</a:t>
            </a:r>
            <a:r>
              <a:rPr lang="en-US" sz="1900" dirty="0"/>
              <a:t>, can be linked to more than one other type of event, but cannot be linked simultaneously to all of those other events, then the minimum cardinality between the focal event and the other linked events, must be zero</a:t>
            </a:r>
            <a:endParaRPr lang="en-US" sz="1700" dirty="0"/>
          </a:p>
        </p:txBody>
      </p:sp>
    </p:spTree>
    <p:extLst>
      <p:ext uri="{BB962C8B-B14F-4D97-AF65-F5344CB8AC3E}">
        <p14:creationId xmlns:p14="http://schemas.microsoft.com/office/powerpoint/2010/main" val="2820802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75683">
                                            <p:txEl>
                                              <p:pRg st="0" end="0"/>
                                            </p:txEl>
                                          </p:spTgt>
                                        </p:tgtEl>
                                        <p:attrNameLst>
                                          <p:attrName>style.visibility</p:attrName>
                                        </p:attrNameLst>
                                      </p:cBhvr>
                                      <p:to>
                                        <p:strVal val="visible"/>
                                      </p:to>
                                    </p:set>
                                    <p:animEffect transition="in" filter="wipe(up)">
                                      <p:cBhvr>
                                        <p:cTn id="7" dur="500"/>
                                        <p:tgtEl>
                                          <p:spTgt spid="2375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75683">
                                            <p:txEl>
                                              <p:pRg st="1" end="1"/>
                                            </p:txEl>
                                          </p:spTgt>
                                        </p:tgtEl>
                                        <p:attrNameLst>
                                          <p:attrName>style.visibility</p:attrName>
                                        </p:attrNameLst>
                                      </p:cBhvr>
                                      <p:to>
                                        <p:strVal val="visible"/>
                                      </p:to>
                                    </p:set>
                                    <p:animEffect transition="in" filter="wipe(up)">
                                      <p:cBhvr>
                                        <p:cTn id="12" dur="500"/>
                                        <p:tgtEl>
                                          <p:spTgt spid="2375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75683">
                                            <p:txEl>
                                              <p:pRg st="3" end="3"/>
                                            </p:txEl>
                                          </p:spTgt>
                                        </p:tgtEl>
                                        <p:attrNameLst>
                                          <p:attrName>style.visibility</p:attrName>
                                        </p:attrNameLst>
                                      </p:cBhvr>
                                      <p:to>
                                        <p:strVal val="visible"/>
                                      </p:to>
                                    </p:set>
                                    <p:animEffect transition="in" filter="wipe(up)">
                                      <p:cBhvr>
                                        <p:cTn id="17" dur="500"/>
                                        <p:tgtEl>
                                          <p:spTgt spid="23756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75683">
                                            <p:txEl>
                                              <p:pRg st="5" end="5"/>
                                            </p:txEl>
                                          </p:spTgt>
                                        </p:tgtEl>
                                        <p:attrNameLst>
                                          <p:attrName>style.visibility</p:attrName>
                                        </p:attrNameLst>
                                      </p:cBhvr>
                                      <p:to>
                                        <p:strVal val="visible"/>
                                      </p:to>
                                    </p:set>
                                    <p:animEffect transition="in" filter="wipe(up)">
                                      <p:cBhvr>
                                        <p:cTn id="22" dur="500"/>
                                        <p:tgtEl>
                                          <p:spTgt spid="237568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75683">
                                            <p:txEl>
                                              <p:pRg st="7" end="7"/>
                                            </p:txEl>
                                          </p:spTgt>
                                        </p:tgtEl>
                                        <p:attrNameLst>
                                          <p:attrName>style.visibility</p:attrName>
                                        </p:attrNameLst>
                                      </p:cBhvr>
                                      <p:to>
                                        <p:strVal val="visible"/>
                                      </p:to>
                                    </p:set>
                                    <p:animEffect transition="in" filter="wipe(up)">
                                      <p:cBhvr>
                                        <p:cTn id="27" dur="500"/>
                                        <p:tgtEl>
                                          <p:spTgt spid="237568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75683">
                                            <p:txEl>
                                              <p:pRg st="9" end="9"/>
                                            </p:txEl>
                                          </p:spTgt>
                                        </p:tgtEl>
                                        <p:attrNameLst>
                                          <p:attrName>style.visibility</p:attrName>
                                        </p:attrNameLst>
                                      </p:cBhvr>
                                      <p:to>
                                        <p:strVal val="visible"/>
                                      </p:to>
                                    </p:set>
                                    <p:animEffect transition="in" filter="wipe(up)">
                                      <p:cBhvr>
                                        <p:cTn id="32" dur="500"/>
                                        <p:tgtEl>
                                          <p:spTgt spid="23756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683"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Using an REA Diagram to Build a Relational Database</a:t>
            </a:r>
            <a:endParaRPr lang="en-US" dirty="0"/>
          </a:p>
        </p:txBody>
      </p:sp>
      <p:sp>
        <p:nvSpPr>
          <p:cNvPr id="3" name="Content Placeholder 2"/>
          <p:cNvSpPr>
            <a:spLocks noGrp="1"/>
          </p:cNvSpPr>
          <p:nvPr>
            <p:ph idx="1"/>
          </p:nvPr>
        </p:nvSpPr>
        <p:spPr>
          <a:xfrm>
            <a:off x="457200" y="1981200"/>
            <a:ext cx="8229600" cy="4325112"/>
          </a:xfrm>
        </p:spPr>
        <p:txBody>
          <a:bodyPr/>
          <a:lstStyle/>
          <a:p>
            <a:r>
              <a:rPr lang="en-US" dirty="0"/>
              <a:t>Once an REA diagram has been developed, it can be used to design a well-structured relational database</a:t>
            </a:r>
            <a:r>
              <a:rPr lang="en-US" dirty="0" smtClean="0"/>
              <a:t>.</a:t>
            </a:r>
          </a:p>
          <a:p>
            <a:endParaRPr lang="en-US" dirty="0"/>
          </a:p>
          <a:p>
            <a:r>
              <a:rPr lang="en-US" dirty="0"/>
              <a:t>Creating a set of tables from an REA diagram automatically results in a </a:t>
            </a:r>
            <a:r>
              <a:rPr lang="en-US" dirty="0">
                <a:solidFill>
                  <a:srgbClr val="FF0000"/>
                </a:solidFill>
              </a:rPr>
              <a:t>well-structured </a:t>
            </a:r>
            <a:r>
              <a:rPr lang="en-US" dirty="0"/>
              <a:t>relational database that is not subject to the </a:t>
            </a:r>
            <a:r>
              <a:rPr lang="en-US" dirty="0">
                <a:solidFill>
                  <a:srgbClr val="FF0000"/>
                </a:solidFill>
              </a:rPr>
              <a:t>update, insert, and delete anomalies</a:t>
            </a:r>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21</a:t>
            </a:fld>
            <a:endParaRPr lang="en-US" dirty="0"/>
          </a:p>
        </p:txBody>
      </p:sp>
    </p:spTree>
    <p:extLst>
      <p:ext uri="{BB962C8B-B14F-4D97-AF65-F5344CB8AC3E}">
        <p14:creationId xmlns:p14="http://schemas.microsoft.com/office/powerpoint/2010/main" val="1100071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206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
        <p:nvSpPr>
          <p:cNvPr id="2392067" name="Rectangle 3"/>
          <p:cNvSpPr>
            <a:spLocks noGrp="1" noChangeArrowheads="1"/>
          </p:cNvSpPr>
          <p:nvPr>
            <p:ph type="body" idx="1"/>
          </p:nvPr>
        </p:nvSpPr>
        <p:spPr>
          <a:xfrm>
            <a:off x="457200" y="1905000"/>
            <a:ext cx="8229600" cy="4724400"/>
          </a:xfrm>
          <a:ln/>
        </p:spPr>
        <p:txBody>
          <a:bodyPr>
            <a:normAutofit lnSpcReduction="10000"/>
          </a:bodyPr>
          <a:lstStyle/>
          <a:p>
            <a:pPr>
              <a:lnSpc>
                <a:spcPct val="90000"/>
              </a:lnSpc>
            </a:pPr>
            <a:r>
              <a:rPr lang="en-US" sz="2600" dirty="0"/>
              <a:t>The three steps to implementing an REA diagram in a relational database are:</a:t>
            </a:r>
          </a:p>
          <a:p>
            <a:pPr lvl="1">
              <a:lnSpc>
                <a:spcPct val="90000"/>
              </a:lnSpc>
            </a:pPr>
            <a:r>
              <a:rPr lang="en-US" sz="2400" dirty="0"/>
              <a:t>Create a table for:</a:t>
            </a:r>
          </a:p>
          <a:p>
            <a:pPr lvl="2">
              <a:lnSpc>
                <a:spcPct val="90000"/>
              </a:lnSpc>
            </a:pPr>
            <a:r>
              <a:rPr lang="en-US" sz="2000" dirty="0"/>
              <a:t>Each </a:t>
            </a:r>
            <a:r>
              <a:rPr lang="en-US" sz="2000" b="1" i="1" dirty="0"/>
              <a:t>distinct</a:t>
            </a:r>
            <a:r>
              <a:rPr lang="en-US" sz="2000" dirty="0"/>
              <a:t> entity in the diagram</a:t>
            </a:r>
          </a:p>
          <a:p>
            <a:pPr lvl="2">
              <a:lnSpc>
                <a:spcPct val="90000"/>
              </a:lnSpc>
            </a:pPr>
            <a:r>
              <a:rPr lang="en-US" sz="2000" dirty="0"/>
              <a:t>Each many-to-many relationship</a:t>
            </a:r>
          </a:p>
          <a:p>
            <a:pPr lvl="1">
              <a:lnSpc>
                <a:spcPct val="90000"/>
              </a:lnSpc>
            </a:pPr>
            <a:r>
              <a:rPr lang="en-US" sz="2400" dirty="0"/>
              <a:t>Assign attributes to appropriate </a:t>
            </a:r>
            <a:r>
              <a:rPr lang="en-US" sz="2400" dirty="0" smtClean="0"/>
              <a:t>tables</a:t>
            </a:r>
          </a:p>
          <a:p>
            <a:pPr lvl="2"/>
            <a:r>
              <a:rPr lang="en-US" sz="1700" dirty="0"/>
              <a:t>Identify primary keys/Concatenated keys </a:t>
            </a:r>
          </a:p>
          <a:p>
            <a:pPr lvl="2"/>
            <a:r>
              <a:rPr lang="en-US" sz="1700" dirty="0"/>
              <a:t>Identify other attributes</a:t>
            </a:r>
          </a:p>
          <a:p>
            <a:pPr lvl="2"/>
            <a:r>
              <a:rPr lang="en-US" sz="1700" dirty="0"/>
              <a:t>Use foreign keys to implement 1:1 and 1:N relationships</a:t>
            </a:r>
          </a:p>
          <a:p>
            <a:pPr lvl="1">
              <a:lnSpc>
                <a:spcPct val="90000"/>
              </a:lnSpc>
            </a:pPr>
            <a:r>
              <a:rPr lang="en-US" sz="2400" dirty="0" smtClean="0"/>
              <a:t>Use </a:t>
            </a:r>
            <a:r>
              <a:rPr lang="en-US" sz="2400" dirty="0"/>
              <a:t>foreign keys to implement one-to-one and one-to-many relationships.</a:t>
            </a:r>
          </a:p>
          <a:p>
            <a:pPr>
              <a:lnSpc>
                <a:spcPct val="90000"/>
              </a:lnSpc>
            </a:pPr>
            <a:r>
              <a:rPr lang="en-US" sz="2600" dirty="0"/>
              <a:t>As discussed previously, REA diagrams will differ across organizations because of differences in business policies.</a:t>
            </a:r>
          </a:p>
        </p:txBody>
      </p:sp>
    </p:spTree>
    <p:extLst>
      <p:ext uri="{BB962C8B-B14F-4D97-AF65-F5344CB8AC3E}">
        <p14:creationId xmlns:p14="http://schemas.microsoft.com/office/powerpoint/2010/main" val="1959317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92067">
                                            <p:txEl>
                                              <p:pRg st="0" end="0"/>
                                            </p:txEl>
                                          </p:spTgt>
                                        </p:tgtEl>
                                        <p:attrNameLst>
                                          <p:attrName>style.visibility</p:attrName>
                                        </p:attrNameLst>
                                      </p:cBhvr>
                                      <p:to>
                                        <p:strVal val="visible"/>
                                      </p:to>
                                    </p:set>
                                    <p:animEffect transition="in" filter="wipe(up)">
                                      <p:cBhvr>
                                        <p:cTn id="7" dur="500"/>
                                        <p:tgtEl>
                                          <p:spTgt spid="2392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92067">
                                            <p:txEl>
                                              <p:pRg st="1" end="1"/>
                                            </p:txEl>
                                          </p:spTgt>
                                        </p:tgtEl>
                                        <p:attrNameLst>
                                          <p:attrName>style.visibility</p:attrName>
                                        </p:attrNameLst>
                                      </p:cBhvr>
                                      <p:to>
                                        <p:strVal val="visible"/>
                                      </p:to>
                                    </p:set>
                                    <p:animEffect transition="in" filter="wipe(up)">
                                      <p:cBhvr>
                                        <p:cTn id="12" dur="500"/>
                                        <p:tgtEl>
                                          <p:spTgt spid="23920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92067">
                                            <p:txEl>
                                              <p:pRg st="2" end="2"/>
                                            </p:txEl>
                                          </p:spTgt>
                                        </p:tgtEl>
                                        <p:attrNameLst>
                                          <p:attrName>style.visibility</p:attrName>
                                        </p:attrNameLst>
                                      </p:cBhvr>
                                      <p:to>
                                        <p:strVal val="visible"/>
                                      </p:to>
                                    </p:set>
                                    <p:animEffect transition="in" filter="wipe(up)">
                                      <p:cBhvr>
                                        <p:cTn id="17" dur="500"/>
                                        <p:tgtEl>
                                          <p:spTgt spid="23920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92067">
                                            <p:txEl>
                                              <p:pRg st="3" end="3"/>
                                            </p:txEl>
                                          </p:spTgt>
                                        </p:tgtEl>
                                        <p:attrNameLst>
                                          <p:attrName>style.visibility</p:attrName>
                                        </p:attrNameLst>
                                      </p:cBhvr>
                                      <p:to>
                                        <p:strVal val="visible"/>
                                      </p:to>
                                    </p:set>
                                    <p:animEffect transition="in" filter="wipe(up)">
                                      <p:cBhvr>
                                        <p:cTn id="22" dur="500"/>
                                        <p:tgtEl>
                                          <p:spTgt spid="23920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92067">
                                            <p:txEl>
                                              <p:pRg st="4" end="4"/>
                                            </p:txEl>
                                          </p:spTgt>
                                        </p:tgtEl>
                                        <p:attrNameLst>
                                          <p:attrName>style.visibility</p:attrName>
                                        </p:attrNameLst>
                                      </p:cBhvr>
                                      <p:to>
                                        <p:strVal val="visible"/>
                                      </p:to>
                                    </p:set>
                                    <p:animEffect transition="in" filter="wipe(up)">
                                      <p:cBhvr>
                                        <p:cTn id="27" dur="500"/>
                                        <p:tgtEl>
                                          <p:spTgt spid="2392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92067">
                                            <p:txEl>
                                              <p:pRg st="5" end="5"/>
                                            </p:txEl>
                                          </p:spTgt>
                                        </p:tgtEl>
                                        <p:attrNameLst>
                                          <p:attrName>style.visibility</p:attrName>
                                        </p:attrNameLst>
                                      </p:cBhvr>
                                      <p:to>
                                        <p:strVal val="visible"/>
                                      </p:to>
                                    </p:set>
                                    <p:animEffect transition="in" filter="wipe(up)">
                                      <p:cBhvr>
                                        <p:cTn id="32" dur="500"/>
                                        <p:tgtEl>
                                          <p:spTgt spid="23920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392067">
                                            <p:txEl>
                                              <p:pRg st="6" end="6"/>
                                            </p:txEl>
                                          </p:spTgt>
                                        </p:tgtEl>
                                        <p:attrNameLst>
                                          <p:attrName>style.visibility</p:attrName>
                                        </p:attrNameLst>
                                      </p:cBhvr>
                                      <p:to>
                                        <p:strVal val="visible"/>
                                      </p:to>
                                    </p:set>
                                    <p:animEffect transition="in" filter="wipe(up)">
                                      <p:cBhvr>
                                        <p:cTn id="37" dur="500"/>
                                        <p:tgtEl>
                                          <p:spTgt spid="23920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92067">
                                            <p:txEl>
                                              <p:pRg st="7" end="7"/>
                                            </p:txEl>
                                          </p:spTgt>
                                        </p:tgtEl>
                                        <p:attrNameLst>
                                          <p:attrName>style.visibility</p:attrName>
                                        </p:attrNameLst>
                                      </p:cBhvr>
                                      <p:to>
                                        <p:strVal val="visible"/>
                                      </p:to>
                                    </p:set>
                                    <p:animEffect transition="in" filter="wipe(up)">
                                      <p:cBhvr>
                                        <p:cTn id="42" dur="500"/>
                                        <p:tgtEl>
                                          <p:spTgt spid="239206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392067">
                                            <p:txEl>
                                              <p:pRg st="8" end="8"/>
                                            </p:txEl>
                                          </p:spTgt>
                                        </p:tgtEl>
                                        <p:attrNameLst>
                                          <p:attrName>style.visibility</p:attrName>
                                        </p:attrNameLst>
                                      </p:cBhvr>
                                      <p:to>
                                        <p:strVal val="visible"/>
                                      </p:to>
                                    </p:set>
                                    <p:animEffect transition="in" filter="wipe(up)">
                                      <p:cBhvr>
                                        <p:cTn id="47" dur="500"/>
                                        <p:tgtEl>
                                          <p:spTgt spid="239206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392067">
                                            <p:txEl>
                                              <p:pRg st="9" end="9"/>
                                            </p:txEl>
                                          </p:spTgt>
                                        </p:tgtEl>
                                        <p:attrNameLst>
                                          <p:attrName>style.visibility</p:attrName>
                                        </p:attrNameLst>
                                      </p:cBhvr>
                                      <p:to>
                                        <p:strVal val="visible"/>
                                      </p:to>
                                    </p:set>
                                    <p:animEffect transition="in" filter="wipe(up)">
                                      <p:cBhvr>
                                        <p:cTn id="52" dur="500"/>
                                        <p:tgtEl>
                                          <p:spTgt spid="23920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2067"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3091" name="Rectangle 3"/>
          <p:cNvSpPr>
            <a:spLocks noGrp="1" noChangeArrowheads="1"/>
          </p:cNvSpPr>
          <p:nvPr>
            <p:ph type="body" idx="1"/>
          </p:nvPr>
        </p:nvSpPr>
        <p:spPr>
          <a:xfrm>
            <a:off x="457200" y="1905000"/>
            <a:ext cx="8229600" cy="4724400"/>
          </a:xfrm>
          <a:ln/>
        </p:spPr>
        <p:txBody>
          <a:bodyPr>
            <a:normAutofit lnSpcReduction="10000"/>
          </a:bodyPr>
          <a:lstStyle/>
          <a:p>
            <a:pPr>
              <a:lnSpc>
                <a:spcPct val="90000"/>
              </a:lnSpc>
            </a:pPr>
            <a:r>
              <a:rPr lang="en-US" sz="2600" dirty="0"/>
              <a:t>The three steps to implementing an REA diagram in a relational database are:</a:t>
            </a:r>
          </a:p>
          <a:p>
            <a:pPr lvl="1">
              <a:lnSpc>
                <a:spcPct val="90000"/>
              </a:lnSpc>
            </a:pPr>
            <a:r>
              <a:rPr lang="en-US" sz="2400" b="1" dirty="0">
                <a:solidFill>
                  <a:srgbClr val="CC0000"/>
                </a:solidFill>
              </a:rPr>
              <a:t>Create a table for:</a:t>
            </a:r>
          </a:p>
          <a:p>
            <a:pPr lvl="2">
              <a:lnSpc>
                <a:spcPct val="90000"/>
              </a:lnSpc>
            </a:pPr>
            <a:r>
              <a:rPr lang="en-US" sz="2000" b="1" dirty="0">
                <a:solidFill>
                  <a:srgbClr val="CC0000"/>
                </a:solidFill>
              </a:rPr>
              <a:t>Each </a:t>
            </a:r>
            <a:r>
              <a:rPr lang="en-US" sz="2000" b="1" i="1" dirty="0">
                <a:solidFill>
                  <a:srgbClr val="CC0000"/>
                </a:solidFill>
              </a:rPr>
              <a:t>distinct</a:t>
            </a:r>
            <a:r>
              <a:rPr lang="en-US" sz="2000" b="1" dirty="0">
                <a:solidFill>
                  <a:srgbClr val="CC0000"/>
                </a:solidFill>
              </a:rPr>
              <a:t> entity in the diagram</a:t>
            </a:r>
          </a:p>
          <a:p>
            <a:pPr lvl="2">
              <a:lnSpc>
                <a:spcPct val="90000"/>
              </a:lnSpc>
            </a:pPr>
            <a:r>
              <a:rPr lang="en-US" sz="2000" dirty="0"/>
              <a:t>Each many-to-many relationship</a:t>
            </a:r>
          </a:p>
          <a:p>
            <a:pPr lvl="1">
              <a:lnSpc>
                <a:spcPct val="90000"/>
              </a:lnSpc>
            </a:pPr>
            <a:r>
              <a:rPr lang="en-US" sz="2400" dirty="0"/>
              <a:t>Assign attributes to appropriate </a:t>
            </a:r>
            <a:r>
              <a:rPr lang="en-US" sz="2400" dirty="0" smtClean="0"/>
              <a:t>tables</a:t>
            </a:r>
          </a:p>
          <a:p>
            <a:pPr lvl="2"/>
            <a:r>
              <a:rPr lang="en-US" sz="1700" dirty="0" smtClean="0"/>
              <a:t>Identify </a:t>
            </a:r>
            <a:r>
              <a:rPr lang="en-US" sz="1700" dirty="0"/>
              <a:t>primary keys/Concatenated keys </a:t>
            </a:r>
          </a:p>
          <a:p>
            <a:pPr lvl="2"/>
            <a:r>
              <a:rPr lang="en-US" sz="1700" dirty="0"/>
              <a:t>Identify other attributes</a:t>
            </a:r>
          </a:p>
          <a:p>
            <a:pPr lvl="2"/>
            <a:r>
              <a:rPr lang="en-US" sz="1700" dirty="0"/>
              <a:t>Use foreign keys to implement 1:1 and 1:N relationships</a:t>
            </a:r>
          </a:p>
          <a:p>
            <a:pPr lvl="1">
              <a:lnSpc>
                <a:spcPct val="90000"/>
              </a:lnSpc>
            </a:pPr>
            <a:r>
              <a:rPr lang="en-US" sz="2400" dirty="0" smtClean="0"/>
              <a:t>Use </a:t>
            </a:r>
            <a:r>
              <a:rPr lang="en-US" sz="2400" dirty="0"/>
              <a:t>foreign keys to implement one-to-one and one-to-many relationships.</a:t>
            </a:r>
          </a:p>
          <a:p>
            <a:pPr>
              <a:lnSpc>
                <a:spcPct val="90000"/>
              </a:lnSpc>
            </a:pPr>
            <a:r>
              <a:rPr lang="en-US" sz="2600" dirty="0"/>
              <a:t>As discussed previously, REA diagrams will differ across organizations because of differences in business policies.</a:t>
            </a:r>
          </a:p>
        </p:txBody>
      </p:sp>
      <p:sp>
        <p:nvSpPr>
          <p:cNvPr id="2393092" name="Rectangle 4"/>
          <p:cNvSpPr>
            <a:spLocks noChangeArrowheads="1"/>
          </p:cNvSpPr>
          <p:nvPr/>
        </p:nvSpPr>
        <p:spPr bwMode="auto">
          <a:xfrm>
            <a:off x="914400" y="2486025"/>
            <a:ext cx="5187950" cy="790575"/>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1958373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93092"/>
                                        </p:tgtEl>
                                        <p:attrNameLst>
                                          <p:attrName>style.visibility</p:attrName>
                                        </p:attrNameLst>
                                      </p:cBhvr>
                                      <p:to>
                                        <p:strVal val="visible"/>
                                      </p:to>
                                    </p:set>
                                    <p:anim calcmode="lin" valueType="num">
                                      <p:cBhvr>
                                        <p:cTn id="7" dur="500" fill="hold"/>
                                        <p:tgtEl>
                                          <p:spTgt spid="2393092"/>
                                        </p:tgtEl>
                                        <p:attrNameLst>
                                          <p:attrName>ppt_w</p:attrName>
                                        </p:attrNameLst>
                                      </p:cBhvr>
                                      <p:tavLst>
                                        <p:tav tm="0">
                                          <p:val>
                                            <p:fltVal val="0"/>
                                          </p:val>
                                        </p:tav>
                                        <p:tav tm="100000">
                                          <p:val>
                                            <p:strVal val="#ppt_w"/>
                                          </p:val>
                                        </p:tav>
                                      </p:tavLst>
                                    </p:anim>
                                    <p:anim calcmode="lin" valueType="num">
                                      <p:cBhvr>
                                        <p:cTn id="8" dur="500" fill="hold"/>
                                        <p:tgtEl>
                                          <p:spTgt spid="23930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309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4114" name="Rectangle 2"/>
          <p:cNvSpPr>
            <a:spLocks noChangeArrowheads="1"/>
          </p:cNvSpPr>
          <p:nvPr/>
        </p:nvSpPr>
        <p:spPr bwMode="auto">
          <a:xfrm>
            <a:off x="114300" y="59912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394115" name="Rectangle 3"/>
          <p:cNvSpPr>
            <a:spLocks noChangeArrowheads="1"/>
          </p:cNvSpPr>
          <p:nvPr/>
        </p:nvSpPr>
        <p:spPr bwMode="auto">
          <a:xfrm>
            <a:off x="1998663" y="1758950"/>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394116" name="Rectangle 4"/>
          <p:cNvSpPr>
            <a:spLocks noChangeArrowheads="1"/>
          </p:cNvSpPr>
          <p:nvPr/>
        </p:nvSpPr>
        <p:spPr bwMode="auto">
          <a:xfrm>
            <a:off x="185738" y="17938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394117" name="Rectangle 5"/>
          <p:cNvSpPr>
            <a:spLocks noChangeArrowheads="1"/>
          </p:cNvSpPr>
          <p:nvPr/>
        </p:nvSpPr>
        <p:spPr bwMode="auto">
          <a:xfrm>
            <a:off x="200025" y="9255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4118" name="Rectangle 6"/>
          <p:cNvSpPr>
            <a:spLocks noChangeArrowheads="1"/>
          </p:cNvSpPr>
          <p:nvPr/>
        </p:nvSpPr>
        <p:spPr bwMode="auto">
          <a:xfrm>
            <a:off x="3911600" y="14970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394120" name="Rectangle 8"/>
          <p:cNvSpPr>
            <a:spLocks noChangeArrowheads="1"/>
          </p:cNvSpPr>
          <p:nvPr/>
        </p:nvSpPr>
        <p:spPr bwMode="auto">
          <a:xfrm>
            <a:off x="5794375" y="1060450"/>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394122" name="Rectangle 10"/>
          <p:cNvSpPr>
            <a:spLocks noChangeArrowheads="1"/>
          </p:cNvSpPr>
          <p:nvPr/>
        </p:nvSpPr>
        <p:spPr bwMode="auto">
          <a:xfrm>
            <a:off x="7616825" y="10477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4123" name="Rectangle 11"/>
          <p:cNvSpPr>
            <a:spLocks noChangeArrowheads="1"/>
          </p:cNvSpPr>
          <p:nvPr/>
        </p:nvSpPr>
        <p:spPr bwMode="auto">
          <a:xfrm>
            <a:off x="7605713" y="199548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394124" name="Rectangle 12"/>
          <p:cNvSpPr>
            <a:spLocks noChangeArrowheads="1"/>
          </p:cNvSpPr>
          <p:nvPr/>
        </p:nvSpPr>
        <p:spPr bwMode="auto">
          <a:xfrm>
            <a:off x="5791200" y="2889250"/>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394125" name="Rectangle 13"/>
          <p:cNvSpPr>
            <a:spLocks noChangeArrowheads="1"/>
          </p:cNvSpPr>
          <p:nvPr/>
        </p:nvSpPr>
        <p:spPr bwMode="auto">
          <a:xfrm>
            <a:off x="1981200" y="2868613"/>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394126" name="Rectangle 14"/>
          <p:cNvSpPr>
            <a:spLocks noChangeArrowheads="1"/>
          </p:cNvSpPr>
          <p:nvPr/>
        </p:nvSpPr>
        <p:spPr bwMode="auto">
          <a:xfrm>
            <a:off x="7605713" y="28781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4127" name="Rectangle 15"/>
          <p:cNvSpPr>
            <a:spLocks noChangeArrowheads="1"/>
          </p:cNvSpPr>
          <p:nvPr/>
        </p:nvSpPr>
        <p:spPr bwMode="auto">
          <a:xfrm>
            <a:off x="166688" y="28797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4128" name="Rectangle 16"/>
          <p:cNvSpPr>
            <a:spLocks noChangeArrowheads="1"/>
          </p:cNvSpPr>
          <p:nvPr/>
        </p:nvSpPr>
        <p:spPr bwMode="auto">
          <a:xfrm>
            <a:off x="7666038" y="37798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4129" name="Rectangle 17"/>
          <p:cNvSpPr>
            <a:spLocks noChangeArrowheads="1"/>
          </p:cNvSpPr>
          <p:nvPr/>
        </p:nvSpPr>
        <p:spPr bwMode="auto">
          <a:xfrm>
            <a:off x="5800725" y="3795713"/>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394130" name="Rectangle 18"/>
          <p:cNvSpPr>
            <a:spLocks noChangeArrowheads="1"/>
          </p:cNvSpPr>
          <p:nvPr/>
        </p:nvSpPr>
        <p:spPr bwMode="auto">
          <a:xfrm>
            <a:off x="147638"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4131" name="Rectangle 19"/>
          <p:cNvSpPr>
            <a:spLocks noChangeArrowheads="1"/>
          </p:cNvSpPr>
          <p:nvPr/>
        </p:nvSpPr>
        <p:spPr bwMode="auto">
          <a:xfrm>
            <a:off x="1989138" y="3814763"/>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394132" name="Rectangle 20"/>
          <p:cNvSpPr>
            <a:spLocks noChangeArrowheads="1"/>
          </p:cNvSpPr>
          <p:nvPr/>
        </p:nvSpPr>
        <p:spPr bwMode="auto">
          <a:xfrm>
            <a:off x="3881438" y="38306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394134" name="Rectangle 22"/>
          <p:cNvSpPr>
            <a:spLocks noChangeArrowheads="1"/>
          </p:cNvSpPr>
          <p:nvPr/>
        </p:nvSpPr>
        <p:spPr bwMode="auto">
          <a:xfrm>
            <a:off x="2005013" y="4867275"/>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394135" name="Rectangle 23"/>
          <p:cNvSpPr>
            <a:spLocks noChangeArrowheads="1"/>
          </p:cNvSpPr>
          <p:nvPr/>
        </p:nvSpPr>
        <p:spPr bwMode="auto">
          <a:xfrm>
            <a:off x="131763" y="48990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394136" name="Line 24"/>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37" name="Line 25"/>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38" name="Line 26"/>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39" name="Line 27"/>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0" name="Line 28"/>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1" name="Line 29"/>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2" name="Line 30"/>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3" name="Line 31"/>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4" name="Line 32"/>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5" name="Line 33"/>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6" name="Line 34"/>
          <p:cNvSpPr>
            <a:spLocks noChangeShapeType="1"/>
          </p:cNvSpPr>
          <p:nvPr/>
        </p:nvSpPr>
        <p:spPr bwMode="auto">
          <a:xfrm>
            <a:off x="2709863" y="3375025"/>
            <a:ext cx="15875" cy="434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7" name="Line 35"/>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8" name="Line 36"/>
          <p:cNvSpPr>
            <a:spLocks noChangeShapeType="1"/>
          </p:cNvSpPr>
          <p:nvPr/>
        </p:nvSpPr>
        <p:spPr bwMode="auto">
          <a:xfrm flipV="1">
            <a:off x="3386138" y="1611313"/>
            <a:ext cx="530225"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49" name="Line 37"/>
          <p:cNvSpPr>
            <a:spLocks noChangeShapeType="1"/>
          </p:cNvSpPr>
          <p:nvPr/>
        </p:nvSpPr>
        <p:spPr bwMode="auto">
          <a:xfrm flipV="1">
            <a:off x="3370263" y="1990725"/>
            <a:ext cx="544512" cy="109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0" name="Line 38"/>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3" name="Line 41"/>
          <p:cNvSpPr>
            <a:spLocks noChangeShapeType="1"/>
          </p:cNvSpPr>
          <p:nvPr/>
        </p:nvSpPr>
        <p:spPr bwMode="auto">
          <a:xfrm flipV="1">
            <a:off x="5300663" y="1287463"/>
            <a:ext cx="487362"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4" name="Line 42"/>
          <p:cNvSpPr>
            <a:spLocks noChangeShapeType="1"/>
          </p:cNvSpPr>
          <p:nvPr/>
        </p:nvSpPr>
        <p:spPr bwMode="auto">
          <a:xfrm>
            <a:off x="5249863" y="1998663"/>
            <a:ext cx="538162" cy="1187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5" name="Line 43"/>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7" name="Line 45"/>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8" name="Line 46"/>
          <p:cNvSpPr>
            <a:spLocks noChangeShapeType="1"/>
          </p:cNvSpPr>
          <p:nvPr/>
        </p:nvSpPr>
        <p:spPr bwMode="auto">
          <a:xfrm>
            <a:off x="6553200" y="3386138"/>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59" name="Line 47"/>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0" name="Line 48"/>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1" name="Line 49"/>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2" name="Line 50"/>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3" name="Line 51"/>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4" name="Line 52"/>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7" name="Line 55"/>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8" name="Line 56"/>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69" name="Oval 57"/>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70" name="Line 58"/>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1" name="Line 59"/>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2" name="Line 60"/>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3" name="Line 61"/>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4" name="Oval 62"/>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75" name="Line 63"/>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6" name="Line 64"/>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7" name="Line 65"/>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8" name="Line 66"/>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79" name="Oval 67"/>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80" name="Line 68"/>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1" name="Line 69"/>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2" name="Line 70"/>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3" name="Line 71"/>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4" name="Oval 72"/>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85" name="Line 73"/>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6" name="Line 74"/>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7" name="Line 75"/>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88" name="Oval 76"/>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89" name="Oval 77"/>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90" name="Line 78"/>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1" name="Line 79"/>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2" name="Line 80"/>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3" name="Line 81"/>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4" name="Oval 82"/>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95" name="Line 83"/>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6" name="Line 84"/>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7" name="Line 85"/>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198" name="Oval 86"/>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199" name="Oval 87"/>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00" name="Line 88"/>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1" name="Line 89"/>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2" name="Line 90"/>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3" name="Line 91"/>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4" name="Oval 92"/>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05" name="Line 93"/>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6" name="Line 94"/>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7" name="Line 95"/>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8" name="Line 96"/>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09" name="Oval 97"/>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10" name="Line 98"/>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1" name="Line 99"/>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2" name="Line 100"/>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3" name="Line 101"/>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4" name="Oval 102"/>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15" name="Line 103"/>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6" name="Line 104"/>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17" name="Oval 105"/>
          <p:cNvSpPr>
            <a:spLocks noChangeArrowheads="1"/>
          </p:cNvSpPr>
          <p:nvPr/>
        </p:nvSpPr>
        <p:spPr bwMode="auto">
          <a:xfrm>
            <a:off x="2673350" y="3662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18" name="Oval 106"/>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19" name="Line 107"/>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0" name="Line 108"/>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1" name="Line 109"/>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2" name="Line 110"/>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3" name="Line 111"/>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4" name="Oval 112"/>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25" name="Line 113"/>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6" name="Line 114"/>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7" name="Oval 115"/>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28" name="Line 116"/>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29" name="Line 117"/>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0" name="Line 118"/>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1" name="Line 119"/>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2" name="Line 120"/>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3" name="Line 121"/>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4" name="Oval 122"/>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35" name="Line 123"/>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6" name="Line 124"/>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7" name="Line 125"/>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8" name="Line 126"/>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39" name="Line 127"/>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40" name="Line 128"/>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41" name="Oval 129"/>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42" name="Line 130"/>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43" name="Line 131"/>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0" name="Line 138"/>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1" name="Oval 139"/>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52" name="Line 140"/>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3" name="Line 141"/>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4" name="Line 142"/>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5" name="Line 143"/>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6" name="Line 144"/>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7" name="Oval 145"/>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58" name="Line 146"/>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59" name="Line 147"/>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0" name="Line 148"/>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1" name="Line 149"/>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2" name="Line 150"/>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3" name="Line 151"/>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4" name="Oval 152"/>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65" name="Line 153"/>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66" name="Line 154"/>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1" name="Line 159"/>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2" name="Line 160"/>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3" name="Oval 161"/>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74" name="Oval 162"/>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75" name="Line 163"/>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6" name="Line 164"/>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7" name="Line 165"/>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8" name="Line 166"/>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79" name="Line 167"/>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80" name="Oval 168"/>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91" name="Line 179"/>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2" name="Line 180"/>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3" name="Oval 181"/>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94" name="Line 182"/>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5" name="Line 183"/>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6" name="Line 184"/>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7" name="Line 185"/>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298" name="Oval 186"/>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299" name="Line 187"/>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0" name="Line 188"/>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1" name="Line 189"/>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2" name="Line 190"/>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3" name="Oval 191"/>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304" name="Line 192"/>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5" name="Line 193"/>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6" name="Line 194"/>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7" name="Line 195"/>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08" name="Oval 196"/>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309" name="Line 197"/>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0" name="Line 198"/>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1" name="Line 199"/>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2" name="Line 200"/>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3" name="Oval 201"/>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314" name="Line 202"/>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5" name="Line 203"/>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6" name="Line 204"/>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7" name="Line 205"/>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18" name="Oval 206"/>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4319" name="Line 207"/>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20" name="Line 208"/>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4321" name="Rectangle 209"/>
          <p:cNvSpPr>
            <a:spLocks noChangeArrowheads="1"/>
          </p:cNvSpPr>
          <p:nvPr/>
        </p:nvSpPr>
        <p:spPr bwMode="auto">
          <a:xfrm>
            <a:off x="2917825" y="5645150"/>
            <a:ext cx="6015038" cy="763588"/>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1800">
                <a:solidFill>
                  <a:schemeClr val="tx1"/>
                </a:solidFill>
              </a:rPr>
              <a:t>Our integrated diagram has seven event entities.</a:t>
            </a:r>
          </a:p>
        </p:txBody>
      </p:sp>
      <p:sp>
        <p:nvSpPr>
          <p:cNvPr id="2394322" name="Oval 210"/>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3364396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94321"/>
                                        </p:tgtEl>
                                        <p:attrNameLst>
                                          <p:attrName>style.visibility</p:attrName>
                                        </p:attrNameLst>
                                      </p:cBhvr>
                                      <p:to>
                                        <p:strVal val="visible"/>
                                      </p:to>
                                    </p:set>
                                    <p:anim calcmode="lin" valueType="num">
                                      <p:cBhvr>
                                        <p:cTn id="7" dur="500" fill="hold"/>
                                        <p:tgtEl>
                                          <p:spTgt spid="2394321"/>
                                        </p:tgtEl>
                                        <p:attrNameLst>
                                          <p:attrName>ppt_w</p:attrName>
                                        </p:attrNameLst>
                                      </p:cBhvr>
                                      <p:tavLst>
                                        <p:tav tm="0">
                                          <p:val>
                                            <p:fltVal val="0"/>
                                          </p:val>
                                        </p:tav>
                                        <p:tav tm="100000">
                                          <p:val>
                                            <p:strVal val="#ppt_w"/>
                                          </p:val>
                                        </p:tav>
                                      </p:tavLst>
                                    </p:anim>
                                    <p:anim calcmode="lin" valueType="num">
                                      <p:cBhvr>
                                        <p:cTn id="8" dur="500" fill="hold"/>
                                        <p:tgtEl>
                                          <p:spTgt spid="23943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4321" grpId="0" bldLvl="2"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6084" name="Rectangle 4"/>
          <p:cNvSpPr>
            <a:spLocks noChangeArrowheads="1"/>
          </p:cNvSpPr>
          <p:nvPr/>
        </p:nvSpPr>
        <p:spPr bwMode="auto">
          <a:xfrm>
            <a:off x="114300" y="59912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606085" name="Rectangle 5"/>
          <p:cNvSpPr>
            <a:spLocks noChangeArrowheads="1"/>
          </p:cNvSpPr>
          <p:nvPr/>
        </p:nvSpPr>
        <p:spPr bwMode="auto">
          <a:xfrm>
            <a:off x="1998663" y="17589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606086" name="Rectangle 6"/>
          <p:cNvSpPr>
            <a:spLocks noChangeArrowheads="1"/>
          </p:cNvSpPr>
          <p:nvPr/>
        </p:nvSpPr>
        <p:spPr bwMode="auto">
          <a:xfrm>
            <a:off x="185738" y="17938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606087" name="Rectangle 7"/>
          <p:cNvSpPr>
            <a:spLocks noChangeArrowheads="1"/>
          </p:cNvSpPr>
          <p:nvPr/>
        </p:nvSpPr>
        <p:spPr bwMode="auto">
          <a:xfrm>
            <a:off x="200025" y="9255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606088" name="Rectangle 8"/>
          <p:cNvSpPr>
            <a:spLocks noChangeArrowheads="1"/>
          </p:cNvSpPr>
          <p:nvPr/>
        </p:nvSpPr>
        <p:spPr bwMode="auto">
          <a:xfrm>
            <a:off x="3911600" y="1497013"/>
            <a:ext cx="1390650" cy="50641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606090" name="Rectangle 10"/>
          <p:cNvSpPr>
            <a:spLocks noChangeArrowheads="1"/>
          </p:cNvSpPr>
          <p:nvPr/>
        </p:nvSpPr>
        <p:spPr bwMode="auto">
          <a:xfrm>
            <a:off x="5794375" y="10604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606092" name="Rectangle 12"/>
          <p:cNvSpPr>
            <a:spLocks noChangeArrowheads="1"/>
          </p:cNvSpPr>
          <p:nvPr/>
        </p:nvSpPr>
        <p:spPr bwMode="auto">
          <a:xfrm>
            <a:off x="7616825" y="10477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606093" name="Rectangle 13"/>
          <p:cNvSpPr>
            <a:spLocks noChangeArrowheads="1"/>
          </p:cNvSpPr>
          <p:nvPr/>
        </p:nvSpPr>
        <p:spPr bwMode="auto">
          <a:xfrm>
            <a:off x="7605713" y="199548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606094" name="Rectangle 14"/>
          <p:cNvSpPr>
            <a:spLocks noChangeArrowheads="1"/>
          </p:cNvSpPr>
          <p:nvPr/>
        </p:nvSpPr>
        <p:spPr bwMode="auto">
          <a:xfrm>
            <a:off x="5791200" y="28892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606095" name="Rectangle 15"/>
          <p:cNvSpPr>
            <a:spLocks noChangeArrowheads="1"/>
          </p:cNvSpPr>
          <p:nvPr/>
        </p:nvSpPr>
        <p:spPr bwMode="auto">
          <a:xfrm>
            <a:off x="1981200" y="28686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606096" name="Rectangle 16"/>
          <p:cNvSpPr>
            <a:spLocks noChangeArrowheads="1"/>
          </p:cNvSpPr>
          <p:nvPr/>
        </p:nvSpPr>
        <p:spPr bwMode="auto">
          <a:xfrm>
            <a:off x="7605713" y="28781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606097" name="Rectangle 17"/>
          <p:cNvSpPr>
            <a:spLocks noChangeArrowheads="1"/>
          </p:cNvSpPr>
          <p:nvPr/>
        </p:nvSpPr>
        <p:spPr bwMode="auto">
          <a:xfrm>
            <a:off x="166688" y="28797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606098" name="Rectangle 18"/>
          <p:cNvSpPr>
            <a:spLocks noChangeArrowheads="1"/>
          </p:cNvSpPr>
          <p:nvPr/>
        </p:nvSpPr>
        <p:spPr bwMode="auto">
          <a:xfrm>
            <a:off x="7666038" y="37798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606099" name="Rectangle 19"/>
          <p:cNvSpPr>
            <a:spLocks noChangeArrowheads="1"/>
          </p:cNvSpPr>
          <p:nvPr/>
        </p:nvSpPr>
        <p:spPr bwMode="auto">
          <a:xfrm>
            <a:off x="5800725"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606100" name="Rectangle 20"/>
          <p:cNvSpPr>
            <a:spLocks noChangeArrowheads="1"/>
          </p:cNvSpPr>
          <p:nvPr/>
        </p:nvSpPr>
        <p:spPr bwMode="auto">
          <a:xfrm>
            <a:off x="147638"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606101" name="Rectangle 21"/>
          <p:cNvSpPr>
            <a:spLocks noChangeArrowheads="1"/>
          </p:cNvSpPr>
          <p:nvPr/>
        </p:nvSpPr>
        <p:spPr bwMode="auto">
          <a:xfrm>
            <a:off x="1989138" y="381476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606102" name="Rectangle 22"/>
          <p:cNvSpPr>
            <a:spLocks noChangeArrowheads="1"/>
          </p:cNvSpPr>
          <p:nvPr/>
        </p:nvSpPr>
        <p:spPr bwMode="auto">
          <a:xfrm>
            <a:off x="3881438" y="3830638"/>
            <a:ext cx="1390650" cy="506412"/>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606104" name="Rectangle 24"/>
          <p:cNvSpPr>
            <a:spLocks noChangeArrowheads="1"/>
          </p:cNvSpPr>
          <p:nvPr/>
        </p:nvSpPr>
        <p:spPr bwMode="auto">
          <a:xfrm>
            <a:off x="2005013" y="48672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606105" name="Rectangle 25"/>
          <p:cNvSpPr>
            <a:spLocks noChangeArrowheads="1"/>
          </p:cNvSpPr>
          <p:nvPr/>
        </p:nvSpPr>
        <p:spPr bwMode="auto">
          <a:xfrm>
            <a:off x="131763" y="48990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606106" name="Line 26"/>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07" name="Line 27"/>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08" name="Line 28"/>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09" name="Line 29"/>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0" name="Line 30"/>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1" name="Line 31"/>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2" name="Line 32"/>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3" name="Line 33"/>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4" name="Line 34"/>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5" name="Line 35"/>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6" name="Line 36"/>
          <p:cNvSpPr>
            <a:spLocks noChangeShapeType="1"/>
          </p:cNvSpPr>
          <p:nvPr/>
        </p:nvSpPr>
        <p:spPr bwMode="auto">
          <a:xfrm>
            <a:off x="2709863" y="3375025"/>
            <a:ext cx="15875" cy="434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7" name="Line 37"/>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8" name="Line 38"/>
          <p:cNvSpPr>
            <a:spLocks noChangeShapeType="1"/>
          </p:cNvSpPr>
          <p:nvPr/>
        </p:nvSpPr>
        <p:spPr bwMode="auto">
          <a:xfrm flipV="1">
            <a:off x="3386138" y="1611313"/>
            <a:ext cx="530225"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19" name="Line 39"/>
          <p:cNvSpPr>
            <a:spLocks noChangeShapeType="1"/>
          </p:cNvSpPr>
          <p:nvPr/>
        </p:nvSpPr>
        <p:spPr bwMode="auto">
          <a:xfrm flipV="1">
            <a:off x="3370263" y="1990725"/>
            <a:ext cx="544512" cy="109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0" name="Line 40"/>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3" name="Line 43"/>
          <p:cNvSpPr>
            <a:spLocks noChangeShapeType="1"/>
          </p:cNvSpPr>
          <p:nvPr/>
        </p:nvSpPr>
        <p:spPr bwMode="auto">
          <a:xfrm flipV="1">
            <a:off x="5300663" y="1287463"/>
            <a:ext cx="487362"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4" name="Line 44"/>
          <p:cNvSpPr>
            <a:spLocks noChangeShapeType="1"/>
          </p:cNvSpPr>
          <p:nvPr/>
        </p:nvSpPr>
        <p:spPr bwMode="auto">
          <a:xfrm>
            <a:off x="5249863" y="1998663"/>
            <a:ext cx="538162" cy="1187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5" name="Line 45"/>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7" name="Line 47"/>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8" name="Line 48"/>
          <p:cNvSpPr>
            <a:spLocks noChangeShapeType="1"/>
          </p:cNvSpPr>
          <p:nvPr/>
        </p:nvSpPr>
        <p:spPr bwMode="auto">
          <a:xfrm>
            <a:off x="6553200" y="3386138"/>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29" name="Line 49"/>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0" name="Line 50"/>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1" name="Line 51"/>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2" name="Line 52"/>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3" name="Line 53"/>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4" name="Line 54"/>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7" name="Line 57"/>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8" name="Line 58"/>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39" name="Oval 59"/>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40" name="Line 60"/>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1" name="Line 61"/>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2" name="Line 62"/>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3" name="Line 63"/>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4" name="Oval 64"/>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45" name="Line 65"/>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6" name="Line 66"/>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7" name="Line 67"/>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8" name="Line 68"/>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49" name="Oval 69"/>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50" name="Line 70"/>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1" name="Line 71"/>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2" name="Line 72"/>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3" name="Line 73"/>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4" name="Oval 74"/>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55" name="Line 75"/>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6" name="Line 76"/>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7" name="Line 77"/>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58" name="Oval 78"/>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59" name="Oval 79"/>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60" name="Line 80"/>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1" name="Line 81"/>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2" name="Line 82"/>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3" name="Line 83"/>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4" name="Oval 84"/>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65" name="Line 85"/>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6" name="Line 86"/>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7" name="Line 87"/>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68" name="Oval 88"/>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69" name="Oval 89"/>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70" name="Line 90"/>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1" name="Line 91"/>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2" name="Line 92"/>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3" name="Line 93"/>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4" name="Oval 94"/>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75" name="Line 95"/>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6" name="Line 96"/>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7" name="Line 97"/>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8" name="Line 98"/>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79" name="Oval 99"/>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80" name="Line 100"/>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1" name="Line 101"/>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2" name="Line 102"/>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3" name="Line 103"/>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4" name="Oval 104"/>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85" name="Line 105"/>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6" name="Line 106"/>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87" name="Oval 107"/>
          <p:cNvSpPr>
            <a:spLocks noChangeArrowheads="1"/>
          </p:cNvSpPr>
          <p:nvPr/>
        </p:nvSpPr>
        <p:spPr bwMode="auto">
          <a:xfrm>
            <a:off x="2673350" y="3662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88" name="Oval 108"/>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89" name="Line 109"/>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0" name="Line 110"/>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1" name="Line 111"/>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2" name="Line 112"/>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3" name="Line 113"/>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4" name="Oval 114"/>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95" name="Line 115"/>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6" name="Line 116"/>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7" name="Oval 117"/>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198" name="Line 118"/>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199" name="Line 119"/>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0" name="Line 120"/>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1" name="Line 121"/>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2" name="Line 122"/>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3" name="Line 123"/>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4" name="Oval 124"/>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05" name="Line 125"/>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6" name="Line 126"/>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7" name="Line 127"/>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8" name="Line 128"/>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09" name="Line 129"/>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10" name="Line 130"/>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11" name="Oval 131"/>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12" name="Line 132"/>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13" name="Line 133"/>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0" name="Line 140"/>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1" name="Oval 141"/>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22" name="Line 142"/>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3" name="Line 143"/>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4" name="Line 144"/>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5" name="Line 145"/>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6" name="Line 146"/>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7" name="Oval 147"/>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28" name="Line 148"/>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29" name="Line 149"/>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0" name="Line 150"/>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1" name="Line 151"/>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2" name="Line 152"/>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3" name="Line 153"/>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4" name="Oval 154"/>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35" name="Line 155"/>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36" name="Line 156"/>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1" name="Line 161"/>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2" name="Line 162"/>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3" name="Oval 163"/>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44" name="Oval 164"/>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45" name="Line 165"/>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6" name="Line 166"/>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7" name="Line 167"/>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8" name="Line 168"/>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49" name="Line 169"/>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50" name="Oval 170"/>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61" name="Line 181"/>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2" name="Line 182"/>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3" name="Oval 183"/>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64" name="Line 184"/>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5" name="Line 185"/>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6" name="Line 186"/>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7" name="Line 187"/>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68" name="Oval 188"/>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69" name="Line 189"/>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0" name="Line 190"/>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1" name="Line 191"/>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2" name="Line 192"/>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3" name="Oval 193"/>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74" name="Line 194"/>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5" name="Line 195"/>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6" name="Line 196"/>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7" name="Line 197"/>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78" name="Oval 198"/>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79" name="Line 199"/>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0" name="Line 200"/>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1" name="Line 201"/>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2" name="Line 202"/>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3" name="Oval 203"/>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84" name="Line 204"/>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5" name="Line 205"/>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6" name="Line 206"/>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7" name="Line 207"/>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88" name="Oval 208"/>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606289" name="Line 209"/>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90" name="Line 210"/>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606291" name="Rectangle 211"/>
          <p:cNvSpPr>
            <a:spLocks noChangeArrowheads="1"/>
          </p:cNvSpPr>
          <p:nvPr/>
        </p:nvSpPr>
        <p:spPr bwMode="auto">
          <a:xfrm>
            <a:off x="2039938" y="5610225"/>
            <a:ext cx="6805612" cy="850900"/>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1800">
                <a:solidFill>
                  <a:schemeClr val="tx1"/>
                </a:solidFill>
              </a:rPr>
              <a:t>There are two distinct resource entities.</a:t>
            </a:r>
          </a:p>
        </p:txBody>
      </p:sp>
      <p:sp>
        <p:nvSpPr>
          <p:cNvPr id="2606292" name="Oval 212"/>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1790797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06291"/>
                                        </p:tgtEl>
                                        <p:attrNameLst>
                                          <p:attrName>style.visibility</p:attrName>
                                        </p:attrNameLst>
                                      </p:cBhvr>
                                      <p:to>
                                        <p:strVal val="visible"/>
                                      </p:to>
                                    </p:set>
                                    <p:anim calcmode="lin" valueType="num">
                                      <p:cBhvr>
                                        <p:cTn id="7" dur="500" fill="hold"/>
                                        <p:tgtEl>
                                          <p:spTgt spid="2606291"/>
                                        </p:tgtEl>
                                        <p:attrNameLst>
                                          <p:attrName>ppt_w</p:attrName>
                                        </p:attrNameLst>
                                      </p:cBhvr>
                                      <p:tavLst>
                                        <p:tav tm="0">
                                          <p:val>
                                            <p:fltVal val="0"/>
                                          </p:val>
                                        </p:tav>
                                        <p:tav tm="100000">
                                          <p:val>
                                            <p:strVal val="#ppt_w"/>
                                          </p:val>
                                        </p:tav>
                                      </p:tavLst>
                                    </p:anim>
                                    <p:anim calcmode="lin" valueType="num">
                                      <p:cBhvr>
                                        <p:cTn id="8" dur="500" fill="hold"/>
                                        <p:tgtEl>
                                          <p:spTgt spid="26062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6291" grpId="0" bldLvl="2"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5138" name="Rectangle 2"/>
          <p:cNvSpPr>
            <a:spLocks noChangeArrowheads="1"/>
          </p:cNvSpPr>
          <p:nvPr/>
        </p:nvSpPr>
        <p:spPr bwMode="auto">
          <a:xfrm>
            <a:off x="114300" y="59912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395139" name="Rectangle 3"/>
          <p:cNvSpPr>
            <a:spLocks noChangeArrowheads="1"/>
          </p:cNvSpPr>
          <p:nvPr/>
        </p:nvSpPr>
        <p:spPr bwMode="auto">
          <a:xfrm>
            <a:off x="1998663" y="17589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395140" name="Rectangle 4"/>
          <p:cNvSpPr>
            <a:spLocks noChangeArrowheads="1"/>
          </p:cNvSpPr>
          <p:nvPr/>
        </p:nvSpPr>
        <p:spPr bwMode="auto">
          <a:xfrm>
            <a:off x="185738" y="17938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395141" name="Rectangle 5"/>
          <p:cNvSpPr>
            <a:spLocks noChangeArrowheads="1"/>
          </p:cNvSpPr>
          <p:nvPr/>
        </p:nvSpPr>
        <p:spPr bwMode="auto">
          <a:xfrm>
            <a:off x="200025" y="9255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5142" name="Rectangle 6"/>
          <p:cNvSpPr>
            <a:spLocks noChangeArrowheads="1"/>
          </p:cNvSpPr>
          <p:nvPr/>
        </p:nvSpPr>
        <p:spPr bwMode="auto">
          <a:xfrm>
            <a:off x="3911600" y="14970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395144" name="Rectangle 8"/>
          <p:cNvSpPr>
            <a:spLocks noChangeArrowheads="1"/>
          </p:cNvSpPr>
          <p:nvPr/>
        </p:nvSpPr>
        <p:spPr bwMode="auto">
          <a:xfrm>
            <a:off x="5794375" y="10604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395146" name="Rectangle 10"/>
          <p:cNvSpPr>
            <a:spLocks noChangeArrowheads="1"/>
          </p:cNvSpPr>
          <p:nvPr/>
        </p:nvSpPr>
        <p:spPr bwMode="auto">
          <a:xfrm>
            <a:off x="7616825" y="1047750"/>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5147" name="Rectangle 11"/>
          <p:cNvSpPr>
            <a:spLocks noChangeArrowheads="1"/>
          </p:cNvSpPr>
          <p:nvPr/>
        </p:nvSpPr>
        <p:spPr bwMode="auto">
          <a:xfrm>
            <a:off x="7605713" y="199548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395148" name="Rectangle 12"/>
          <p:cNvSpPr>
            <a:spLocks noChangeArrowheads="1"/>
          </p:cNvSpPr>
          <p:nvPr/>
        </p:nvSpPr>
        <p:spPr bwMode="auto">
          <a:xfrm>
            <a:off x="5791200" y="28892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395149" name="Rectangle 13"/>
          <p:cNvSpPr>
            <a:spLocks noChangeArrowheads="1"/>
          </p:cNvSpPr>
          <p:nvPr/>
        </p:nvSpPr>
        <p:spPr bwMode="auto">
          <a:xfrm>
            <a:off x="1981200" y="28686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395150" name="Rectangle 14"/>
          <p:cNvSpPr>
            <a:spLocks noChangeArrowheads="1"/>
          </p:cNvSpPr>
          <p:nvPr/>
        </p:nvSpPr>
        <p:spPr bwMode="auto">
          <a:xfrm>
            <a:off x="7605713" y="2878138"/>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5151" name="Rectangle 15"/>
          <p:cNvSpPr>
            <a:spLocks noChangeArrowheads="1"/>
          </p:cNvSpPr>
          <p:nvPr/>
        </p:nvSpPr>
        <p:spPr bwMode="auto">
          <a:xfrm>
            <a:off x="166688" y="28797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5152" name="Rectangle 16"/>
          <p:cNvSpPr>
            <a:spLocks noChangeArrowheads="1"/>
          </p:cNvSpPr>
          <p:nvPr/>
        </p:nvSpPr>
        <p:spPr bwMode="auto">
          <a:xfrm>
            <a:off x="7666038" y="37798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5153" name="Rectangle 17"/>
          <p:cNvSpPr>
            <a:spLocks noChangeArrowheads="1"/>
          </p:cNvSpPr>
          <p:nvPr/>
        </p:nvSpPr>
        <p:spPr bwMode="auto">
          <a:xfrm>
            <a:off x="5800725"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395154" name="Rectangle 18"/>
          <p:cNvSpPr>
            <a:spLocks noChangeArrowheads="1"/>
          </p:cNvSpPr>
          <p:nvPr/>
        </p:nvSpPr>
        <p:spPr bwMode="auto">
          <a:xfrm>
            <a:off x="147638"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5155" name="Rectangle 19"/>
          <p:cNvSpPr>
            <a:spLocks noChangeArrowheads="1"/>
          </p:cNvSpPr>
          <p:nvPr/>
        </p:nvSpPr>
        <p:spPr bwMode="auto">
          <a:xfrm>
            <a:off x="1989138" y="381476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395156" name="Rectangle 20"/>
          <p:cNvSpPr>
            <a:spLocks noChangeArrowheads="1"/>
          </p:cNvSpPr>
          <p:nvPr/>
        </p:nvSpPr>
        <p:spPr bwMode="auto">
          <a:xfrm>
            <a:off x="3881438" y="38306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395158" name="Rectangle 22"/>
          <p:cNvSpPr>
            <a:spLocks noChangeArrowheads="1"/>
          </p:cNvSpPr>
          <p:nvPr/>
        </p:nvSpPr>
        <p:spPr bwMode="auto">
          <a:xfrm>
            <a:off x="2005013" y="48672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395159" name="Rectangle 23"/>
          <p:cNvSpPr>
            <a:spLocks noChangeArrowheads="1"/>
          </p:cNvSpPr>
          <p:nvPr/>
        </p:nvSpPr>
        <p:spPr bwMode="auto">
          <a:xfrm>
            <a:off x="131763" y="48990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395160" name="Line 24"/>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1" name="Line 25"/>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2" name="Line 26"/>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3" name="Line 27"/>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4" name="Line 28"/>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5" name="Line 29"/>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6" name="Line 30"/>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7" name="Line 31"/>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8" name="Line 32"/>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69" name="Line 33"/>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0" name="Line 34"/>
          <p:cNvSpPr>
            <a:spLocks noChangeShapeType="1"/>
          </p:cNvSpPr>
          <p:nvPr/>
        </p:nvSpPr>
        <p:spPr bwMode="auto">
          <a:xfrm>
            <a:off x="2709863" y="3375025"/>
            <a:ext cx="15875" cy="434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1" name="Line 35"/>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2" name="Line 36"/>
          <p:cNvSpPr>
            <a:spLocks noChangeShapeType="1"/>
          </p:cNvSpPr>
          <p:nvPr/>
        </p:nvSpPr>
        <p:spPr bwMode="auto">
          <a:xfrm flipV="1">
            <a:off x="3386138" y="1611313"/>
            <a:ext cx="530225"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3" name="Line 37"/>
          <p:cNvSpPr>
            <a:spLocks noChangeShapeType="1"/>
          </p:cNvSpPr>
          <p:nvPr/>
        </p:nvSpPr>
        <p:spPr bwMode="auto">
          <a:xfrm flipV="1">
            <a:off x="3370263" y="1990725"/>
            <a:ext cx="544512" cy="109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4" name="Line 38"/>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7" name="Line 41"/>
          <p:cNvSpPr>
            <a:spLocks noChangeShapeType="1"/>
          </p:cNvSpPr>
          <p:nvPr/>
        </p:nvSpPr>
        <p:spPr bwMode="auto">
          <a:xfrm flipV="1">
            <a:off x="5300663" y="1287463"/>
            <a:ext cx="487362"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8" name="Line 42"/>
          <p:cNvSpPr>
            <a:spLocks noChangeShapeType="1"/>
          </p:cNvSpPr>
          <p:nvPr/>
        </p:nvSpPr>
        <p:spPr bwMode="auto">
          <a:xfrm>
            <a:off x="5249863" y="1998663"/>
            <a:ext cx="538162" cy="1187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79" name="Line 43"/>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1" name="Line 45"/>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2" name="Line 46"/>
          <p:cNvSpPr>
            <a:spLocks noChangeShapeType="1"/>
          </p:cNvSpPr>
          <p:nvPr/>
        </p:nvSpPr>
        <p:spPr bwMode="auto">
          <a:xfrm>
            <a:off x="6553200" y="3386138"/>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3" name="Line 47"/>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4" name="Line 48"/>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5" name="Line 49"/>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6" name="Line 50"/>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7" name="Line 51"/>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88" name="Line 52"/>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1" name="Line 55"/>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2" name="Line 56"/>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3" name="Oval 57"/>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194" name="Line 58"/>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5" name="Line 59"/>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6" name="Line 60"/>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7" name="Line 61"/>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198" name="Oval 62"/>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199" name="Line 63"/>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0" name="Line 64"/>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1" name="Line 65"/>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2" name="Line 66"/>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3" name="Oval 67"/>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04" name="Line 68"/>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5" name="Line 69"/>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6" name="Line 70"/>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7" name="Line 71"/>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08" name="Oval 72"/>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09" name="Line 73"/>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0" name="Line 74"/>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1" name="Line 75"/>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2" name="Oval 76"/>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13" name="Oval 77"/>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14" name="Line 78"/>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5" name="Line 79"/>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6" name="Line 80"/>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7" name="Line 81"/>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18" name="Oval 82"/>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19" name="Line 83"/>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0" name="Line 84"/>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1" name="Line 85"/>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2" name="Oval 86"/>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23" name="Oval 87"/>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24" name="Line 88"/>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5" name="Line 89"/>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6" name="Line 90"/>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7" name="Line 91"/>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28" name="Oval 92"/>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29" name="Line 93"/>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0" name="Line 94"/>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1" name="Line 95"/>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2" name="Line 96"/>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3" name="Oval 97"/>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34" name="Line 98"/>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5" name="Line 99"/>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6" name="Line 100"/>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7" name="Line 101"/>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38" name="Oval 102"/>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39" name="Line 103"/>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0" name="Line 104"/>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1" name="Oval 105"/>
          <p:cNvSpPr>
            <a:spLocks noChangeArrowheads="1"/>
          </p:cNvSpPr>
          <p:nvPr/>
        </p:nvSpPr>
        <p:spPr bwMode="auto">
          <a:xfrm>
            <a:off x="2673350" y="3662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42" name="Oval 106"/>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43" name="Line 107"/>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4" name="Line 108"/>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5" name="Line 109"/>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6" name="Line 110"/>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7" name="Line 111"/>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48" name="Oval 112"/>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49" name="Line 113"/>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0" name="Line 114"/>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1" name="Oval 115"/>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52" name="Line 116"/>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3" name="Line 117"/>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4" name="Line 118"/>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5" name="Line 119"/>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6" name="Line 120"/>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7" name="Line 121"/>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58" name="Oval 122"/>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59" name="Line 123"/>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0" name="Line 124"/>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1" name="Line 125"/>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2" name="Line 126"/>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3" name="Line 127"/>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4" name="Line 128"/>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5" name="Oval 129"/>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66" name="Line 130"/>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67" name="Line 131"/>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74" name="Line 138"/>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75" name="Oval 139"/>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76" name="Line 140"/>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77" name="Line 141"/>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78" name="Line 142"/>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79" name="Line 143"/>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0" name="Line 144"/>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1" name="Oval 145"/>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82" name="Line 146"/>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3" name="Line 147"/>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4" name="Line 148"/>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5" name="Line 149"/>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6" name="Line 150"/>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7" name="Line 151"/>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88" name="Oval 152"/>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89" name="Line 153"/>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90" name="Line 154"/>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95" name="Line 159"/>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96" name="Line 160"/>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297" name="Oval 161"/>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98" name="Oval 162"/>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299" name="Line 163"/>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00" name="Line 164"/>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01" name="Line 165"/>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02" name="Line 166"/>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03" name="Line 167"/>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04" name="Oval 168"/>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15" name="Line 179"/>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16" name="Line 180"/>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17" name="Oval 181"/>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18" name="Line 182"/>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19" name="Line 183"/>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0" name="Line 184"/>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1" name="Line 185"/>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2" name="Oval 186"/>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23" name="Line 187"/>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4" name="Line 188"/>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5" name="Line 189"/>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6" name="Line 190"/>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7" name="Oval 191"/>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28" name="Line 192"/>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29" name="Line 193"/>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0" name="Line 194"/>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1" name="Line 195"/>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2" name="Oval 196"/>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33" name="Line 197"/>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4" name="Line 198"/>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5" name="Line 199"/>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6" name="Line 200"/>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7" name="Oval 201"/>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38" name="Line 202"/>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39" name="Line 203"/>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40" name="Line 204"/>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41" name="Line 205"/>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42" name="Oval 206"/>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5343" name="Line 207"/>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44" name="Line 208"/>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5345" name="Rectangle 209"/>
          <p:cNvSpPr>
            <a:spLocks noChangeArrowheads="1"/>
          </p:cNvSpPr>
          <p:nvPr/>
        </p:nvSpPr>
        <p:spPr bwMode="auto">
          <a:xfrm>
            <a:off x="2039938" y="5610225"/>
            <a:ext cx="6805612" cy="850900"/>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1800">
                <a:solidFill>
                  <a:schemeClr val="tx1"/>
                </a:solidFill>
              </a:rPr>
              <a:t>There are three distinct agent entities.</a:t>
            </a:r>
          </a:p>
          <a:p>
            <a:r>
              <a:rPr lang="en-US" sz="1800">
                <a:solidFill>
                  <a:schemeClr val="tx1"/>
                </a:solidFill>
              </a:rPr>
              <a:t>The first is the customer.</a:t>
            </a:r>
          </a:p>
        </p:txBody>
      </p:sp>
      <p:sp>
        <p:nvSpPr>
          <p:cNvPr id="2395346" name="Oval 210"/>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999102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95345"/>
                                        </p:tgtEl>
                                        <p:attrNameLst>
                                          <p:attrName>style.visibility</p:attrName>
                                        </p:attrNameLst>
                                      </p:cBhvr>
                                      <p:to>
                                        <p:strVal val="visible"/>
                                      </p:to>
                                    </p:set>
                                    <p:anim calcmode="lin" valueType="num">
                                      <p:cBhvr>
                                        <p:cTn id="7" dur="500" fill="hold"/>
                                        <p:tgtEl>
                                          <p:spTgt spid="2395345"/>
                                        </p:tgtEl>
                                        <p:attrNameLst>
                                          <p:attrName>ppt_w</p:attrName>
                                        </p:attrNameLst>
                                      </p:cBhvr>
                                      <p:tavLst>
                                        <p:tav tm="0">
                                          <p:val>
                                            <p:fltVal val="0"/>
                                          </p:val>
                                        </p:tav>
                                        <p:tav tm="100000">
                                          <p:val>
                                            <p:strVal val="#ppt_w"/>
                                          </p:val>
                                        </p:tav>
                                      </p:tavLst>
                                    </p:anim>
                                    <p:anim calcmode="lin" valueType="num">
                                      <p:cBhvr>
                                        <p:cTn id="8" dur="500" fill="hold"/>
                                        <p:tgtEl>
                                          <p:spTgt spid="23953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5345" grpId="0" bldLvl="2"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62" name="Rectangle 2"/>
          <p:cNvSpPr>
            <a:spLocks noChangeArrowheads="1"/>
          </p:cNvSpPr>
          <p:nvPr/>
        </p:nvSpPr>
        <p:spPr bwMode="auto">
          <a:xfrm>
            <a:off x="114300" y="59912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396163" name="Rectangle 3"/>
          <p:cNvSpPr>
            <a:spLocks noChangeArrowheads="1"/>
          </p:cNvSpPr>
          <p:nvPr/>
        </p:nvSpPr>
        <p:spPr bwMode="auto">
          <a:xfrm>
            <a:off x="1998663" y="17589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396164" name="Rectangle 4"/>
          <p:cNvSpPr>
            <a:spLocks noChangeArrowheads="1"/>
          </p:cNvSpPr>
          <p:nvPr/>
        </p:nvSpPr>
        <p:spPr bwMode="auto">
          <a:xfrm>
            <a:off x="185738" y="17938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396165" name="Rectangle 5"/>
          <p:cNvSpPr>
            <a:spLocks noChangeArrowheads="1"/>
          </p:cNvSpPr>
          <p:nvPr/>
        </p:nvSpPr>
        <p:spPr bwMode="auto">
          <a:xfrm>
            <a:off x="200025" y="925513"/>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6166" name="Rectangle 6"/>
          <p:cNvSpPr>
            <a:spLocks noChangeArrowheads="1"/>
          </p:cNvSpPr>
          <p:nvPr/>
        </p:nvSpPr>
        <p:spPr bwMode="auto">
          <a:xfrm>
            <a:off x="3911600" y="14970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396168" name="Rectangle 8"/>
          <p:cNvSpPr>
            <a:spLocks noChangeArrowheads="1"/>
          </p:cNvSpPr>
          <p:nvPr/>
        </p:nvSpPr>
        <p:spPr bwMode="auto">
          <a:xfrm>
            <a:off x="5794375" y="10604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396170" name="Rectangle 10"/>
          <p:cNvSpPr>
            <a:spLocks noChangeArrowheads="1"/>
          </p:cNvSpPr>
          <p:nvPr/>
        </p:nvSpPr>
        <p:spPr bwMode="auto">
          <a:xfrm>
            <a:off x="7616825" y="10477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6171" name="Rectangle 11"/>
          <p:cNvSpPr>
            <a:spLocks noChangeArrowheads="1"/>
          </p:cNvSpPr>
          <p:nvPr/>
        </p:nvSpPr>
        <p:spPr bwMode="auto">
          <a:xfrm>
            <a:off x="7605713" y="199548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396172" name="Rectangle 12"/>
          <p:cNvSpPr>
            <a:spLocks noChangeArrowheads="1"/>
          </p:cNvSpPr>
          <p:nvPr/>
        </p:nvSpPr>
        <p:spPr bwMode="auto">
          <a:xfrm>
            <a:off x="5791200" y="28892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396173" name="Rectangle 13"/>
          <p:cNvSpPr>
            <a:spLocks noChangeArrowheads="1"/>
          </p:cNvSpPr>
          <p:nvPr/>
        </p:nvSpPr>
        <p:spPr bwMode="auto">
          <a:xfrm>
            <a:off x="1981200" y="28686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396174" name="Rectangle 14"/>
          <p:cNvSpPr>
            <a:spLocks noChangeArrowheads="1"/>
          </p:cNvSpPr>
          <p:nvPr/>
        </p:nvSpPr>
        <p:spPr bwMode="auto">
          <a:xfrm>
            <a:off x="7605713" y="28781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6175" name="Rectangle 15"/>
          <p:cNvSpPr>
            <a:spLocks noChangeArrowheads="1"/>
          </p:cNvSpPr>
          <p:nvPr/>
        </p:nvSpPr>
        <p:spPr bwMode="auto">
          <a:xfrm>
            <a:off x="166688" y="2879725"/>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6176" name="Rectangle 16"/>
          <p:cNvSpPr>
            <a:spLocks noChangeArrowheads="1"/>
          </p:cNvSpPr>
          <p:nvPr/>
        </p:nvSpPr>
        <p:spPr bwMode="auto">
          <a:xfrm>
            <a:off x="7666038" y="37798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6177" name="Rectangle 17"/>
          <p:cNvSpPr>
            <a:spLocks noChangeArrowheads="1"/>
          </p:cNvSpPr>
          <p:nvPr/>
        </p:nvSpPr>
        <p:spPr bwMode="auto">
          <a:xfrm>
            <a:off x="5800725"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396178" name="Rectangle 18"/>
          <p:cNvSpPr>
            <a:spLocks noChangeArrowheads="1"/>
          </p:cNvSpPr>
          <p:nvPr/>
        </p:nvSpPr>
        <p:spPr bwMode="auto">
          <a:xfrm>
            <a:off x="147638"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6179" name="Rectangle 19"/>
          <p:cNvSpPr>
            <a:spLocks noChangeArrowheads="1"/>
          </p:cNvSpPr>
          <p:nvPr/>
        </p:nvSpPr>
        <p:spPr bwMode="auto">
          <a:xfrm>
            <a:off x="1989138" y="381476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396180" name="Rectangle 20"/>
          <p:cNvSpPr>
            <a:spLocks noChangeArrowheads="1"/>
          </p:cNvSpPr>
          <p:nvPr/>
        </p:nvSpPr>
        <p:spPr bwMode="auto">
          <a:xfrm>
            <a:off x="3881438" y="38306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396182" name="Rectangle 22"/>
          <p:cNvSpPr>
            <a:spLocks noChangeArrowheads="1"/>
          </p:cNvSpPr>
          <p:nvPr/>
        </p:nvSpPr>
        <p:spPr bwMode="auto">
          <a:xfrm>
            <a:off x="2005013" y="48672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396183" name="Rectangle 23"/>
          <p:cNvSpPr>
            <a:spLocks noChangeArrowheads="1"/>
          </p:cNvSpPr>
          <p:nvPr/>
        </p:nvSpPr>
        <p:spPr bwMode="auto">
          <a:xfrm>
            <a:off x="131763" y="48990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396184" name="Line 24"/>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85" name="Line 25"/>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86" name="Line 26"/>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87" name="Line 27"/>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88" name="Line 28"/>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89" name="Line 29"/>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0" name="Line 30"/>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1" name="Line 31"/>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2" name="Line 32"/>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3" name="Line 33"/>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4" name="Line 34"/>
          <p:cNvSpPr>
            <a:spLocks noChangeShapeType="1"/>
          </p:cNvSpPr>
          <p:nvPr/>
        </p:nvSpPr>
        <p:spPr bwMode="auto">
          <a:xfrm>
            <a:off x="2709863" y="3375025"/>
            <a:ext cx="15875" cy="434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5" name="Line 35"/>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6" name="Line 36"/>
          <p:cNvSpPr>
            <a:spLocks noChangeShapeType="1"/>
          </p:cNvSpPr>
          <p:nvPr/>
        </p:nvSpPr>
        <p:spPr bwMode="auto">
          <a:xfrm flipV="1">
            <a:off x="3386138" y="1611313"/>
            <a:ext cx="530225"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7" name="Line 37"/>
          <p:cNvSpPr>
            <a:spLocks noChangeShapeType="1"/>
          </p:cNvSpPr>
          <p:nvPr/>
        </p:nvSpPr>
        <p:spPr bwMode="auto">
          <a:xfrm flipV="1">
            <a:off x="3370263" y="1990725"/>
            <a:ext cx="544512" cy="109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198" name="Line 38"/>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1" name="Line 41"/>
          <p:cNvSpPr>
            <a:spLocks noChangeShapeType="1"/>
          </p:cNvSpPr>
          <p:nvPr/>
        </p:nvSpPr>
        <p:spPr bwMode="auto">
          <a:xfrm flipV="1">
            <a:off x="5300663" y="1287463"/>
            <a:ext cx="487362"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2" name="Line 42"/>
          <p:cNvSpPr>
            <a:spLocks noChangeShapeType="1"/>
          </p:cNvSpPr>
          <p:nvPr/>
        </p:nvSpPr>
        <p:spPr bwMode="auto">
          <a:xfrm>
            <a:off x="5249863" y="1998663"/>
            <a:ext cx="538162" cy="1187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3" name="Line 43"/>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5" name="Line 45"/>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6" name="Line 46"/>
          <p:cNvSpPr>
            <a:spLocks noChangeShapeType="1"/>
          </p:cNvSpPr>
          <p:nvPr/>
        </p:nvSpPr>
        <p:spPr bwMode="auto">
          <a:xfrm>
            <a:off x="6553200" y="3386138"/>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7" name="Line 47"/>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8" name="Line 48"/>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09" name="Line 49"/>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0" name="Line 50"/>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1" name="Line 51"/>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2" name="Line 52"/>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5" name="Line 55"/>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6" name="Line 56"/>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7" name="Oval 57"/>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18" name="Line 58"/>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19" name="Line 59"/>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0" name="Line 60"/>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1" name="Line 61"/>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2" name="Oval 62"/>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23" name="Line 63"/>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4" name="Line 64"/>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5" name="Line 65"/>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6" name="Line 66"/>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7" name="Oval 67"/>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28" name="Line 68"/>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29" name="Line 69"/>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0" name="Line 70"/>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1" name="Line 71"/>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2" name="Oval 72"/>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33" name="Line 73"/>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4" name="Line 74"/>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5" name="Line 75"/>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6" name="Oval 76"/>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37" name="Oval 77"/>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38" name="Line 78"/>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39" name="Line 79"/>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0" name="Line 80"/>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1" name="Line 81"/>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2" name="Oval 82"/>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43" name="Line 83"/>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4" name="Line 84"/>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5" name="Line 85"/>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6" name="Oval 86"/>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47" name="Oval 87"/>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48" name="Line 88"/>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49" name="Line 89"/>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0" name="Line 90"/>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1" name="Line 91"/>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2" name="Oval 92"/>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53" name="Line 93"/>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4" name="Line 94"/>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5" name="Line 95"/>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6" name="Line 96"/>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7" name="Oval 97"/>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58" name="Line 98"/>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59" name="Line 99"/>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0" name="Line 100"/>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1" name="Line 101"/>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2" name="Oval 102"/>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63" name="Line 103"/>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4" name="Line 104"/>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5" name="Oval 105"/>
          <p:cNvSpPr>
            <a:spLocks noChangeArrowheads="1"/>
          </p:cNvSpPr>
          <p:nvPr/>
        </p:nvSpPr>
        <p:spPr bwMode="auto">
          <a:xfrm>
            <a:off x="2673350" y="3662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66" name="Oval 106"/>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67" name="Line 107"/>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8" name="Line 108"/>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69" name="Line 109"/>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0" name="Line 110"/>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1" name="Line 111"/>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2" name="Oval 112"/>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73" name="Line 113"/>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4" name="Line 114"/>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5" name="Oval 115"/>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76" name="Line 116"/>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7" name="Line 117"/>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8" name="Line 118"/>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79" name="Line 119"/>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0" name="Line 120"/>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1" name="Line 121"/>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2" name="Oval 122"/>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83" name="Line 123"/>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4" name="Line 124"/>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5" name="Line 125"/>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6" name="Line 126"/>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7" name="Line 127"/>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8" name="Line 128"/>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89" name="Oval 129"/>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290" name="Line 130"/>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91" name="Line 131"/>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98" name="Line 138"/>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299" name="Oval 139"/>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00" name="Line 140"/>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1" name="Line 141"/>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2" name="Line 142"/>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3" name="Line 143"/>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4" name="Line 144"/>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5" name="Oval 145"/>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06" name="Line 146"/>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7" name="Line 147"/>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8" name="Line 148"/>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09" name="Line 149"/>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10" name="Line 150"/>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11" name="Line 151"/>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12" name="Oval 152"/>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13" name="Line 153"/>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14" name="Line 154"/>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19" name="Line 159"/>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0" name="Line 160"/>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1" name="Oval 161"/>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22" name="Oval 162"/>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23" name="Line 163"/>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4" name="Line 164"/>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5" name="Line 165"/>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6" name="Line 166"/>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7" name="Line 167"/>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28" name="Oval 168"/>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39" name="Line 179"/>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0" name="Line 180"/>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1" name="Oval 181"/>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42" name="Line 182"/>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3" name="Line 183"/>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4" name="Line 184"/>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5" name="Line 185"/>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6" name="Oval 186"/>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47" name="Line 187"/>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8" name="Line 188"/>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49" name="Line 189"/>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0" name="Line 190"/>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1" name="Oval 191"/>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52" name="Line 192"/>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3" name="Line 193"/>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4" name="Line 194"/>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5" name="Line 195"/>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6" name="Oval 196"/>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57" name="Line 197"/>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8" name="Line 198"/>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59" name="Line 199"/>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0" name="Line 200"/>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1" name="Oval 201"/>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62" name="Line 202"/>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3" name="Line 203"/>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4" name="Line 204"/>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5" name="Line 205"/>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6" name="Oval 206"/>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6367" name="Line 207"/>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8" name="Line 208"/>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6369" name="Rectangle 209"/>
          <p:cNvSpPr>
            <a:spLocks noChangeArrowheads="1"/>
          </p:cNvSpPr>
          <p:nvPr/>
        </p:nvSpPr>
        <p:spPr bwMode="auto">
          <a:xfrm>
            <a:off x="2636838" y="5627688"/>
            <a:ext cx="4889500" cy="796925"/>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1800">
                <a:solidFill>
                  <a:schemeClr val="tx1"/>
                </a:solidFill>
              </a:rPr>
              <a:t>The second agent entity is the supplier.</a:t>
            </a:r>
          </a:p>
        </p:txBody>
      </p:sp>
      <p:sp>
        <p:nvSpPr>
          <p:cNvPr id="2396370" name="Oval 210"/>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2232717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96369"/>
                                        </p:tgtEl>
                                        <p:attrNameLst>
                                          <p:attrName>style.visibility</p:attrName>
                                        </p:attrNameLst>
                                      </p:cBhvr>
                                      <p:to>
                                        <p:strVal val="visible"/>
                                      </p:to>
                                    </p:set>
                                    <p:anim calcmode="lin" valueType="num">
                                      <p:cBhvr>
                                        <p:cTn id="7" dur="500" fill="hold"/>
                                        <p:tgtEl>
                                          <p:spTgt spid="2396369"/>
                                        </p:tgtEl>
                                        <p:attrNameLst>
                                          <p:attrName>ppt_w</p:attrName>
                                        </p:attrNameLst>
                                      </p:cBhvr>
                                      <p:tavLst>
                                        <p:tav tm="0">
                                          <p:val>
                                            <p:fltVal val="0"/>
                                          </p:val>
                                        </p:tav>
                                        <p:tav tm="100000">
                                          <p:val>
                                            <p:strVal val="#ppt_w"/>
                                          </p:val>
                                        </p:tav>
                                      </p:tavLst>
                                    </p:anim>
                                    <p:anim calcmode="lin" valueType="num">
                                      <p:cBhvr>
                                        <p:cTn id="8" dur="500" fill="hold"/>
                                        <p:tgtEl>
                                          <p:spTgt spid="239636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369" grpId="0" bldLvl="2"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7186" name="Rectangle 2"/>
          <p:cNvSpPr>
            <a:spLocks noChangeArrowheads="1"/>
          </p:cNvSpPr>
          <p:nvPr/>
        </p:nvSpPr>
        <p:spPr bwMode="auto">
          <a:xfrm>
            <a:off x="114300" y="5991225"/>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397187" name="Rectangle 3"/>
          <p:cNvSpPr>
            <a:spLocks noChangeArrowheads="1"/>
          </p:cNvSpPr>
          <p:nvPr/>
        </p:nvSpPr>
        <p:spPr bwMode="auto">
          <a:xfrm>
            <a:off x="1998663" y="17589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397188" name="Rectangle 4"/>
          <p:cNvSpPr>
            <a:spLocks noChangeArrowheads="1"/>
          </p:cNvSpPr>
          <p:nvPr/>
        </p:nvSpPr>
        <p:spPr bwMode="auto">
          <a:xfrm>
            <a:off x="185738" y="1793875"/>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397189" name="Rectangle 5"/>
          <p:cNvSpPr>
            <a:spLocks noChangeArrowheads="1"/>
          </p:cNvSpPr>
          <p:nvPr/>
        </p:nvSpPr>
        <p:spPr bwMode="auto">
          <a:xfrm>
            <a:off x="200025" y="9255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7190" name="Rectangle 6"/>
          <p:cNvSpPr>
            <a:spLocks noChangeArrowheads="1"/>
          </p:cNvSpPr>
          <p:nvPr/>
        </p:nvSpPr>
        <p:spPr bwMode="auto">
          <a:xfrm>
            <a:off x="3911600" y="14970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397192" name="Rectangle 8"/>
          <p:cNvSpPr>
            <a:spLocks noChangeArrowheads="1"/>
          </p:cNvSpPr>
          <p:nvPr/>
        </p:nvSpPr>
        <p:spPr bwMode="auto">
          <a:xfrm>
            <a:off x="5794375" y="10604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397194" name="Rectangle 10"/>
          <p:cNvSpPr>
            <a:spLocks noChangeArrowheads="1"/>
          </p:cNvSpPr>
          <p:nvPr/>
        </p:nvSpPr>
        <p:spPr bwMode="auto">
          <a:xfrm>
            <a:off x="7616825" y="10477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7195" name="Rectangle 11"/>
          <p:cNvSpPr>
            <a:spLocks noChangeArrowheads="1"/>
          </p:cNvSpPr>
          <p:nvPr/>
        </p:nvSpPr>
        <p:spPr bwMode="auto">
          <a:xfrm>
            <a:off x="7605713" y="1995488"/>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397196" name="Rectangle 12"/>
          <p:cNvSpPr>
            <a:spLocks noChangeArrowheads="1"/>
          </p:cNvSpPr>
          <p:nvPr/>
        </p:nvSpPr>
        <p:spPr bwMode="auto">
          <a:xfrm>
            <a:off x="5791200" y="28892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397197" name="Rectangle 13"/>
          <p:cNvSpPr>
            <a:spLocks noChangeArrowheads="1"/>
          </p:cNvSpPr>
          <p:nvPr/>
        </p:nvSpPr>
        <p:spPr bwMode="auto">
          <a:xfrm>
            <a:off x="1981200" y="28686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397198" name="Rectangle 14"/>
          <p:cNvSpPr>
            <a:spLocks noChangeArrowheads="1"/>
          </p:cNvSpPr>
          <p:nvPr/>
        </p:nvSpPr>
        <p:spPr bwMode="auto">
          <a:xfrm>
            <a:off x="7605713" y="28781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397199" name="Rectangle 15"/>
          <p:cNvSpPr>
            <a:spLocks noChangeArrowheads="1"/>
          </p:cNvSpPr>
          <p:nvPr/>
        </p:nvSpPr>
        <p:spPr bwMode="auto">
          <a:xfrm>
            <a:off x="166688" y="28797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397200" name="Rectangle 16"/>
          <p:cNvSpPr>
            <a:spLocks noChangeArrowheads="1"/>
          </p:cNvSpPr>
          <p:nvPr/>
        </p:nvSpPr>
        <p:spPr bwMode="auto">
          <a:xfrm>
            <a:off x="7666038" y="3779838"/>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7201" name="Rectangle 17"/>
          <p:cNvSpPr>
            <a:spLocks noChangeArrowheads="1"/>
          </p:cNvSpPr>
          <p:nvPr/>
        </p:nvSpPr>
        <p:spPr bwMode="auto">
          <a:xfrm>
            <a:off x="5800725"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397202" name="Rectangle 18"/>
          <p:cNvSpPr>
            <a:spLocks noChangeArrowheads="1"/>
          </p:cNvSpPr>
          <p:nvPr/>
        </p:nvSpPr>
        <p:spPr bwMode="auto">
          <a:xfrm>
            <a:off x="147638" y="3795713"/>
            <a:ext cx="1390650" cy="506412"/>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397203" name="Rectangle 19"/>
          <p:cNvSpPr>
            <a:spLocks noChangeArrowheads="1"/>
          </p:cNvSpPr>
          <p:nvPr/>
        </p:nvSpPr>
        <p:spPr bwMode="auto">
          <a:xfrm>
            <a:off x="1989138" y="381476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397204" name="Rectangle 20"/>
          <p:cNvSpPr>
            <a:spLocks noChangeArrowheads="1"/>
          </p:cNvSpPr>
          <p:nvPr/>
        </p:nvSpPr>
        <p:spPr bwMode="auto">
          <a:xfrm>
            <a:off x="3881438" y="38306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397206" name="Rectangle 22"/>
          <p:cNvSpPr>
            <a:spLocks noChangeArrowheads="1"/>
          </p:cNvSpPr>
          <p:nvPr/>
        </p:nvSpPr>
        <p:spPr bwMode="auto">
          <a:xfrm>
            <a:off x="2005013" y="48672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397207" name="Rectangle 23"/>
          <p:cNvSpPr>
            <a:spLocks noChangeArrowheads="1"/>
          </p:cNvSpPr>
          <p:nvPr/>
        </p:nvSpPr>
        <p:spPr bwMode="auto">
          <a:xfrm>
            <a:off x="131763" y="4899025"/>
            <a:ext cx="1390650" cy="506413"/>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397208" name="Line 24"/>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09" name="Line 25"/>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0" name="Line 26"/>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1" name="Line 27"/>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2" name="Line 28"/>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3" name="Line 29"/>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4" name="Line 30"/>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5" name="Line 31"/>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6" name="Line 32"/>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7" name="Line 33"/>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8" name="Line 34"/>
          <p:cNvSpPr>
            <a:spLocks noChangeShapeType="1"/>
          </p:cNvSpPr>
          <p:nvPr/>
        </p:nvSpPr>
        <p:spPr bwMode="auto">
          <a:xfrm>
            <a:off x="2709863" y="3375025"/>
            <a:ext cx="15875" cy="434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19" name="Line 35"/>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0" name="Line 36"/>
          <p:cNvSpPr>
            <a:spLocks noChangeShapeType="1"/>
          </p:cNvSpPr>
          <p:nvPr/>
        </p:nvSpPr>
        <p:spPr bwMode="auto">
          <a:xfrm flipV="1">
            <a:off x="3386138" y="1611313"/>
            <a:ext cx="530225" cy="285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1" name="Line 37"/>
          <p:cNvSpPr>
            <a:spLocks noChangeShapeType="1"/>
          </p:cNvSpPr>
          <p:nvPr/>
        </p:nvSpPr>
        <p:spPr bwMode="auto">
          <a:xfrm flipV="1">
            <a:off x="3370263" y="1990725"/>
            <a:ext cx="544512" cy="109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2" name="Line 38"/>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5" name="Line 41"/>
          <p:cNvSpPr>
            <a:spLocks noChangeShapeType="1"/>
          </p:cNvSpPr>
          <p:nvPr/>
        </p:nvSpPr>
        <p:spPr bwMode="auto">
          <a:xfrm flipV="1">
            <a:off x="5300663" y="1287463"/>
            <a:ext cx="487362"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6" name="Line 42"/>
          <p:cNvSpPr>
            <a:spLocks noChangeShapeType="1"/>
          </p:cNvSpPr>
          <p:nvPr/>
        </p:nvSpPr>
        <p:spPr bwMode="auto">
          <a:xfrm>
            <a:off x="5249863" y="1998663"/>
            <a:ext cx="538162" cy="1187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7" name="Line 43"/>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29" name="Line 45"/>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0" name="Line 46"/>
          <p:cNvSpPr>
            <a:spLocks noChangeShapeType="1"/>
          </p:cNvSpPr>
          <p:nvPr/>
        </p:nvSpPr>
        <p:spPr bwMode="auto">
          <a:xfrm>
            <a:off x="6553200" y="3386138"/>
            <a:ext cx="0" cy="40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1" name="Line 47"/>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2" name="Line 48"/>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3" name="Line 49"/>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4" name="Line 50"/>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5" name="Line 51"/>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6" name="Line 52"/>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39" name="Line 55"/>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0" name="Line 56"/>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1" name="Oval 57"/>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42" name="Line 58"/>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3" name="Line 59"/>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4" name="Line 60"/>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5" name="Line 61"/>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6" name="Oval 62"/>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47" name="Line 63"/>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8" name="Line 64"/>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49" name="Line 65"/>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0" name="Line 66"/>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1" name="Oval 67"/>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52" name="Line 68"/>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3" name="Line 69"/>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4" name="Line 70"/>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5" name="Line 71"/>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6" name="Oval 72"/>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57" name="Line 73"/>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8" name="Line 74"/>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59" name="Line 75"/>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0" name="Oval 76"/>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61" name="Oval 77"/>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62" name="Line 78"/>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3" name="Line 79"/>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4" name="Line 80"/>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5" name="Line 81"/>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6" name="Oval 82"/>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67" name="Line 83"/>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8" name="Line 84"/>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69" name="Line 85"/>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0" name="Oval 86"/>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71" name="Oval 87"/>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72" name="Line 88"/>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3" name="Line 89"/>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4" name="Line 90"/>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5" name="Line 91"/>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6" name="Oval 92"/>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77" name="Line 93"/>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8" name="Line 94"/>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79" name="Line 95"/>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0" name="Line 96"/>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1" name="Oval 97"/>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82" name="Line 98"/>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3" name="Line 99"/>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4" name="Line 100"/>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5" name="Line 101"/>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6" name="Oval 102"/>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87" name="Line 103"/>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8" name="Line 104"/>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89" name="Oval 105"/>
          <p:cNvSpPr>
            <a:spLocks noChangeArrowheads="1"/>
          </p:cNvSpPr>
          <p:nvPr/>
        </p:nvSpPr>
        <p:spPr bwMode="auto">
          <a:xfrm>
            <a:off x="2673350" y="3662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90" name="Oval 106"/>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91" name="Line 107"/>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2" name="Line 108"/>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3" name="Line 109"/>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4" name="Line 110"/>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5" name="Line 111"/>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6" name="Oval 112"/>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297" name="Line 113"/>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8" name="Line 114"/>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299" name="Oval 115"/>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00" name="Line 116"/>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1" name="Line 117"/>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2" name="Line 118"/>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3" name="Line 119"/>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4" name="Line 120"/>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5" name="Line 121"/>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6" name="Oval 122"/>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07" name="Line 123"/>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8" name="Line 124"/>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09" name="Line 125"/>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10" name="Line 126"/>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11" name="Line 127"/>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12" name="Line 128"/>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13" name="Oval 129"/>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14" name="Line 130"/>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15" name="Line 131"/>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2" name="Line 138"/>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3" name="Oval 139"/>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24" name="Line 140"/>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5" name="Line 141"/>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6" name="Line 142"/>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7" name="Line 143"/>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8" name="Line 144"/>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29" name="Oval 145"/>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30" name="Line 146"/>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1" name="Line 147"/>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2" name="Line 148"/>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3" name="Line 149"/>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4" name="Line 150"/>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5" name="Line 151"/>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6" name="Oval 152"/>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37" name="Line 153"/>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38" name="Line 154"/>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43" name="Line 159"/>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44" name="Line 160"/>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45" name="Oval 161"/>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46" name="Oval 162"/>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47" name="Line 163"/>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48" name="Line 164"/>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49" name="Line 165"/>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50" name="Line 166"/>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51" name="Line 167"/>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52" name="Oval 168"/>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63" name="Line 179"/>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64" name="Line 180"/>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65" name="Oval 181"/>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66" name="Line 182"/>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67" name="Line 183"/>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68" name="Line 184"/>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69" name="Line 185"/>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0" name="Oval 186"/>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71" name="Line 187"/>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2" name="Line 188"/>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3" name="Line 189"/>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4" name="Line 190"/>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5" name="Oval 191"/>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76" name="Line 192"/>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7" name="Line 193"/>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8" name="Line 194"/>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79" name="Line 195"/>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0" name="Oval 196"/>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81" name="Line 197"/>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2" name="Line 198"/>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3" name="Line 199"/>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4" name="Line 200"/>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5" name="Oval 201"/>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86" name="Line 202"/>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7" name="Line 203"/>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8" name="Line 204"/>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89" name="Line 205"/>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90" name="Oval 206"/>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397391" name="Line 207"/>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92" name="Line 208"/>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397393" name="Rectangle 209"/>
          <p:cNvSpPr>
            <a:spLocks noChangeArrowheads="1"/>
          </p:cNvSpPr>
          <p:nvPr/>
        </p:nvSpPr>
        <p:spPr bwMode="auto">
          <a:xfrm>
            <a:off x="2092325" y="5487988"/>
            <a:ext cx="6805613" cy="1042987"/>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1800">
                <a:solidFill>
                  <a:schemeClr val="tx1"/>
                </a:solidFill>
              </a:rPr>
              <a:t>The third agent entity is the employee.  We label the types of employees to make the diagram more understandable, but they all go in one table.</a:t>
            </a:r>
          </a:p>
        </p:txBody>
      </p:sp>
      <p:sp>
        <p:nvSpPr>
          <p:cNvPr id="2397394" name="Oval 210"/>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239699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97393"/>
                                        </p:tgtEl>
                                        <p:attrNameLst>
                                          <p:attrName>style.visibility</p:attrName>
                                        </p:attrNameLst>
                                      </p:cBhvr>
                                      <p:to>
                                        <p:strVal val="visible"/>
                                      </p:to>
                                    </p:set>
                                    <p:anim calcmode="lin" valueType="num">
                                      <p:cBhvr>
                                        <p:cTn id="7" dur="500" fill="hold"/>
                                        <p:tgtEl>
                                          <p:spTgt spid="2397393"/>
                                        </p:tgtEl>
                                        <p:attrNameLst>
                                          <p:attrName>ppt_w</p:attrName>
                                        </p:attrNameLst>
                                      </p:cBhvr>
                                      <p:tavLst>
                                        <p:tav tm="0">
                                          <p:val>
                                            <p:fltVal val="0"/>
                                          </p:val>
                                        </p:tav>
                                        <p:tav tm="100000">
                                          <p:val>
                                            <p:strVal val="#ppt_w"/>
                                          </p:val>
                                        </p:tav>
                                      </p:tavLst>
                                    </p:anim>
                                    <p:anim calcmode="lin" valueType="num">
                                      <p:cBhvr>
                                        <p:cTn id="8" dur="500" fill="hold"/>
                                        <p:tgtEl>
                                          <p:spTgt spid="23973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7393" grpId="0" bldLvl="2"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8210" name="Rectangle 2"/>
          <p:cNvSpPr>
            <a:spLocks noGrp="1" noChangeArrowheads="1"/>
          </p:cNvSpPr>
          <p:nvPr>
            <p:ph type="title"/>
          </p:nvPr>
        </p:nvSpPr>
        <p:spPr>
          <a:ln/>
        </p:spPr>
        <p:txBody>
          <a:bodyPr/>
          <a:lstStyle/>
          <a:p>
            <a:r>
              <a:rPr lang="en-US" sz="3200"/>
              <a:t>IMPLEMENTING AN REA DIAGRAM IN A RELATIONAL DATABASE</a:t>
            </a:r>
          </a:p>
        </p:txBody>
      </p:sp>
      <p:sp>
        <p:nvSpPr>
          <p:cNvPr id="2398211" name="Rectangle 3"/>
          <p:cNvSpPr>
            <a:spLocks noGrp="1" noChangeArrowheads="1"/>
          </p:cNvSpPr>
          <p:nvPr>
            <p:ph type="body" sz="half" idx="1"/>
          </p:nvPr>
        </p:nvSpPr>
        <p:spPr>
          <a:xfrm>
            <a:off x="457200" y="1600200"/>
            <a:ext cx="7826375" cy="4525963"/>
          </a:xfrm>
          <a:ln/>
        </p:spPr>
        <p:txBody>
          <a:bodyPr/>
          <a:lstStyle/>
          <a:p>
            <a:r>
              <a:rPr lang="en-US" sz="2800"/>
              <a:t>Total entities to be represented in separate tables:</a:t>
            </a:r>
          </a:p>
        </p:txBody>
      </p:sp>
      <p:graphicFrame>
        <p:nvGraphicFramePr>
          <p:cNvPr id="2398258" name="Group 50"/>
          <p:cNvGraphicFramePr>
            <a:graphicFrameLocks noGrp="1"/>
          </p:cNvGraphicFramePr>
          <p:nvPr>
            <p:ph sz="half" idx="2"/>
          </p:nvPr>
        </p:nvGraphicFramePr>
        <p:xfrm>
          <a:off x="2371725" y="2813050"/>
          <a:ext cx="4038600" cy="3044826"/>
        </p:xfrm>
        <a:graphic>
          <a:graphicData uri="http://schemas.openxmlformats.org/drawingml/2006/table">
            <a:tbl>
              <a:tblPr/>
              <a:tblGrid>
                <a:gridCol w="2019300"/>
                <a:gridCol w="2019300"/>
              </a:tblGrid>
              <a:tr h="762000">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Events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Resources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Agents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98586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98211">
                                            <p:txEl>
                                              <p:pRg st="0" end="0"/>
                                            </p:txEl>
                                          </p:spTgt>
                                        </p:tgtEl>
                                        <p:attrNameLst>
                                          <p:attrName>style.visibility</p:attrName>
                                        </p:attrNameLst>
                                      </p:cBhvr>
                                      <p:to>
                                        <p:strVal val="visible"/>
                                      </p:to>
                                    </p:set>
                                    <p:animEffect transition="in" filter="wipe(up)">
                                      <p:cBhvr>
                                        <p:cTn id="7" dur="500"/>
                                        <p:tgtEl>
                                          <p:spTgt spid="2398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8211"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0083" name="Rectangle 3"/>
          <p:cNvSpPr>
            <a:spLocks noChangeArrowheads="1"/>
          </p:cNvSpPr>
          <p:nvPr/>
        </p:nvSpPr>
        <p:spPr bwMode="auto">
          <a:xfrm>
            <a:off x="517525" y="3530600"/>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Employees</a:t>
            </a:r>
          </a:p>
        </p:txBody>
      </p:sp>
      <p:sp>
        <p:nvSpPr>
          <p:cNvPr id="2350084" name="Rectangle 4"/>
          <p:cNvSpPr>
            <a:spLocks noChangeArrowheads="1"/>
          </p:cNvSpPr>
          <p:nvPr/>
        </p:nvSpPr>
        <p:spPr bwMode="auto">
          <a:xfrm>
            <a:off x="536575" y="54308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(Payroll Clerk)</a:t>
            </a:r>
          </a:p>
        </p:txBody>
      </p:sp>
      <p:sp>
        <p:nvSpPr>
          <p:cNvPr id="2350085" name="Rectangle 5"/>
          <p:cNvSpPr>
            <a:spLocks noChangeArrowheads="1"/>
          </p:cNvSpPr>
          <p:nvPr/>
        </p:nvSpPr>
        <p:spPr bwMode="auto">
          <a:xfrm>
            <a:off x="530225" y="1604963"/>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Employee</a:t>
            </a:r>
          </a:p>
          <a:p>
            <a:r>
              <a:rPr lang="en-US" sz="2000"/>
              <a:t>(Supervisor)</a:t>
            </a:r>
          </a:p>
        </p:txBody>
      </p:sp>
      <p:sp>
        <p:nvSpPr>
          <p:cNvPr id="2350089" name="Rectangle 9"/>
          <p:cNvSpPr>
            <a:spLocks noChangeArrowheads="1"/>
          </p:cNvSpPr>
          <p:nvPr/>
        </p:nvSpPr>
        <p:spPr bwMode="auto">
          <a:xfrm>
            <a:off x="3656013" y="2530475"/>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Record Time Worked</a:t>
            </a:r>
          </a:p>
        </p:txBody>
      </p:sp>
      <p:sp>
        <p:nvSpPr>
          <p:cNvPr id="2350090" name="Line 10"/>
          <p:cNvSpPr>
            <a:spLocks noChangeShapeType="1"/>
          </p:cNvSpPr>
          <p:nvPr/>
        </p:nvSpPr>
        <p:spPr bwMode="auto">
          <a:xfrm>
            <a:off x="2400300" y="1993900"/>
            <a:ext cx="1217613" cy="81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091" name="Rectangle 11"/>
          <p:cNvSpPr>
            <a:spLocks noChangeArrowheads="1"/>
          </p:cNvSpPr>
          <p:nvPr/>
        </p:nvSpPr>
        <p:spPr bwMode="auto">
          <a:xfrm>
            <a:off x="3675063" y="5426075"/>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Disburse Cash</a:t>
            </a:r>
          </a:p>
        </p:txBody>
      </p:sp>
      <p:sp>
        <p:nvSpPr>
          <p:cNvPr id="2350092" name="Line 12"/>
          <p:cNvSpPr>
            <a:spLocks noChangeShapeType="1"/>
          </p:cNvSpPr>
          <p:nvPr/>
        </p:nvSpPr>
        <p:spPr bwMode="auto">
          <a:xfrm>
            <a:off x="2387600" y="6049963"/>
            <a:ext cx="12874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093" name="Line 13"/>
          <p:cNvSpPr>
            <a:spLocks noChangeShapeType="1"/>
          </p:cNvSpPr>
          <p:nvPr/>
        </p:nvSpPr>
        <p:spPr bwMode="auto">
          <a:xfrm flipV="1">
            <a:off x="2438400" y="3233738"/>
            <a:ext cx="1203325" cy="66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094" name="Rectangle 14"/>
          <p:cNvSpPr>
            <a:spLocks noChangeArrowheads="1"/>
          </p:cNvSpPr>
          <p:nvPr/>
        </p:nvSpPr>
        <p:spPr bwMode="auto">
          <a:xfrm>
            <a:off x="6826250" y="2505075"/>
            <a:ext cx="1895475" cy="982663"/>
          </a:xfrm>
          <a:prstGeom prst="rect">
            <a:avLst/>
          </a:prstGeom>
          <a:solidFill>
            <a:srgbClr val="FFFF99"/>
          </a:solidFill>
          <a:ln w="3810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Time</a:t>
            </a:r>
          </a:p>
        </p:txBody>
      </p:sp>
      <p:sp>
        <p:nvSpPr>
          <p:cNvPr id="2350098" name="Rectangle 18"/>
          <p:cNvSpPr>
            <a:spLocks noChangeArrowheads="1"/>
          </p:cNvSpPr>
          <p:nvPr/>
        </p:nvSpPr>
        <p:spPr bwMode="auto">
          <a:xfrm>
            <a:off x="6845300" y="54181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Cash</a:t>
            </a:r>
          </a:p>
        </p:txBody>
      </p:sp>
      <p:sp>
        <p:nvSpPr>
          <p:cNvPr id="2350099" name="Line 19"/>
          <p:cNvSpPr>
            <a:spLocks noChangeShapeType="1"/>
          </p:cNvSpPr>
          <p:nvPr/>
        </p:nvSpPr>
        <p:spPr bwMode="auto">
          <a:xfrm>
            <a:off x="5534025" y="5891213"/>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04" name="Line 24"/>
          <p:cNvSpPr>
            <a:spLocks noChangeShapeType="1"/>
          </p:cNvSpPr>
          <p:nvPr/>
        </p:nvSpPr>
        <p:spPr bwMode="auto">
          <a:xfrm flipH="1" flipV="1">
            <a:off x="2405063" y="4183063"/>
            <a:ext cx="1252537" cy="147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05" name="Line 25"/>
          <p:cNvSpPr>
            <a:spLocks noChangeShapeType="1"/>
          </p:cNvSpPr>
          <p:nvPr/>
        </p:nvSpPr>
        <p:spPr bwMode="auto">
          <a:xfrm>
            <a:off x="5529263" y="2987675"/>
            <a:ext cx="1303337"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06" name="Line 26"/>
          <p:cNvSpPr>
            <a:spLocks noChangeShapeType="1"/>
          </p:cNvSpPr>
          <p:nvPr/>
        </p:nvSpPr>
        <p:spPr bwMode="auto">
          <a:xfrm flipH="1" flipV="1">
            <a:off x="4622800" y="3522663"/>
            <a:ext cx="15875" cy="18954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07" name="Line 27"/>
          <p:cNvSpPr>
            <a:spLocks noChangeShapeType="1"/>
          </p:cNvSpPr>
          <p:nvPr/>
        </p:nvSpPr>
        <p:spPr bwMode="auto">
          <a:xfrm flipV="1">
            <a:off x="2557463" y="20145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08" name="Line 28"/>
          <p:cNvSpPr>
            <a:spLocks noChangeShapeType="1"/>
          </p:cNvSpPr>
          <p:nvPr/>
        </p:nvSpPr>
        <p:spPr bwMode="auto">
          <a:xfrm flipV="1">
            <a:off x="2622550" y="20621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1" name="Line 31"/>
          <p:cNvSpPr>
            <a:spLocks noChangeShapeType="1"/>
          </p:cNvSpPr>
          <p:nvPr/>
        </p:nvSpPr>
        <p:spPr bwMode="auto">
          <a:xfrm rot="18259468" flipV="1">
            <a:off x="2513012" y="36814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2" name="Line 32"/>
          <p:cNvSpPr>
            <a:spLocks noChangeShapeType="1"/>
          </p:cNvSpPr>
          <p:nvPr/>
        </p:nvSpPr>
        <p:spPr bwMode="auto">
          <a:xfrm rot="18259468" flipV="1">
            <a:off x="2595562" y="36242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3" name="Line 33"/>
          <p:cNvSpPr>
            <a:spLocks noChangeShapeType="1"/>
          </p:cNvSpPr>
          <p:nvPr/>
        </p:nvSpPr>
        <p:spPr bwMode="auto">
          <a:xfrm rot="1321624" flipV="1">
            <a:off x="2517775" y="4262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4" name="Line 34"/>
          <p:cNvSpPr>
            <a:spLocks noChangeShapeType="1"/>
          </p:cNvSpPr>
          <p:nvPr/>
        </p:nvSpPr>
        <p:spPr bwMode="auto">
          <a:xfrm rot="1321624" flipV="1">
            <a:off x="2582863" y="43100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5" name="Line 35"/>
          <p:cNvSpPr>
            <a:spLocks noChangeShapeType="1"/>
          </p:cNvSpPr>
          <p:nvPr/>
        </p:nvSpPr>
        <p:spPr bwMode="auto">
          <a:xfrm rot="20066083" flipV="1">
            <a:off x="2508250" y="59293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6" name="Line 36"/>
          <p:cNvSpPr>
            <a:spLocks noChangeShapeType="1"/>
          </p:cNvSpPr>
          <p:nvPr/>
        </p:nvSpPr>
        <p:spPr bwMode="auto">
          <a:xfrm rot="20066083" flipV="1">
            <a:off x="2590800" y="5924550"/>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17" name="Oval 37"/>
          <p:cNvSpPr>
            <a:spLocks noChangeArrowheads="1"/>
          </p:cNvSpPr>
          <p:nvPr/>
        </p:nvSpPr>
        <p:spPr bwMode="auto">
          <a:xfrm>
            <a:off x="3197225" y="251142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0118" name="Oval 38"/>
          <p:cNvSpPr>
            <a:spLocks noChangeArrowheads="1"/>
          </p:cNvSpPr>
          <p:nvPr/>
        </p:nvSpPr>
        <p:spPr bwMode="auto">
          <a:xfrm>
            <a:off x="3214688" y="331470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0119" name="Oval 39"/>
          <p:cNvSpPr>
            <a:spLocks noChangeArrowheads="1"/>
          </p:cNvSpPr>
          <p:nvPr/>
        </p:nvSpPr>
        <p:spPr bwMode="auto">
          <a:xfrm>
            <a:off x="3302000" y="52879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0120" name="Oval 40"/>
          <p:cNvSpPr>
            <a:spLocks noChangeArrowheads="1"/>
          </p:cNvSpPr>
          <p:nvPr/>
        </p:nvSpPr>
        <p:spPr bwMode="auto">
          <a:xfrm>
            <a:off x="3244850" y="5964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0121" name="Line 41"/>
          <p:cNvSpPr>
            <a:spLocks noChangeShapeType="1"/>
          </p:cNvSpPr>
          <p:nvPr/>
        </p:nvSpPr>
        <p:spPr bwMode="auto">
          <a:xfrm flipH="1">
            <a:off x="3386138" y="2608263"/>
            <a:ext cx="220662" cy="33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2" name="Line 42"/>
          <p:cNvSpPr>
            <a:spLocks noChangeShapeType="1"/>
          </p:cNvSpPr>
          <p:nvPr/>
        </p:nvSpPr>
        <p:spPr bwMode="auto">
          <a:xfrm>
            <a:off x="3421063" y="2692400"/>
            <a:ext cx="20320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3" name="Line 43"/>
          <p:cNvSpPr>
            <a:spLocks noChangeShapeType="1"/>
          </p:cNvSpPr>
          <p:nvPr/>
        </p:nvSpPr>
        <p:spPr bwMode="auto">
          <a:xfrm>
            <a:off x="3403600" y="3335338"/>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4" name="Line 44"/>
          <p:cNvSpPr>
            <a:spLocks noChangeShapeType="1"/>
          </p:cNvSpPr>
          <p:nvPr/>
        </p:nvSpPr>
        <p:spPr bwMode="auto">
          <a:xfrm flipV="1">
            <a:off x="3436938" y="3048000"/>
            <a:ext cx="203200" cy="271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5" name="Line 45"/>
          <p:cNvSpPr>
            <a:spLocks noChangeShapeType="1"/>
          </p:cNvSpPr>
          <p:nvPr/>
        </p:nvSpPr>
        <p:spPr bwMode="auto">
          <a:xfrm flipH="1" flipV="1">
            <a:off x="3487738" y="5453063"/>
            <a:ext cx="152400" cy="158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6" name="Line 46"/>
          <p:cNvSpPr>
            <a:spLocks noChangeShapeType="1"/>
          </p:cNvSpPr>
          <p:nvPr/>
        </p:nvSpPr>
        <p:spPr bwMode="auto">
          <a:xfrm>
            <a:off x="3487738" y="5486400"/>
            <a:ext cx="169862" cy="40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7" name="Line 47"/>
          <p:cNvSpPr>
            <a:spLocks noChangeShapeType="1"/>
          </p:cNvSpPr>
          <p:nvPr/>
        </p:nvSpPr>
        <p:spPr bwMode="auto">
          <a:xfrm flipV="1">
            <a:off x="3403600" y="5943600"/>
            <a:ext cx="287338"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8" name="Line 48"/>
          <p:cNvSpPr>
            <a:spLocks noChangeShapeType="1"/>
          </p:cNvSpPr>
          <p:nvPr/>
        </p:nvSpPr>
        <p:spPr bwMode="auto">
          <a:xfrm>
            <a:off x="3436938" y="6078538"/>
            <a:ext cx="254000" cy="136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29" name="Line 49"/>
          <p:cNvSpPr>
            <a:spLocks noChangeShapeType="1"/>
          </p:cNvSpPr>
          <p:nvPr/>
        </p:nvSpPr>
        <p:spPr bwMode="auto">
          <a:xfrm rot="14594614" flipV="1">
            <a:off x="4576762" y="5151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0" name="Line 50"/>
          <p:cNvSpPr>
            <a:spLocks noChangeShapeType="1"/>
          </p:cNvSpPr>
          <p:nvPr/>
        </p:nvSpPr>
        <p:spPr bwMode="auto">
          <a:xfrm rot="14594614" flipV="1">
            <a:off x="4572000" y="37322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1" name="Line 51"/>
          <p:cNvSpPr>
            <a:spLocks noChangeShapeType="1"/>
          </p:cNvSpPr>
          <p:nvPr/>
        </p:nvSpPr>
        <p:spPr bwMode="auto">
          <a:xfrm flipV="1">
            <a:off x="4622800" y="3522663"/>
            <a:ext cx="2540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2" name="Line 52"/>
          <p:cNvSpPr>
            <a:spLocks noChangeShapeType="1"/>
          </p:cNvSpPr>
          <p:nvPr/>
        </p:nvSpPr>
        <p:spPr bwMode="auto">
          <a:xfrm flipH="1" flipV="1">
            <a:off x="4368800" y="3505200"/>
            <a:ext cx="271463" cy="2365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3" name="Oval 53"/>
          <p:cNvSpPr>
            <a:spLocks noChangeArrowheads="1"/>
          </p:cNvSpPr>
          <p:nvPr/>
        </p:nvSpPr>
        <p:spPr bwMode="auto">
          <a:xfrm>
            <a:off x="4519613" y="496887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0134" name="Line 54"/>
          <p:cNvSpPr>
            <a:spLocks noChangeShapeType="1"/>
          </p:cNvSpPr>
          <p:nvPr/>
        </p:nvSpPr>
        <p:spPr bwMode="auto">
          <a:xfrm rot="20066083" flipV="1">
            <a:off x="6589713" y="576738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5" name="Line 55"/>
          <p:cNvSpPr>
            <a:spLocks noChangeShapeType="1"/>
          </p:cNvSpPr>
          <p:nvPr/>
        </p:nvSpPr>
        <p:spPr bwMode="auto">
          <a:xfrm rot="20066083" flipV="1">
            <a:off x="6672263" y="5762625"/>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6" name="Line 56"/>
          <p:cNvSpPr>
            <a:spLocks noChangeShapeType="1"/>
          </p:cNvSpPr>
          <p:nvPr/>
        </p:nvSpPr>
        <p:spPr bwMode="auto">
          <a:xfrm flipH="1" flipV="1">
            <a:off x="5537200" y="5722938"/>
            <a:ext cx="18573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7" name="Line 57"/>
          <p:cNvSpPr>
            <a:spLocks noChangeShapeType="1"/>
          </p:cNvSpPr>
          <p:nvPr/>
        </p:nvSpPr>
        <p:spPr bwMode="auto">
          <a:xfrm flipH="1">
            <a:off x="5570538" y="5892800"/>
            <a:ext cx="136525" cy="1349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0138" name="Oval 58"/>
          <p:cNvSpPr>
            <a:spLocks noChangeArrowheads="1"/>
          </p:cNvSpPr>
          <p:nvPr/>
        </p:nvSpPr>
        <p:spPr bwMode="auto">
          <a:xfrm>
            <a:off x="5789613" y="5802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Tree>
    <p:extLst>
      <p:ext uri="{BB962C8B-B14F-4D97-AF65-F5344CB8AC3E}">
        <p14:creationId xmlns:p14="http://schemas.microsoft.com/office/powerpoint/2010/main" val="2057093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9235" name="Rectangle 3"/>
          <p:cNvSpPr>
            <a:spLocks noGrp="1" noChangeArrowheads="1"/>
          </p:cNvSpPr>
          <p:nvPr>
            <p:ph type="body" idx="1"/>
          </p:nvPr>
        </p:nvSpPr>
        <p:spPr>
          <a:xfrm>
            <a:off x="457200" y="1905000"/>
            <a:ext cx="8229600" cy="4724400"/>
          </a:xfrm>
          <a:ln/>
        </p:spPr>
        <p:txBody>
          <a:bodyPr>
            <a:normAutofit lnSpcReduction="10000"/>
          </a:bodyPr>
          <a:lstStyle/>
          <a:p>
            <a:pPr>
              <a:lnSpc>
                <a:spcPct val="90000"/>
              </a:lnSpc>
            </a:pPr>
            <a:r>
              <a:rPr lang="en-US" sz="2600" dirty="0"/>
              <a:t>The three steps to implementing an REA diagram in a relational database are:</a:t>
            </a:r>
          </a:p>
          <a:p>
            <a:pPr lvl="1">
              <a:lnSpc>
                <a:spcPct val="90000"/>
              </a:lnSpc>
            </a:pPr>
            <a:r>
              <a:rPr lang="en-US" sz="2400" b="1" dirty="0">
                <a:solidFill>
                  <a:srgbClr val="CC0000"/>
                </a:solidFill>
              </a:rPr>
              <a:t>Create a table for:</a:t>
            </a:r>
          </a:p>
          <a:p>
            <a:pPr lvl="2">
              <a:lnSpc>
                <a:spcPct val="90000"/>
              </a:lnSpc>
            </a:pPr>
            <a:r>
              <a:rPr lang="en-US" sz="2000" dirty="0"/>
              <a:t>Each </a:t>
            </a:r>
            <a:r>
              <a:rPr lang="en-US" sz="2000" i="1" dirty="0"/>
              <a:t>distinct</a:t>
            </a:r>
            <a:r>
              <a:rPr lang="en-US" sz="2000" dirty="0"/>
              <a:t> entity in the diagram</a:t>
            </a:r>
          </a:p>
          <a:p>
            <a:pPr lvl="2">
              <a:lnSpc>
                <a:spcPct val="90000"/>
              </a:lnSpc>
            </a:pPr>
            <a:r>
              <a:rPr lang="en-US" sz="2000" b="1" dirty="0">
                <a:solidFill>
                  <a:srgbClr val="CC0000"/>
                </a:solidFill>
              </a:rPr>
              <a:t>Each many-to-many relationship</a:t>
            </a:r>
          </a:p>
          <a:p>
            <a:pPr lvl="1">
              <a:lnSpc>
                <a:spcPct val="90000"/>
              </a:lnSpc>
            </a:pPr>
            <a:r>
              <a:rPr lang="en-US" sz="2400" dirty="0"/>
              <a:t>Assign attributes to appropriate </a:t>
            </a:r>
            <a:r>
              <a:rPr lang="en-US" sz="2400" dirty="0" smtClean="0"/>
              <a:t>tables</a:t>
            </a:r>
          </a:p>
          <a:p>
            <a:pPr lvl="2"/>
            <a:r>
              <a:rPr lang="en-US" sz="1700" dirty="0"/>
              <a:t>Identify primary keys/Concatenated keys </a:t>
            </a:r>
          </a:p>
          <a:p>
            <a:pPr lvl="2"/>
            <a:r>
              <a:rPr lang="en-US" sz="1700" dirty="0"/>
              <a:t>Identify other attributes</a:t>
            </a:r>
          </a:p>
          <a:p>
            <a:pPr lvl="2"/>
            <a:r>
              <a:rPr lang="en-US" sz="1700" dirty="0"/>
              <a:t>Use foreign keys to implement 1:1 and 1:N </a:t>
            </a:r>
            <a:r>
              <a:rPr lang="en-US" sz="1700" dirty="0" smtClean="0"/>
              <a:t>relationships</a:t>
            </a:r>
            <a:endParaRPr lang="en-US" sz="2400" dirty="0"/>
          </a:p>
          <a:p>
            <a:pPr lvl="1">
              <a:lnSpc>
                <a:spcPct val="90000"/>
              </a:lnSpc>
            </a:pPr>
            <a:r>
              <a:rPr lang="en-US" sz="2400" dirty="0"/>
              <a:t>Use foreign keys to implement one-to-one and one-to-many relationships.</a:t>
            </a:r>
          </a:p>
          <a:p>
            <a:pPr>
              <a:lnSpc>
                <a:spcPct val="90000"/>
              </a:lnSpc>
            </a:pPr>
            <a:r>
              <a:rPr lang="en-US" sz="2600" dirty="0"/>
              <a:t>As discussed previously, REA diagrams will differ across organizations because of differences in business policies.</a:t>
            </a:r>
          </a:p>
        </p:txBody>
      </p:sp>
      <p:sp>
        <p:nvSpPr>
          <p:cNvPr id="2399236" name="Rectangle 4"/>
          <p:cNvSpPr>
            <a:spLocks noChangeArrowheads="1"/>
          </p:cNvSpPr>
          <p:nvPr/>
        </p:nvSpPr>
        <p:spPr bwMode="auto">
          <a:xfrm>
            <a:off x="914400" y="2514600"/>
            <a:ext cx="5187950" cy="1106488"/>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4109956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99236"/>
                                        </p:tgtEl>
                                        <p:attrNameLst>
                                          <p:attrName>style.visibility</p:attrName>
                                        </p:attrNameLst>
                                      </p:cBhvr>
                                      <p:to>
                                        <p:strVal val="visible"/>
                                      </p:to>
                                    </p:set>
                                    <p:anim calcmode="lin" valueType="num">
                                      <p:cBhvr>
                                        <p:cTn id="7" dur="500" fill="hold"/>
                                        <p:tgtEl>
                                          <p:spTgt spid="2399236"/>
                                        </p:tgtEl>
                                        <p:attrNameLst>
                                          <p:attrName>ppt_w</p:attrName>
                                        </p:attrNameLst>
                                      </p:cBhvr>
                                      <p:tavLst>
                                        <p:tav tm="0">
                                          <p:val>
                                            <p:fltVal val="0"/>
                                          </p:val>
                                        </p:tav>
                                        <p:tav tm="100000">
                                          <p:val>
                                            <p:strVal val="#ppt_w"/>
                                          </p:val>
                                        </p:tav>
                                      </p:tavLst>
                                    </p:anim>
                                    <p:anim calcmode="lin" valueType="num">
                                      <p:cBhvr>
                                        <p:cTn id="8" dur="500" fill="hold"/>
                                        <p:tgtEl>
                                          <p:spTgt spid="23992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9236"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0258" name="Rectangle 2"/>
          <p:cNvSpPr>
            <a:spLocks noChangeArrowheads="1"/>
          </p:cNvSpPr>
          <p:nvPr/>
        </p:nvSpPr>
        <p:spPr bwMode="auto">
          <a:xfrm>
            <a:off x="114300" y="59912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600"/>
              <a:t>Employees (Supervisor)</a:t>
            </a:r>
          </a:p>
        </p:txBody>
      </p:sp>
      <p:sp>
        <p:nvSpPr>
          <p:cNvPr id="2400259" name="Rectangle 3"/>
          <p:cNvSpPr>
            <a:spLocks noChangeArrowheads="1"/>
          </p:cNvSpPr>
          <p:nvPr/>
        </p:nvSpPr>
        <p:spPr bwMode="auto">
          <a:xfrm>
            <a:off x="1998663" y="17589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Order Inventory</a:t>
            </a:r>
          </a:p>
        </p:txBody>
      </p:sp>
      <p:sp>
        <p:nvSpPr>
          <p:cNvPr id="2400260" name="Rectangle 4"/>
          <p:cNvSpPr>
            <a:spLocks noChangeArrowheads="1"/>
          </p:cNvSpPr>
          <p:nvPr/>
        </p:nvSpPr>
        <p:spPr bwMode="auto">
          <a:xfrm>
            <a:off x="185738" y="17938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a:t>
            </a:r>
          </a:p>
        </p:txBody>
      </p:sp>
      <p:sp>
        <p:nvSpPr>
          <p:cNvPr id="2400261" name="Rectangle 5"/>
          <p:cNvSpPr>
            <a:spLocks noChangeArrowheads="1"/>
          </p:cNvSpPr>
          <p:nvPr/>
        </p:nvSpPr>
        <p:spPr bwMode="auto">
          <a:xfrm>
            <a:off x="200025" y="9255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400262" name="Rectangle 6"/>
          <p:cNvSpPr>
            <a:spLocks noChangeArrowheads="1"/>
          </p:cNvSpPr>
          <p:nvPr/>
        </p:nvSpPr>
        <p:spPr bwMode="auto">
          <a:xfrm>
            <a:off x="3911600" y="14970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Inventory</a:t>
            </a:r>
          </a:p>
        </p:txBody>
      </p:sp>
      <p:sp>
        <p:nvSpPr>
          <p:cNvPr id="2400264" name="Rectangle 8"/>
          <p:cNvSpPr>
            <a:spLocks noChangeArrowheads="1"/>
          </p:cNvSpPr>
          <p:nvPr/>
        </p:nvSpPr>
        <p:spPr bwMode="auto">
          <a:xfrm>
            <a:off x="5794375" y="10604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Take Cust. Order</a:t>
            </a:r>
          </a:p>
        </p:txBody>
      </p:sp>
      <p:sp>
        <p:nvSpPr>
          <p:cNvPr id="2400266" name="Rectangle 10"/>
          <p:cNvSpPr>
            <a:spLocks noChangeArrowheads="1"/>
          </p:cNvSpPr>
          <p:nvPr/>
        </p:nvSpPr>
        <p:spPr bwMode="auto">
          <a:xfrm>
            <a:off x="7616825" y="10477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400267" name="Rectangle 11"/>
          <p:cNvSpPr>
            <a:spLocks noChangeArrowheads="1"/>
          </p:cNvSpPr>
          <p:nvPr/>
        </p:nvSpPr>
        <p:spPr bwMode="auto">
          <a:xfrm>
            <a:off x="7605713" y="199548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(Salesperson)</a:t>
            </a:r>
          </a:p>
        </p:txBody>
      </p:sp>
      <p:sp>
        <p:nvSpPr>
          <p:cNvPr id="2400268" name="Rectangle 12"/>
          <p:cNvSpPr>
            <a:spLocks noChangeArrowheads="1"/>
          </p:cNvSpPr>
          <p:nvPr/>
        </p:nvSpPr>
        <p:spPr bwMode="auto">
          <a:xfrm>
            <a:off x="5791200" y="2889250"/>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Sales</a:t>
            </a:r>
          </a:p>
        </p:txBody>
      </p:sp>
      <p:sp>
        <p:nvSpPr>
          <p:cNvPr id="2400269" name="Rectangle 13"/>
          <p:cNvSpPr>
            <a:spLocks noChangeArrowheads="1"/>
          </p:cNvSpPr>
          <p:nvPr/>
        </p:nvSpPr>
        <p:spPr bwMode="auto">
          <a:xfrm>
            <a:off x="1981200" y="28686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Inventory</a:t>
            </a:r>
          </a:p>
        </p:txBody>
      </p:sp>
      <p:sp>
        <p:nvSpPr>
          <p:cNvPr id="2400270" name="Rectangle 14"/>
          <p:cNvSpPr>
            <a:spLocks noChangeArrowheads="1"/>
          </p:cNvSpPr>
          <p:nvPr/>
        </p:nvSpPr>
        <p:spPr bwMode="auto">
          <a:xfrm>
            <a:off x="7605713" y="28781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Customer</a:t>
            </a:r>
          </a:p>
        </p:txBody>
      </p:sp>
      <p:sp>
        <p:nvSpPr>
          <p:cNvPr id="2400271" name="Rectangle 15"/>
          <p:cNvSpPr>
            <a:spLocks noChangeArrowheads="1"/>
          </p:cNvSpPr>
          <p:nvPr/>
        </p:nvSpPr>
        <p:spPr bwMode="auto">
          <a:xfrm>
            <a:off x="166688" y="28797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Suppliers</a:t>
            </a:r>
          </a:p>
        </p:txBody>
      </p:sp>
      <p:sp>
        <p:nvSpPr>
          <p:cNvPr id="2400272" name="Rectangle 16"/>
          <p:cNvSpPr>
            <a:spLocks noChangeArrowheads="1"/>
          </p:cNvSpPr>
          <p:nvPr/>
        </p:nvSpPr>
        <p:spPr bwMode="auto">
          <a:xfrm>
            <a:off x="7666038" y="37798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400273" name="Rectangle 17"/>
          <p:cNvSpPr>
            <a:spLocks noChangeArrowheads="1"/>
          </p:cNvSpPr>
          <p:nvPr/>
        </p:nvSpPr>
        <p:spPr bwMode="auto">
          <a:xfrm>
            <a:off x="5800725"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Receive Cash</a:t>
            </a:r>
          </a:p>
        </p:txBody>
      </p:sp>
      <p:sp>
        <p:nvSpPr>
          <p:cNvPr id="2400274" name="Rectangle 18"/>
          <p:cNvSpPr>
            <a:spLocks noChangeArrowheads="1"/>
          </p:cNvSpPr>
          <p:nvPr/>
        </p:nvSpPr>
        <p:spPr bwMode="auto">
          <a:xfrm>
            <a:off x="147638" y="379571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(Cashier)</a:t>
            </a:r>
          </a:p>
        </p:txBody>
      </p:sp>
      <p:sp>
        <p:nvSpPr>
          <p:cNvPr id="2400275" name="Rectangle 19"/>
          <p:cNvSpPr>
            <a:spLocks noChangeArrowheads="1"/>
          </p:cNvSpPr>
          <p:nvPr/>
        </p:nvSpPr>
        <p:spPr bwMode="auto">
          <a:xfrm>
            <a:off x="1989138" y="3814763"/>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Disburse Cash</a:t>
            </a:r>
          </a:p>
        </p:txBody>
      </p:sp>
      <p:sp>
        <p:nvSpPr>
          <p:cNvPr id="2400276" name="Rectangle 20"/>
          <p:cNvSpPr>
            <a:spLocks noChangeArrowheads="1"/>
          </p:cNvSpPr>
          <p:nvPr/>
        </p:nvSpPr>
        <p:spPr bwMode="auto">
          <a:xfrm>
            <a:off x="3881438" y="3830638"/>
            <a:ext cx="1390650" cy="506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Cash</a:t>
            </a:r>
          </a:p>
        </p:txBody>
      </p:sp>
      <p:sp>
        <p:nvSpPr>
          <p:cNvPr id="2400278" name="Rectangle 22"/>
          <p:cNvSpPr>
            <a:spLocks noChangeArrowheads="1"/>
          </p:cNvSpPr>
          <p:nvPr/>
        </p:nvSpPr>
        <p:spPr bwMode="auto">
          <a:xfrm>
            <a:off x="2005013" y="486727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Record Time Worked</a:t>
            </a:r>
          </a:p>
        </p:txBody>
      </p:sp>
      <p:sp>
        <p:nvSpPr>
          <p:cNvPr id="2400279" name="Rectangle 23"/>
          <p:cNvSpPr>
            <a:spLocks noChangeArrowheads="1"/>
          </p:cNvSpPr>
          <p:nvPr/>
        </p:nvSpPr>
        <p:spPr bwMode="auto">
          <a:xfrm>
            <a:off x="131763" y="4899025"/>
            <a:ext cx="1390650" cy="506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a:t>Employees (as Payees)</a:t>
            </a:r>
          </a:p>
        </p:txBody>
      </p:sp>
      <p:sp>
        <p:nvSpPr>
          <p:cNvPr id="2400280" name="Line 24"/>
          <p:cNvSpPr>
            <a:spLocks noChangeShapeType="1"/>
          </p:cNvSpPr>
          <p:nvPr/>
        </p:nvSpPr>
        <p:spPr bwMode="auto">
          <a:xfrm>
            <a:off x="1592263" y="1201738"/>
            <a:ext cx="406400" cy="66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1" name="Line 25"/>
          <p:cNvSpPr>
            <a:spLocks noChangeShapeType="1"/>
          </p:cNvSpPr>
          <p:nvPr/>
        </p:nvSpPr>
        <p:spPr bwMode="auto">
          <a:xfrm>
            <a:off x="1571625" y="2065338"/>
            <a:ext cx="427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2" name="Line 26"/>
          <p:cNvSpPr>
            <a:spLocks noChangeShapeType="1"/>
          </p:cNvSpPr>
          <p:nvPr/>
        </p:nvSpPr>
        <p:spPr bwMode="auto">
          <a:xfrm>
            <a:off x="1581150" y="2257425"/>
            <a:ext cx="392113" cy="715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3" name="Line 27"/>
          <p:cNvSpPr>
            <a:spLocks noChangeShapeType="1"/>
          </p:cNvSpPr>
          <p:nvPr/>
        </p:nvSpPr>
        <p:spPr bwMode="auto">
          <a:xfrm>
            <a:off x="1558925" y="3286125"/>
            <a:ext cx="422275" cy="608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4" name="Line 28"/>
          <p:cNvSpPr>
            <a:spLocks noChangeShapeType="1"/>
          </p:cNvSpPr>
          <p:nvPr/>
        </p:nvSpPr>
        <p:spPr bwMode="auto">
          <a:xfrm>
            <a:off x="1541463" y="4064000"/>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5" name="Line 29"/>
          <p:cNvSpPr>
            <a:spLocks noChangeShapeType="1"/>
          </p:cNvSpPr>
          <p:nvPr/>
        </p:nvSpPr>
        <p:spPr bwMode="auto">
          <a:xfrm flipV="1">
            <a:off x="1524000" y="4225925"/>
            <a:ext cx="465138" cy="7699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6" name="Line 30"/>
          <p:cNvSpPr>
            <a:spLocks noChangeShapeType="1"/>
          </p:cNvSpPr>
          <p:nvPr/>
        </p:nvSpPr>
        <p:spPr bwMode="auto">
          <a:xfrm>
            <a:off x="1506538" y="5199063"/>
            <a:ext cx="492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7" name="Line 31"/>
          <p:cNvSpPr>
            <a:spLocks noChangeShapeType="1"/>
          </p:cNvSpPr>
          <p:nvPr/>
        </p:nvSpPr>
        <p:spPr bwMode="auto">
          <a:xfrm flipV="1">
            <a:off x="1506538" y="5365750"/>
            <a:ext cx="503237" cy="882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8" name="Line 32"/>
          <p:cNvSpPr>
            <a:spLocks noChangeShapeType="1"/>
          </p:cNvSpPr>
          <p:nvPr/>
        </p:nvSpPr>
        <p:spPr bwMode="auto">
          <a:xfrm>
            <a:off x="1557338" y="3116263"/>
            <a:ext cx="441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89" name="Line 33"/>
          <p:cNvSpPr>
            <a:spLocks noChangeShapeType="1"/>
          </p:cNvSpPr>
          <p:nvPr/>
        </p:nvSpPr>
        <p:spPr bwMode="auto">
          <a:xfrm>
            <a:off x="2709863" y="2268538"/>
            <a:ext cx="15875" cy="592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0" name="Line 34"/>
          <p:cNvSpPr>
            <a:spLocks noChangeShapeType="1"/>
          </p:cNvSpPr>
          <p:nvPr/>
        </p:nvSpPr>
        <p:spPr bwMode="auto">
          <a:xfrm>
            <a:off x="2709863" y="3375025"/>
            <a:ext cx="15875" cy="43497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1" name="Line 35"/>
          <p:cNvSpPr>
            <a:spLocks noChangeShapeType="1"/>
          </p:cNvSpPr>
          <p:nvPr/>
        </p:nvSpPr>
        <p:spPr bwMode="auto">
          <a:xfrm>
            <a:off x="2725738" y="4335463"/>
            <a:ext cx="17462" cy="527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2" name="Line 36"/>
          <p:cNvSpPr>
            <a:spLocks noChangeShapeType="1"/>
          </p:cNvSpPr>
          <p:nvPr/>
        </p:nvSpPr>
        <p:spPr bwMode="auto">
          <a:xfrm flipV="1">
            <a:off x="3386138" y="1611313"/>
            <a:ext cx="530225" cy="28575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3" name="Line 37"/>
          <p:cNvSpPr>
            <a:spLocks noChangeShapeType="1"/>
          </p:cNvSpPr>
          <p:nvPr/>
        </p:nvSpPr>
        <p:spPr bwMode="auto">
          <a:xfrm flipV="1">
            <a:off x="3370263" y="1990725"/>
            <a:ext cx="544512" cy="10922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4" name="Line 38"/>
          <p:cNvSpPr>
            <a:spLocks noChangeShapeType="1"/>
          </p:cNvSpPr>
          <p:nvPr/>
        </p:nvSpPr>
        <p:spPr bwMode="auto">
          <a:xfrm>
            <a:off x="3370263" y="4064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7" name="Line 41"/>
          <p:cNvSpPr>
            <a:spLocks noChangeShapeType="1"/>
          </p:cNvSpPr>
          <p:nvPr/>
        </p:nvSpPr>
        <p:spPr bwMode="auto">
          <a:xfrm flipV="1">
            <a:off x="5300663" y="1287463"/>
            <a:ext cx="487362" cy="406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8" name="Line 42"/>
          <p:cNvSpPr>
            <a:spLocks noChangeShapeType="1"/>
          </p:cNvSpPr>
          <p:nvPr/>
        </p:nvSpPr>
        <p:spPr bwMode="auto">
          <a:xfrm>
            <a:off x="5249863" y="1998663"/>
            <a:ext cx="538162" cy="118745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299" name="Line 43"/>
          <p:cNvSpPr>
            <a:spLocks noChangeShapeType="1"/>
          </p:cNvSpPr>
          <p:nvPr/>
        </p:nvSpPr>
        <p:spPr bwMode="auto">
          <a:xfrm>
            <a:off x="5283200" y="4081463"/>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1" name="Line 45"/>
          <p:cNvSpPr>
            <a:spLocks noChangeShapeType="1"/>
          </p:cNvSpPr>
          <p:nvPr/>
        </p:nvSpPr>
        <p:spPr bwMode="auto">
          <a:xfrm>
            <a:off x="6553200" y="1557338"/>
            <a:ext cx="0" cy="132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2" name="Line 46"/>
          <p:cNvSpPr>
            <a:spLocks noChangeShapeType="1"/>
          </p:cNvSpPr>
          <p:nvPr/>
        </p:nvSpPr>
        <p:spPr bwMode="auto">
          <a:xfrm>
            <a:off x="6553200" y="3386138"/>
            <a:ext cx="0" cy="4064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3" name="Line 47"/>
          <p:cNvSpPr>
            <a:spLocks noChangeShapeType="1"/>
          </p:cNvSpPr>
          <p:nvPr/>
        </p:nvSpPr>
        <p:spPr bwMode="auto">
          <a:xfrm>
            <a:off x="7196138" y="41656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4" name="Line 48"/>
          <p:cNvSpPr>
            <a:spLocks noChangeShapeType="1"/>
          </p:cNvSpPr>
          <p:nvPr/>
        </p:nvSpPr>
        <p:spPr bwMode="auto">
          <a:xfrm flipV="1">
            <a:off x="7196138" y="3335338"/>
            <a:ext cx="390525" cy="55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5" name="Line 49"/>
          <p:cNvSpPr>
            <a:spLocks noChangeShapeType="1"/>
          </p:cNvSpPr>
          <p:nvPr/>
        </p:nvSpPr>
        <p:spPr bwMode="auto">
          <a:xfrm flipH="1">
            <a:off x="7196138" y="3132138"/>
            <a:ext cx="40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6" name="Line 50"/>
          <p:cNvSpPr>
            <a:spLocks noChangeShapeType="1"/>
          </p:cNvSpPr>
          <p:nvPr/>
        </p:nvSpPr>
        <p:spPr bwMode="auto">
          <a:xfrm flipV="1">
            <a:off x="7180263" y="2327275"/>
            <a:ext cx="420687" cy="652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7" name="Line 51"/>
          <p:cNvSpPr>
            <a:spLocks noChangeShapeType="1"/>
          </p:cNvSpPr>
          <p:nvPr/>
        </p:nvSpPr>
        <p:spPr bwMode="auto">
          <a:xfrm>
            <a:off x="7196138" y="1490663"/>
            <a:ext cx="409575" cy="615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08" name="Line 52"/>
          <p:cNvSpPr>
            <a:spLocks noChangeShapeType="1"/>
          </p:cNvSpPr>
          <p:nvPr/>
        </p:nvSpPr>
        <p:spPr bwMode="auto">
          <a:xfrm>
            <a:off x="7181850" y="1252538"/>
            <a:ext cx="423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1" name="Line 55"/>
          <p:cNvSpPr>
            <a:spLocks noChangeShapeType="1"/>
          </p:cNvSpPr>
          <p:nvPr/>
        </p:nvSpPr>
        <p:spPr bwMode="auto">
          <a:xfrm flipV="1">
            <a:off x="1628775" y="1295400"/>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2" name="Line 56"/>
          <p:cNvSpPr>
            <a:spLocks noChangeShapeType="1"/>
          </p:cNvSpPr>
          <p:nvPr/>
        </p:nvSpPr>
        <p:spPr bwMode="auto">
          <a:xfrm flipV="1">
            <a:off x="1657350" y="1328738"/>
            <a:ext cx="857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3" name="Oval 57"/>
          <p:cNvSpPr>
            <a:spLocks noChangeArrowheads="1"/>
          </p:cNvSpPr>
          <p:nvPr/>
        </p:nvSpPr>
        <p:spPr bwMode="auto">
          <a:xfrm>
            <a:off x="1854200" y="16716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14" name="Line 58"/>
          <p:cNvSpPr>
            <a:spLocks noChangeShapeType="1"/>
          </p:cNvSpPr>
          <p:nvPr/>
        </p:nvSpPr>
        <p:spPr bwMode="auto">
          <a:xfrm>
            <a:off x="1933575" y="1776413"/>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5" name="Line 59"/>
          <p:cNvSpPr>
            <a:spLocks noChangeShapeType="1"/>
          </p:cNvSpPr>
          <p:nvPr/>
        </p:nvSpPr>
        <p:spPr bwMode="auto">
          <a:xfrm>
            <a:off x="1933575" y="1776413"/>
            <a:ext cx="61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6" name="Line 60"/>
          <p:cNvSpPr>
            <a:spLocks noChangeShapeType="1"/>
          </p:cNvSpPr>
          <p:nvPr/>
        </p:nvSpPr>
        <p:spPr bwMode="auto">
          <a:xfrm>
            <a:off x="1614488" y="2019300"/>
            <a:ext cx="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7" name="Line 61"/>
          <p:cNvSpPr>
            <a:spLocks noChangeShapeType="1"/>
          </p:cNvSpPr>
          <p:nvPr/>
        </p:nvSpPr>
        <p:spPr bwMode="auto">
          <a:xfrm>
            <a:off x="1647825" y="2024063"/>
            <a:ext cx="0" cy="85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18" name="Oval 62"/>
          <p:cNvSpPr>
            <a:spLocks noChangeArrowheads="1"/>
          </p:cNvSpPr>
          <p:nvPr/>
        </p:nvSpPr>
        <p:spPr bwMode="auto">
          <a:xfrm>
            <a:off x="1844675" y="2024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19" name="Line 63"/>
          <p:cNvSpPr>
            <a:spLocks noChangeShapeType="1"/>
          </p:cNvSpPr>
          <p:nvPr/>
        </p:nvSpPr>
        <p:spPr bwMode="auto">
          <a:xfrm flipV="1">
            <a:off x="1933575" y="2024063"/>
            <a:ext cx="61913" cy="3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0" name="Line 64"/>
          <p:cNvSpPr>
            <a:spLocks noChangeShapeType="1"/>
          </p:cNvSpPr>
          <p:nvPr/>
        </p:nvSpPr>
        <p:spPr bwMode="auto">
          <a:xfrm>
            <a:off x="1938338" y="2071688"/>
            <a:ext cx="52387"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1" name="Line 65"/>
          <p:cNvSpPr>
            <a:spLocks noChangeShapeType="1"/>
          </p:cNvSpPr>
          <p:nvPr/>
        </p:nvSpPr>
        <p:spPr bwMode="auto">
          <a:xfrm flipV="1">
            <a:off x="1581150" y="2295525"/>
            <a:ext cx="66675"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2" name="Line 66"/>
          <p:cNvSpPr>
            <a:spLocks noChangeShapeType="1"/>
          </p:cNvSpPr>
          <p:nvPr/>
        </p:nvSpPr>
        <p:spPr bwMode="auto">
          <a:xfrm flipV="1">
            <a:off x="1600200" y="2333625"/>
            <a:ext cx="7143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3" name="Oval 67"/>
          <p:cNvSpPr>
            <a:spLocks noChangeArrowheads="1"/>
          </p:cNvSpPr>
          <p:nvPr/>
        </p:nvSpPr>
        <p:spPr bwMode="auto">
          <a:xfrm>
            <a:off x="1849438" y="27860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24" name="Line 68"/>
          <p:cNvSpPr>
            <a:spLocks noChangeShapeType="1"/>
          </p:cNvSpPr>
          <p:nvPr/>
        </p:nvSpPr>
        <p:spPr bwMode="auto">
          <a:xfrm>
            <a:off x="1928813" y="2900363"/>
            <a:ext cx="52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5" name="Line 69"/>
          <p:cNvSpPr>
            <a:spLocks noChangeShapeType="1"/>
          </p:cNvSpPr>
          <p:nvPr/>
        </p:nvSpPr>
        <p:spPr bwMode="auto">
          <a:xfrm>
            <a:off x="1919288" y="2895600"/>
            <a:ext cx="5715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6" name="Line 70"/>
          <p:cNvSpPr>
            <a:spLocks noChangeShapeType="1"/>
          </p:cNvSpPr>
          <p:nvPr/>
        </p:nvSpPr>
        <p:spPr bwMode="auto">
          <a:xfrm>
            <a:off x="1581150" y="3086100"/>
            <a:ext cx="4763"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7" name="Line 71"/>
          <p:cNvSpPr>
            <a:spLocks noChangeShapeType="1"/>
          </p:cNvSpPr>
          <p:nvPr/>
        </p:nvSpPr>
        <p:spPr bwMode="auto">
          <a:xfrm>
            <a:off x="1609725" y="3081338"/>
            <a:ext cx="476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28" name="Oval 72"/>
          <p:cNvSpPr>
            <a:spLocks noChangeArrowheads="1"/>
          </p:cNvSpPr>
          <p:nvPr/>
        </p:nvSpPr>
        <p:spPr bwMode="auto">
          <a:xfrm>
            <a:off x="1825625" y="3071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29" name="Line 73"/>
          <p:cNvSpPr>
            <a:spLocks noChangeShapeType="1"/>
          </p:cNvSpPr>
          <p:nvPr/>
        </p:nvSpPr>
        <p:spPr bwMode="auto">
          <a:xfrm flipV="1">
            <a:off x="1909763" y="3071813"/>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0" name="Line 74"/>
          <p:cNvSpPr>
            <a:spLocks noChangeShapeType="1"/>
          </p:cNvSpPr>
          <p:nvPr/>
        </p:nvSpPr>
        <p:spPr bwMode="auto">
          <a:xfrm>
            <a:off x="1919288" y="3124200"/>
            <a:ext cx="52387"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1" name="Line 75"/>
          <p:cNvSpPr>
            <a:spLocks noChangeShapeType="1"/>
          </p:cNvSpPr>
          <p:nvPr/>
        </p:nvSpPr>
        <p:spPr bwMode="auto">
          <a:xfrm flipV="1">
            <a:off x="1566863" y="33289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2" name="Oval 76"/>
          <p:cNvSpPr>
            <a:spLocks noChangeArrowheads="1"/>
          </p:cNvSpPr>
          <p:nvPr/>
        </p:nvSpPr>
        <p:spPr bwMode="auto">
          <a:xfrm>
            <a:off x="1620838" y="33813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33" name="Oval 77"/>
          <p:cNvSpPr>
            <a:spLocks noChangeArrowheads="1"/>
          </p:cNvSpPr>
          <p:nvPr/>
        </p:nvSpPr>
        <p:spPr bwMode="auto">
          <a:xfrm>
            <a:off x="1854200" y="37338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34" name="Line 78"/>
          <p:cNvSpPr>
            <a:spLocks noChangeShapeType="1"/>
          </p:cNvSpPr>
          <p:nvPr/>
        </p:nvSpPr>
        <p:spPr bwMode="auto">
          <a:xfrm>
            <a:off x="1928813" y="3829050"/>
            <a:ext cx="714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5" name="Line 79"/>
          <p:cNvSpPr>
            <a:spLocks noChangeShapeType="1"/>
          </p:cNvSpPr>
          <p:nvPr/>
        </p:nvSpPr>
        <p:spPr bwMode="auto">
          <a:xfrm>
            <a:off x="1933575" y="3838575"/>
            <a:ext cx="47625" cy="128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6" name="Line 80"/>
          <p:cNvSpPr>
            <a:spLocks noChangeShapeType="1"/>
          </p:cNvSpPr>
          <p:nvPr/>
        </p:nvSpPr>
        <p:spPr bwMode="auto">
          <a:xfrm>
            <a:off x="1576388" y="4024313"/>
            <a:ext cx="0"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7" name="Line 81"/>
          <p:cNvSpPr>
            <a:spLocks noChangeShapeType="1"/>
          </p:cNvSpPr>
          <p:nvPr/>
        </p:nvSpPr>
        <p:spPr bwMode="auto">
          <a:xfrm>
            <a:off x="1604963" y="4024313"/>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38" name="Oval 82"/>
          <p:cNvSpPr>
            <a:spLocks noChangeArrowheads="1"/>
          </p:cNvSpPr>
          <p:nvPr/>
        </p:nvSpPr>
        <p:spPr bwMode="auto">
          <a:xfrm>
            <a:off x="1797050" y="4010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39" name="Line 83"/>
          <p:cNvSpPr>
            <a:spLocks noChangeShapeType="1"/>
          </p:cNvSpPr>
          <p:nvPr/>
        </p:nvSpPr>
        <p:spPr bwMode="auto">
          <a:xfrm flipV="1">
            <a:off x="1919288" y="4014788"/>
            <a:ext cx="666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0" name="Line 84"/>
          <p:cNvSpPr>
            <a:spLocks noChangeShapeType="1"/>
          </p:cNvSpPr>
          <p:nvPr/>
        </p:nvSpPr>
        <p:spPr bwMode="auto">
          <a:xfrm>
            <a:off x="1924050" y="4067175"/>
            <a:ext cx="6191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1" name="Line 85"/>
          <p:cNvSpPr>
            <a:spLocks noChangeShapeType="1"/>
          </p:cNvSpPr>
          <p:nvPr/>
        </p:nvSpPr>
        <p:spPr bwMode="auto">
          <a:xfrm>
            <a:off x="1543050" y="4881563"/>
            <a:ext cx="61913" cy="52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2" name="Oval 86"/>
          <p:cNvSpPr>
            <a:spLocks noChangeArrowheads="1"/>
          </p:cNvSpPr>
          <p:nvPr/>
        </p:nvSpPr>
        <p:spPr bwMode="auto">
          <a:xfrm>
            <a:off x="1568450" y="4805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43" name="Oval 87"/>
          <p:cNvSpPr>
            <a:spLocks noChangeArrowheads="1"/>
          </p:cNvSpPr>
          <p:nvPr/>
        </p:nvSpPr>
        <p:spPr bwMode="auto">
          <a:xfrm>
            <a:off x="1854200" y="43195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44" name="Line 88"/>
          <p:cNvSpPr>
            <a:spLocks noChangeShapeType="1"/>
          </p:cNvSpPr>
          <p:nvPr/>
        </p:nvSpPr>
        <p:spPr bwMode="auto">
          <a:xfrm flipV="1">
            <a:off x="1938338" y="4300538"/>
            <a:ext cx="42862" cy="238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5" name="Line 89"/>
          <p:cNvSpPr>
            <a:spLocks noChangeShapeType="1"/>
          </p:cNvSpPr>
          <p:nvPr/>
        </p:nvSpPr>
        <p:spPr bwMode="auto">
          <a:xfrm flipV="1">
            <a:off x="1924050" y="4195763"/>
            <a:ext cx="5715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6" name="Line 90"/>
          <p:cNvSpPr>
            <a:spLocks noChangeShapeType="1"/>
          </p:cNvSpPr>
          <p:nvPr/>
        </p:nvSpPr>
        <p:spPr bwMode="auto">
          <a:xfrm>
            <a:off x="1566863" y="5153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7" name="Line 91"/>
          <p:cNvSpPr>
            <a:spLocks noChangeShapeType="1"/>
          </p:cNvSpPr>
          <p:nvPr/>
        </p:nvSpPr>
        <p:spPr bwMode="auto">
          <a:xfrm>
            <a:off x="1600200" y="5153025"/>
            <a:ext cx="4763" cy="104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48" name="Oval 92"/>
          <p:cNvSpPr>
            <a:spLocks noChangeArrowheads="1"/>
          </p:cNvSpPr>
          <p:nvPr/>
        </p:nvSpPr>
        <p:spPr bwMode="auto">
          <a:xfrm>
            <a:off x="1820863" y="5162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49" name="Line 93"/>
          <p:cNvSpPr>
            <a:spLocks noChangeShapeType="1"/>
          </p:cNvSpPr>
          <p:nvPr/>
        </p:nvSpPr>
        <p:spPr bwMode="auto">
          <a:xfrm flipV="1">
            <a:off x="1924050" y="5133975"/>
            <a:ext cx="80963"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0" name="Line 94"/>
          <p:cNvSpPr>
            <a:spLocks noChangeShapeType="1"/>
          </p:cNvSpPr>
          <p:nvPr/>
        </p:nvSpPr>
        <p:spPr bwMode="auto">
          <a:xfrm>
            <a:off x="1919288" y="5205413"/>
            <a:ext cx="8572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1" name="Line 95"/>
          <p:cNvSpPr>
            <a:spLocks noChangeShapeType="1"/>
          </p:cNvSpPr>
          <p:nvPr/>
        </p:nvSpPr>
        <p:spPr bwMode="auto">
          <a:xfrm>
            <a:off x="1538288" y="6105525"/>
            <a:ext cx="7620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2" name="Line 96"/>
          <p:cNvSpPr>
            <a:spLocks noChangeShapeType="1"/>
          </p:cNvSpPr>
          <p:nvPr/>
        </p:nvSpPr>
        <p:spPr bwMode="auto">
          <a:xfrm>
            <a:off x="1562100" y="6072188"/>
            <a:ext cx="76200"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3" name="Oval 97"/>
          <p:cNvSpPr>
            <a:spLocks noChangeArrowheads="1"/>
          </p:cNvSpPr>
          <p:nvPr/>
        </p:nvSpPr>
        <p:spPr bwMode="auto">
          <a:xfrm>
            <a:off x="1906588" y="54149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54" name="Line 98"/>
          <p:cNvSpPr>
            <a:spLocks noChangeShapeType="1"/>
          </p:cNvSpPr>
          <p:nvPr/>
        </p:nvSpPr>
        <p:spPr bwMode="auto">
          <a:xfrm flipV="1">
            <a:off x="1985963" y="5376863"/>
            <a:ext cx="104775"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5" name="Line 99"/>
          <p:cNvSpPr>
            <a:spLocks noChangeShapeType="1"/>
          </p:cNvSpPr>
          <p:nvPr/>
        </p:nvSpPr>
        <p:spPr bwMode="auto">
          <a:xfrm flipV="1">
            <a:off x="1966913" y="5319713"/>
            <a:ext cx="38100"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6" name="Line 100"/>
          <p:cNvSpPr>
            <a:spLocks noChangeShapeType="1"/>
          </p:cNvSpPr>
          <p:nvPr/>
        </p:nvSpPr>
        <p:spPr bwMode="auto">
          <a:xfrm>
            <a:off x="2662238" y="2309813"/>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7" name="Line 101"/>
          <p:cNvSpPr>
            <a:spLocks noChangeShapeType="1"/>
          </p:cNvSpPr>
          <p:nvPr/>
        </p:nvSpPr>
        <p:spPr bwMode="auto">
          <a:xfrm>
            <a:off x="2662238" y="2362200"/>
            <a:ext cx="109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58" name="Oval 102"/>
          <p:cNvSpPr>
            <a:spLocks noChangeArrowheads="1"/>
          </p:cNvSpPr>
          <p:nvPr/>
        </p:nvSpPr>
        <p:spPr bwMode="auto">
          <a:xfrm>
            <a:off x="2678113" y="27003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59" name="Line 103"/>
          <p:cNvSpPr>
            <a:spLocks noChangeShapeType="1"/>
          </p:cNvSpPr>
          <p:nvPr/>
        </p:nvSpPr>
        <p:spPr bwMode="auto">
          <a:xfrm flipH="1">
            <a:off x="2681288" y="2786063"/>
            <a:ext cx="381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0" name="Line 104"/>
          <p:cNvSpPr>
            <a:spLocks noChangeShapeType="1"/>
          </p:cNvSpPr>
          <p:nvPr/>
        </p:nvSpPr>
        <p:spPr bwMode="auto">
          <a:xfrm>
            <a:off x="2733675" y="2800350"/>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2" name="Oval 106"/>
          <p:cNvSpPr>
            <a:spLocks noChangeArrowheads="1"/>
          </p:cNvSpPr>
          <p:nvPr/>
        </p:nvSpPr>
        <p:spPr bwMode="auto">
          <a:xfrm>
            <a:off x="2673350" y="34480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63" name="Line 107"/>
          <p:cNvSpPr>
            <a:spLocks noChangeShapeType="1"/>
          </p:cNvSpPr>
          <p:nvPr/>
        </p:nvSpPr>
        <p:spPr bwMode="auto">
          <a:xfrm flipV="1">
            <a:off x="2709863" y="3381375"/>
            <a:ext cx="80962"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4" name="Line 108"/>
          <p:cNvSpPr>
            <a:spLocks noChangeShapeType="1"/>
          </p:cNvSpPr>
          <p:nvPr/>
        </p:nvSpPr>
        <p:spPr bwMode="auto">
          <a:xfrm>
            <a:off x="2643188" y="3381375"/>
            <a:ext cx="714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5" name="Line 109"/>
          <p:cNvSpPr>
            <a:spLocks noChangeShapeType="1"/>
          </p:cNvSpPr>
          <p:nvPr/>
        </p:nvSpPr>
        <p:spPr bwMode="auto">
          <a:xfrm>
            <a:off x="2724150" y="3757613"/>
            <a:ext cx="76200"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6" name="Line 110"/>
          <p:cNvSpPr>
            <a:spLocks noChangeShapeType="1"/>
          </p:cNvSpPr>
          <p:nvPr/>
        </p:nvSpPr>
        <p:spPr bwMode="auto">
          <a:xfrm flipV="1">
            <a:off x="2662238" y="3752850"/>
            <a:ext cx="6667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7" name="Line 111"/>
          <p:cNvSpPr>
            <a:spLocks noChangeShapeType="1"/>
          </p:cNvSpPr>
          <p:nvPr/>
        </p:nvSpPr>
        <p:spPr bwMode="auto">
          <a:xfrm>
            <a:off x="2662238" y="4371975"/>
            <a:ext cx="133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68" name="Oval 112"/>
          <p:cNvSpPr>
            <a:spLocks noChangeArrowheads="1"/>
          </p:cNvSpPr>
          <p:nvPr/>
        </p:nvSpPr>
        <p:spPr bwMode="auto">
          <a:xfrm>
            <a:off x="2682875" y="43910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69" name="Line 113"/>
          <p:cNvSpPr>
            <a:spLocks noChangeShapeType="1"/>
          </p:cNvSpPr>
          <p:nvPr/>
        </p:nvSpPr>
        <p:spPr bwMode="auto">
          <a:xfrm flipH="1">
            <a:off x="2657475" y="4786313"/>
            <a:ext cx="80963" cy="80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0" name="Line 114"/>
          <p:cNvSpPr>
            <a:spLocks noChangeShapeType="1"/>
          </p:cNvSpPr>
          <p:nvPr/>
        </p:nvSpPr>
        <p:spPr bwMode="auto">
          <a:xfrm flipH="1" flipV="1">
            <a:off x="2738438" y="4781550"/>
            <a:ext cx="66675"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1" name="Oval 115"/>
          <p:cNvSpPr>
            <a:spLocks noChangeArrowheads="1"/>
          </p:cNvSpPr>
          <p:nvPr/>
        </p:nvSpPr>
        <p:spPr bwMode="auto">
          <a:xfrm>
            <a:off x="3449638" y="17954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72" name="Line 116"/>
          <p:cNvSpPr>
            <a:spLocks noChangeShapeType="1"/>
          </p:cNvSpPr>
          <p:nvPr/>
        </p:nvSpPr>
        <p:spPr bwMode="auto">
          <a:xfrm>
            <a:off x="3762375" y="1624013"/>
            <a:ext cx="52388"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3" name="Line 117"/>
          <p:cNvSpPr>
            <a:spLocks noChangeShapeType="1"/>
          </p:cNvSpPr>
          <p:nvPr/>
        </p:nvSpPr>
        <p:spPr bwMode="auto">
          <a:xfrm flipH="1" flipV="1">
            <a:off x="3390900" y="1819275"/>
            <a:ext cx="61913" cy="42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4" name="Line 118"/>
          <p:cNvSpPr>
            <a:spLocks noChangeShapeType="1"/>
          </p:cNvSpPr>
          <p:nvPr/>
        </p:nvSpPr>
        <p:spPr bwMode="auto">
          <a:xfrm flipV="1">
            <a:off x="3381375" y="1866900"/>
            <a:ext cx="7620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5" name="Line 119"/>
          <p:cNvSpPr>
            <a:spLocks noChangeShapeType="1"/>
          </p:cNvSpPr>
          <p:nvPr/>
        </p:nvSpPr>
        <p:spPr bwMode="auto">
          <a:xfrm flipV="1">
            <a:off x="3848100" y="1552575"/>
            <a:ext cx="57150" cy="90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6" name="Line 120"/>
          <p:cNvSpPr>
            <a:spLocks noChangeShapeType="1"/>
          </p:cNvSpPr>
          <p:nvPr/>
        </p:nvSpPr>
        <p:spPr bwMode="auto">
          <a:xfrm flipH="1" flipV="1">
            <a:off x="3848100" y="1647825"/>
            <a:ext cx="57150"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7" name="Line 121"/>
          <p:cNvSpPr>
            <a:spLocks noChangeShapeType="1"/>
          </p:cNvSpPr>
          <p:nvPr/>
        </p:nvSpPr>
        <p:spPr bwMode="auto">
          <a:xfrm>
            <a:off x="3810000" y="2076450"/>
            <a:ext cx="7620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78" name="Oval 122"/>
          <p:cNvSpPr>
            <a:spLocks noChangeArrowheads="1"/>
          </p:cNvSpPr>
          <p:nvPr/>
        </p:nvSpPr>
        <p:spPr bwMode="auto">
          <a:xfrm>
            <a:off x="3406775" y="28765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79" name="Line 123"/>
          <p:cNvSpPr>
            <a:spLocks noChangeShapeType="1"/>
          </p:cNvSpPr>
          <p:nvPr/>
        </p:nvSpPr>
        <p:spPr bwMode="auto">
          <a:xfrm flipH="1" flipV="1">
            <a:off x="3371850" y="2971800"/>
            <a:ext cx="42863"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0" name="Line 124"/>
          <p:cNvSpPr>
            <a:spLocks noChangeShapeType="1"/>
          </p:cNvSpPr>
          <p:nvPr/>
        </p:nvSpPr>
        <p:spPr bwMode="auto">
          <a:xfrm flipH="1">
            <a:off x="3376613" y="2981325"/>
            <a:ext cx="47625" cy="147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1" name="Line 125"/>
          <p:cNvSpPr>
            <a:spLocks noChangeShapeType="1"/>
          </p:cNvSpPr>
          <p:nvPr/>
        </p:nvSpPr>
        <p:spPr bwMode="auto">
          <a:xfrm flipV="1">
            <a:off x="3876675" y="2005013"/>
            <a:ext cx="100013"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2" name="Line 126"/>
          <p:cNvSpPr>
            <a:spLocks noChangeShapeType="1"/>
          </p:cNvSpPr>
          <p:nvPr/>
        </p:nvSpPr>
        <p:spPr bwMode="auto">
          <a:xfrm flipH="1">
            <a:off x="3862388" y="1943100"/>
            <a:ext cx="42862" cy="133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3" name="Line 127"/>
          <p:cNvSpPr>
            <a:spLocks noChangeShapeType="1"/>
          </p:cNvSpPr>
          <p:nvPr/>
        </p:nvSpPr>
        <p:spPr bwMode="auto">
          <a:xfrm>
            <a:off x="3790950" y="4014788"/>
            <a:ext cx="4763"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4" name="Line 128"/>
          <p:cNvSpPr>
            <a:spLocks noChangeShapeType="1"/>
          </p:cNvSpPr>
          <p:nvPr/>
        </p:nvSpPr>
        <p:spPr bwMode="auto">
          <a:xfrm>
            <a:off x="3824288" y="401002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5" name="Oval 129"/>
          <p:cNvSpPr>
            <a:spLocks noChangeArrowheads="1"/>
          </p:cNvSpPr>
          <p:nvPr/>
        </p:nvSpPr>
        <p:spPr bwMode="auto">
          <a:xfrm>
            <a:off x="3440113" y="40147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86" name="Line 130"/>
          <p:cNvSpPr>
            <a:spLocks noChangeShapeType="1"/>
          </p:cNvSpPr>
          <p:nvPr/>
        </p:nvSpPr>
        <p:spPr bwMode="auto">
          <a:xfrm>
            <a:off x="3381375" y="4000500"/>
            <a:ext cx="57150"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87" name="Line 131"/>
          <p:cNvSpPr>
            <a:spLocks noChangeShapeType="1"/>
          </p:cNvSpPr>
          <p:nvPr/>
        </p:nvSpPr>
        <p:spPr bwMode="auto">
          <a:xfrm flipV="1">
            <a:off x="3376613" y="4071938"/>
            <a:ext cx="61912"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1" name="Line 135"/>
          <p:cNvSpPr>
            <a:spLocks noChangeShapeType="1"/>
          </p:cNvSpPr>
          <p:nvPr/>
        </p:nvSpPr>
        <p:spPr bwMode="auto">
          <a:xfrm flipH="1" flipV="1">
            <a:off x="5119688" y="1438275"/>
            <a:ext cx="33337"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4" name="Line 138"/>
          <p:cNvSpPr>
            <a:spLocks noChangeShapeType="1"/>
          </p:cNvSpPr>
          <p:nvPr/>
        </p:nvSpPr>
        <p:spPr bwMode="auto">
          <a:xfrm>
            <a:off x="5395913" y="1547813"/>
            <a:ext cx="61912" cy="100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5" name="Oval 139"/>
          <p:cNvSpPr>
            <a:spLocks noChangeArrowheads="1"/>
          </p:cNvSpPr>
          <p:nvPr/>
        </p:nvSpPr>
        <p:spPr bwMode="auto">
          <a:xfrm>
            <a:off x="5645150" y="131445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396" name="Line 140"/>
          <p:cNvSpPr>
            <a:spLocks noChangeShapeType="1"/>
          </p:cNvSpPr>
          <p:nvPr/>
        </p:nvSpPr>
        <p:spPr bwMode="auto">
          <a:xfrm flipH="1" flipV="1">
            <a:off x="5295900" y="1624013"/>
            <a:ext cx="66675" cy="9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7" name="Line 141"/>
          <p:cNvSpPr>
            <a:spLocks noChangeShapeType="1"/>
          </p:cNvSpPr>
          <p:nvPr/>
        </p:nvSpPr>
        <p:spPr bwMode="auto">
          <a:xfrm flipV="1">
            <a:off x="5310188" y="1633538"/>
            <a:ext cx="61912"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8" name="Line 142"/>
          <p:cNvSpPr>
            <a:spLocks noChangeShapeType="1"/>
          </p:cNvSpPr>
          <p:nvPr/>
        </p:nvSpPr>
        <p:spPr bwMode="auto">
          <a:xfrm>
            <a:off x="5734050" y="1323975"/>
            <a:ext cx="57150" cy="14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399" name="Line 143"/>
          <p:cNvSpPr>
            <a:spLocks noChangeShapeType="1"/>
          </p:cNvSpPr>
          <p:nvPr/>
        </p:nvSpPr>
        <p:spPr bwMode="auto">
          <a:xfrm flipH="1">
            <a:off x="5729288" y="1214438"/>
            <a:ext cx="57150" cy="109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0" name="Line 144"/>
          <p:cNvSpPr>
            <a:spLocks noChangeShapeType="1"/>
          </p:cNvSpPr>
          <p:nvPr/>
        </p:nvSpPr>
        <p:spPr bwMode="auto">
          <a:xfrm flipV="1">
            <a:off x="5253038" y="2100263"/>
            <a:ext cx="1047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1" name="Oval 145"/>
          <p:cNvSpPr>
            <a:spLocks noChangeArrowheads="1"/>
          </p:cNvSpPr>
          <p:nvPr/>
        </p:nvSpPr>
        <p:spPr bwMode="auto">
          <a:xfrm>
            <a:off x="5645150" y="29622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02" name="Line 146"/>
          <p:cNvSpPr>
            <a:spLocks noChangeShapeType="1"/>
          </p:cNvSpPr>
          <p:nvPr/>
        </p:nvSpPr>
        <p:spPr bwMode="auto">
          <a:xfrm flipH="1" flipV="1">
            <a:off x="5181600" y="2005013"/>
            <a:ext cx="104775"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3" name="Line 147"/>
          <p:cNvSpPr>
            <a:spLocks noChangeShapeType="1"/>
          </p:cNvSpPr>
          <p:nvPr/>
        </p:nvSpPr>
        <p:spPr bwMode="auto">
          <a:xfrm flipH="1">
            <a:off x="5291138" y="1995488"/>
            <a:ext cx="14287"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4" name="Line 148"/>
          <p:cNvSpPr>
            <a:spLocks noChangeShapeType="1"/>
          </p:cNvSpPr>
          <p:nvPr/>
        </p:nvSpPr>
        <p:spPr bwMode="auto">
          <a:xfrm flipH="1">
            <a:off x="5734050" y="3067050"/>
            <a:ext cx="52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5" name="Line 149"/>
          <p:cNvSpPr>
            <a:spLocks noChangeShapeType="1"/>
          </p:cNvSpPr>
          <p:nvPr/>
        </p:nvSpPr>
        <p:spPr bwMode="auto">
          <a:xfrm flipH="1" flipV="1">
            <a:off x="5734050" y="3067050"/>
            <a:ext cx="52388"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6" name="Line 150"/>
          <p:cNvSpPr>
            <a:spLocks noChangeShapeType="1"/>
          </p:cNvSpPr>
          <p:nvPr/>
        </p:nvSpPr>
        <p:spPr bwMode="auto">
          <a:xfrm>
            <a:off x="5314950" y="4038600"/>
            <a:ext cx="0"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7" name="Line 151"/>
          <p:cNvSpPr>
            <a:spLocks noChangeShapeType="1"/>
          </p:cNvSpPr>
          <p:nvPr/>
        </p:nvSpPr>
        <p:spPr bwMode="auto">
          <a:xfrm>
            <a:off x="5353050" y="4038600"/>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08" name="Oval 152"/>
          <p:cNvSpPr>
            <a:spLocks noChangeArrowheads="1"/>
          </p:cNvSpPr>
          <p:nvPr/>
        </p:nvSpPr>
        <p:spPr bwMode="auto">
          <a:xfrm>
            <a:off x="5640388" y="40433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09" name="Line 153"/>
          <p:cNvSpPr>
            <a:spLocks noChangeShapeType="1"/>
          </p:cNvSpPr>
          <p:nvPr/>
        </p:nvSpPr>
        <p:spPr bwMode="auto">
          <a:xfrm flipV="1">
            <a:off x="5729288" y="4019550"/>
            <a:ext cx="66675" cy="61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10" name="Line 154"/>
          <p:cNvSpPr>
            <a:spLocks noChangeShapeType="1"/>
          </p:cNvSpPr>
          <p:nvPr/>
        </p:nvSpPr>
        <p:spPr bwMode="auto">
          <a:xfrm flipH="1" flipV="1">
            <a:off x="5734050" y="4081463"/>
            <a:ext cx="6667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15" name="Line 159"/>
          <p:cNvSpPr>
            <a:spLocks noChangeShapeType="1"/>
          </p:cNvSpPr>
          <p:nvPr/>
        </p:nvSpPr>
        <p:spPr bwMode="auto">
          <a:xfrm>
            <a:off x="6496050" y="1609725"/>
            <a:ext cx="109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16" name="Line 160"/>
          <p:cNvSpPr>
            <a:spLocks noChangeShapeType="1"/>
          </p:cNvSpPr>
          <p:nvPr/>
        </p:nvSpPr>
        <p:spPr bwMode="auto">
          <a:xfrm>
            <a:off x="6486525" y="2833688"/>
            <a:ext cx="114300"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17" name="Oval 161"/>
          <p:cNvSpPr>
            <a:spLocks noChangeArrowheads="1"/>
          </p:cNvSpPr>
          <p:nvPr/>
        </p:nvSpPr>
        <p:spPr bwMode="auto">
          <a:xfrm>
            <a:off x="6511925" y="16335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18" name="Oval 162"/>
          <p:cNvSpPr>
            <a:spLocks noChangeArrowheads="1"/>
          </p:cNvSpPr>
          <p:nvPr/>
        </p:nvSpPr>
        <p:spPr bwMode="auto">
          <a:xfrm>
            <a:off x="6507163" y="271938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19" name="Line 163"/>
          <p:cNvSpPr>
            <a:spLocks noChangeShapeType="1"/>
          </p:cNvSpPr>
          <p:nvPr/>
        </p:nvSpPr>
        <p:spPr bwMode="auto">
          <a:xfrm>
            <a:off x="6496050" y="3481388"/>
            <a:ext cx="104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20" name="Line 164"/>
          <p:cNvSpPr>
            <a:spLocks noChangeShapeType="1"/>
          </p:cNvSpPr>
          <p:nvPr/>
        </p:nvSpPr>
        <p:spPr bwMode="auto">
          <a:xfrm flipV="1">
            <a:off x="6553200" y="3395663"/>
            <a:ext cx="5715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21" name="Line 165"/>
          <p:cNvSpPr>
            <a:spLocks noChangeShapeType="1"/>
          </p:cNvSpPr>
          <p:nvPr/>
        </p:nvSpPr>
        <p:spPr bwMode="auto">
          <a:xfrm>
            <a:off x="6496050" y="3395663"/>
            <a:ext cx="52388"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22" name="Line 166"/>
          <p:cNvSpPr>
            <a:spLocks noChangeShapeType="1"/>
          </p:cNvSpPr>
          <p:nvPr/>
        </p:nvSpPr>
        <p:spPr bwMode="auto">
          <a:xfrm flipV="1">
            <a:off x="6481763" y="3748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23" name="Line 167"/>
          <p:cNvSpPr>
            <a:spLocks noChangeShapeType="1"/>
          </p:cNvSpPr>
          <p:nvPr/>
        </p:nvSpPr>
        <p:spPr bwMode="auto">
          <a:xfrm flipH="1" flipV="1">
            <a:off x="6548438" y="3743325"/>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24" name="Oval 168"/>
          <p:cNvSpPr>
            <a:spLocks noChangeArrowheads="1"/>
          </p:cNvSpPr>
          <p:nvPr/>
        </p:nvSpPr>
        <p:spPr bwMode="auto">
          <a:xfrm>
            <a:off x="6507163" y="36433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35" name="Line 179"/>
          <p:cNvSpPr>
            <a:spLocks noChangeShapeType="1"/>
          </p:cNvSpPr>
          <p:nvPr/>
        </p:nvSpPr>
        <p:spPr bwMode="auto">
          <a:xfrm flipH="1" flipV="1">
            <a:off x="7181850" y="1195388"/>
            <a:ext cx="47625"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36" name="Line 180"/>
          <p:cNvSpPr>
            <a:spLocks noChangeShapeType="1"/>
          </p:cNvSpPr>
          <p:nvPr/>
        </p:nvSpPr>
        <p:spPr bwMode="auto">
          <a:xfrm flipV="1">
            <a:off x="7181850" y="1252538"/>
            <a:ext cx="52388" cy="57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37" name="Oval 181"/>
          <p:cNvSpPr>
            <a:spLocks noChangeArrowheads="1"/>
          </p:cNvSpPr>
          <p:nvPr/>
        </p:nvSpPr>
        <p:spPr bwMode="auto">
          <a:xfrm rot="4370379">
            <a:off x="7245350" y="1214438"/>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38" name="Line 182"/>
          <p:cNvSpPr>
            <a:spLocks noChangeShapeType="1"/>
          </p:cNvSpPr>
          <p:nvPr/>
        </p:nvSpPr>
        <p:spPr bwMode="auto">
          <a:xfrm>
            <a:off x="7510463"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39" name="Line 183"/>
          <p:cNvSpPr>
            <a:spLocks noChangeShapeType="1"/>
          </p:cNvSpPr>
          <p:nvPr/>
        </p:nvSpPr>
        <p:spPr bwMode="auto">
          <a:xfrm>
            <a:off x="7553325" y="1204913"/>
            <a:ext cx="0" cy="95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0" name="Line 184"/>
          <p:cNvSpPr>
            <a:spLocks noChangeShapeType="1"/>
          </p:cNvSpPr>
          <p:nvPr/>
        </p:nvSpPr>
        <p:spPr bwMode="auto">
          <a:xfrm flipH="1">
            <a:off x="7181850" y="1547813"/>
            <a:ext cx="57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1" name="Line 185"/>
          <p:cNvSpPr>
            <a:spLocks noChangeShapeType="1"/>
          </p:cNvSpPr>
          <p:nvPr/>
        </p:nvSpPr>
        <p:spPr bwMode="auto">
          <a:xfrm flipH="1" flipV="1">
            <a:off x="7186613" y="1414463"/>
            <a:ext cx="57150" cy="138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2" name="Oval 186"/>
          <p:cNvSpPr>
            <a:spLocks noChangeArrowheads="1"/>
          </p:cNvSpPr>
          <p:nvPr/>
        </p:nvSpPr>
        <p:spPr bwMode="auto">
          <a:xfrm rot="4370379">
            <a:off x="7221538" y="15478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43" name="Line 187"/>
          <p:cNvSpPr>
            <a:spLocks noChangeShapeType="1"/>
          </p:cNvSpPr>
          <p:nvPr/>
        </p:nvSpPr>
        <p:spPr bwMode="auto">
          <a:xfrm flipV="1">
            <a:off x="7477125" y="1957388"/>
            <a:ext cx="76200"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4" name="Line 188"/>
          <p:cNvSpPr>
            <a:spLocks noChangeShapeType="1"/>
          </p:cNvSpPr>
          <p:nvPr/>
        </p:nvSpPr>
        <p:spPr bwMode="auto">
          <a:xfrm flipV="1">
            <a:off x="7496175" y="1995488"/>
            <a:ext cx="85725"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5" name="Line 189"/>
          <p:cNvSpPr>
            <a:spLocks noChangeShapeType="1"/>
          </p:cNvSpPr>
          <p:nvPr/>
        </p:nvSpPr>
        <p:spPr bwMode="auto">
          <a:xfrm flipH="1">
            <a:off x="7181850" y="2900363"/>
            <a:ext cx="47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6" name="Line 190"/>
          <p:cNvSpPr>
            <a:spLocks noChangeShapeType="1"/>
          </p:cNvSpPr>
          <p:nvPr/>
        </p:nvSpPr>
        <p:spPr bwMode="auto">
          <a:xfrm flipH="1">
            <a:off x="7181850" y="2895600"/>
            <a:ext cx="47625"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7" name="Oval 191"/>
          <p:cNvSpPr>
            <a:spLocks noChangeArrowheads="1"/>
          </p:cNvSpPr>
          <p:nvPr/>
        </p:nvSpPr>
        <p:spPr bwMode="auto">
          <a:xfrm rot="4370379">
            <a:off x="7221538" y="280511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48" name="Line 192"/>
          <p:cNvSpPr>
            <a:spLocks noChangeShapeType="1"/>
          </p:cNvSpPr>
          <p:nvPr/>
        </p:nvSpPr>
        <p:spPr bwMode="auto">
          <a:xfrm>
            <a:off x="7500938" y="24003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49" name="Line 193"/>
          <p:cNvSpPr>
            <a:spLocks noChangeShapeType="1"/>
          </p:cNvSpPr>
          <p:nvPr/>
        </p:nvSpPr>
        <p:spPr bwMode="auto">
          <a:xfrm>
            <a:off x="7524750" y="2362200"/>
            <a:ext cx="57150" cy="52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0" name="Line 194"/>
          <p:cNvSpPr>
            <a:spLocks noChangeShapeType="1"/>
          </p:cNvSpPr>
          <p:nvPr/>
        </p:nvSpPr>
        <p:spPr bwMode="auto">
          <a:xfrm flipH="1" flipV="1">
            <a:off x="7181850" y="3081338"/>
            <a:ext cx="52388"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1" name="Line 195"/>
          <p:cNvSpPr>
            <a:spLocks noChangeShapeType="1"/>
          </p:cNvSpPr>
          <p:nvPr/>
        </p:nvSpPr>
        <p:spPr bwMode="auto">
          <a:xfrm flipH="1">
            <a:off x="7181850" y="3124200"/>
            <a:ext cx="52388"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2" name="Oval 196"/>
          <p:cNvSpPr>
            <a:spLocks noChangeArrowheads="1"/>
          </p:cNvSpPr>
          <p:nvPr/>
        </p:nvSpPr>
        <p:spPr bwMode="auto">
          <a:xfrm rot="4370379">
            <a:off x="7254875" y="30861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53" name="Line 197"/>
          <p:cNvSpPr>
            <a:spLocks noChangeShapeType="1"/>
          </p:cNvSpPr>
          <p:nvPr/>
        </p:nvSpPr>
        <p:spPr bwMode="auto">
          <a:xfrm>
            <a:off x="7519988" y="3081338"/>
            <a:ext cx="4762" cy="90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4" name="Line 198"/>
          <p:cNvSpPr>
            <a:spLocks noChangeShapeType="1"/>
          </p:cNvSpPr>
          <p:nvPr/>
        </p:nvSpPr>
        <p:spPr bwMode="auto">
          <a:xfrm>
            <a:off x="7558088" y="3076575"/>
            <a:ext cx="4762" cy="1000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5" name="Line 199"/>
          <p:cNvSpPr>
            <a:spLocks noChangeShapeType="1"/>
          </p:cNvSpPr>
          <p:nvPr/>
        </p:nvSpPr>
        <p:spPr bwMode="auto">
          <a:xfrm flipH="1" flipV="1">
            <a:off x="7186613" y="3824288"/>
            <a:ext cx="52387" cy="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6" name="Line 200"/>
          <p:cNvSpPr>
            <a:spLocks noChangeShapeType="1"/>
          </p:cNvSpPr>
          <p:nvPr/>
        </p:nvSpPr>
        <p:spPr bwMode="auto">
          <a:xfrm flipH="1">
            <a:off x="7196138" y="3829050"/>
            <a:ext cx="42862" cy="138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7" name="Oval 201"/>
          <p:cNvSpPr>
            <a:spLocks noChangeArrowheads="1"/>
          </p:cNvSpPr>
          <p:nvPr/>
        </p:nvSpPr>
        <p:spPr bwMode="auto">
          <a:xfrm rot="4370379">
            <a:off x="7231063" y="3738563"/>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58" name="Line 202"/>
          <p:cNvSpPr>
            <a:spLocks noChangeShapeType="1"/>
          </p:cNvSpPr>
          <p:nvPr/>
        </p:nvSpPr>
        <p:spPr bwMode="auto">
          <a:xfrm>
            <a:off x="7481888" y="3395663"/>
            <a:ext cx="61912"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59" name="Line 203"/>
          <p:cNvSpPr>
            <a:spLocks noChangeShapeType="1"/>
          </p:cNvSpPr>
          <p:nvPr/>
        </p:nvSpPr>
        <p:spPr bwMode="auto">
          <a:xfrm>
            <a:off x="7500938" y="3367088"/>
            <a:ext cx="66675" cy="47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60" name="Line 204"/>
          <p:cNvSpPr>
            <a:spLocks noChangeShapeType="1"/>
          </p:cNvSpPr>
          <p:nvPr/>
        </p:nvSpPr>
        <p:spPr bwMode="auto">
          <a:xfrm flipH="1" flipV="1">
            <a:off x="7191375" y="4095750"/>
            <a:ext cx="42863" cy="66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61" name="Line 205"/>
          <p:cNvSpPr>
            <a:spLocks noChangeShapeType="1"/>
          </p:cNvSpPr>
          <p:nvPr/>
        </p:nvSpPr>
        <p:spPr bwMode="auto">
          <a:xfrm flipV="1">
            <a:off x="7196138" y="4167188"/>
            <a:ext cx="33337" cy="61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62" name="Oval 206"/>
          <p:cNvSpPr>
            <a:spLocks noChangeArrowheads="1"/>
          </p:cNvSpPr>
          <p:nvPr/>
        </p:nvSpPr>
        <p:spPr bwMode="auto">
          <a:xfrm rot="4370379">
            <a:off x="7250113" y="412432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63" name="Line 207"/>
          <p:cNvSpPr>
            <a:spLocks noChangeShapeType="1"/>
          </p:cNvSpPr>
          <p:nvPr/>
        </p:nvSpPr>
        <p:spPr bwMode="auto">
          <a:xfrm>
            <a:off x="7553325" y="4105275"/>
            <a:ext cx="0" cy="11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64" name="Line 208"/>
          <p:cNvSpPr>
            <a:spLocks noChangeShapeType="1"/>
          </p:cNvSpPr>
          <p:nvPr/>
        </p:nvSpPr>
        <p:spPr bwMode="auto">
          <a:xfrm>
            <a:off x="7605713" y="4105275"/>
            <a:ext cx="0" cy="12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400466" name="Oval 210"/>
          <p:cNvSpPr>
            <a:spLocks noChangeArrowheads="1"/>
          </p:cNvSpPr>
          <p:nvPr/>
        </p:nvSpPr>
        <p:spPr bwMode="auto">
          <a:xfrm>
            <a:off x="2692400" y="4676775"/>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
        <p:nvSpPr>
          <p:cNvPr id="2400473" name="AutoShape 217"/>
          <p:cNvSpPr>
            <a:spLocks noChangeArrowheads="1"/>
          </p:cNvSpPr>
          <p:nvPr/>
        </p:nvSpPr>
        <p:spPr bwMode="auto">
          <a:xfrm>
            <a:off x="2797175" y="3481388"/>
            <a:ext cx="280988" cy="265112"/>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1</a:t>
            </a:r>
          </a:p>
        </p:txBody>
      </p:sp>
      <p:sp>
        <p:nvSpPr>
          <p:cNvPr id="2400474" name="AutoShape 218"/>
          <p:cNvSpPr>
            <a:spLocks noChangeArrowheads="1"/>
          </p:cNvSpPr>
          <p:nvPr/>
        </p:nvSpPr>
        <p:spPr bwMode="auto">
          <a:xfrm>
            <a:off x="3389313" y="1382713"/>
            <a:ext cx="280987" cy="265112"/>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2</a:t>
            </a:r>
          </a:p>
        </p:txBody>
      </p:sp>
      <p:sp>
        <p:nvSpPr>
          <p:cNvPr id="2400475" name="AutoShape 219"/>
          <p:cNvSpPr>
            <a:spLocks noChangeArrowheads="1"/>
          </p:cNvSpPr>
          <p:nvPr/>
        </p:nvSpPr>
        <p:spPr bwMode="auto">
          <a:xfrm>
            <a:off x="3698875" y="2449513"/>
            <a:ext cx="280988" cy="265112"/>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3</a:t>
            </a:r>
          </a:p>
        </p:txBody>
      </p:sp>
      <p:sp>
        <p:nvSpPr>
          <p:cNvPr id="2400477" name="AutoShape 221"/>
          <p:cNvSpPr>
            <a:spLocks noChangeArrowheads="1"/>
          </p:cNvSpPr>
          <p:nvPr/>
        </p:nvSpPr>
        <p:spPr bwMode="auto">
          <a:xfrm>
            <a:off x="5494338" y="1606550"/>
            <a:ext cx="280987" cy="265113"/>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4</a:t>
            </a:r>
          </a:p>
        </p:txBody>
      </p:sp>
      <p:sp>
        <p:nvSpPr>
          <p:cNvPr id="2400478" name="AutoShape 222"/>
          <p:cNvSpPr>
            <a:spLocks noChangeArrowheads="1"/>
          </p:cNvSpPr>
          <p:nvPr/>
        </p:nvSpPr>
        <p:spPr bwMode="auto">
          <a:xfrm>
            <a:off x="5106988" y="2397125"/>
            <a:ext cx="280987" cy="265113"/>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5</a:t>
            </a:r>
          </a:p>
        </p:txBody>
      </p:sp>
      <p:sp>
        <p:nvSpPr>
          <p:cNvPr id="2400479" name="AutoShape 223"/>
          <p:cNvSpPr>
            <a:spLocks noChangeArrowheads="1"/>
          </p:cNvSpPr>
          <p:nvPr/>
        </p:nvSpPr>
        <p:spPr bwMode="auto">
          <a:xfrm>
            <a:off x="6654800" y="3451225"/>
            <a:ext cx="280988" cy="265113"/>
          </a:xfrm>
          <a:prstGeom prst="octagon">
            <a:avLst>
              <a:gd name="adj" fmla="val 29287"/>
            </a:avLst>
          </a:prstGeom>
          <a:solidFill>
            <a:srgbClr val="FFFF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600"/>
              <a:t>6</a:t>
            </a:r>
          </a:p>
        </p:txBody>
      </p:sp>
      <p:sp>
        <p:nvSpPr>
          <p:cNvPr id="2400480" name="Oval 224"/>
          <p:cNvSpPr>
            <a:spLocks noChangeArrowheads="1"/>
          </p:cNvSpPr>
          <p:nvPr/>
        </p:nvSpPr>
        <p:spPr bwMode="auto">
          <a:xfrm>
            <a:off x="2686050" y="3670300"/>
            <a:ext cx="88900" cy="8890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600"/>
          </a:p>
        </p:txBody>
      </p:sp>
    </p:spTree>
    <p:extLst>
      <p:ext uri="{BB962C8B-B14F-4D97-AF65-F5344CB8AC3E}">
        <p14:creationId xmlns:p14="http://schemas.microsoft.com/office/powerpoint/2010/main" val="186384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00473"/>
                                        </p:tgtEl>
                                        <p:attrNameLst>
                                          <p:attrName>style.visibility</p:attrName>
                                        </p:attrNameLst>
                                      </p:cBhvr>
                                      <p:to>
                                        <p:strVal val="visible"/>
                                      </p:to>
                                    </p:set>
                                    <p:anim calcmode="lin" valueType="num">
                                      <p:cBhvr>
                                        <p:cTn id="7" dur="500" fill="hold"/>
                                        <p:tgtEl>
                                          <p:spTgt spid="2400473"/>
                                        </p:tgtEl>
                                        <p:attrNameLst>
                                          <p:attrName>ppt_w</p:attrName>
                                        </p:attrNameLst>
                                      </p:cBhvr>
                                      <p:tavLst>
                                        <p:tav tm="0">
                                          <p:val>
                                            <p:fltVal val="0"/>
                                          </p:val>
                                        </p:tav>
                                        <p:tav tm="100000">
                                          <p:val>
                                            <p:strVal val="#ppt_w"/>
                                          </p:val>
                                        </p:tav>
                                      </p:tavLst>
                                    </p:anim>
                                    <p:anim calcmode="lin" valueType="num">
                                      <p:cBhvr>
                                        <p:cTn id="8" dur="500" fill="hold"/>
                                        <p:tgtEl>
                                          <p:spTgt spid="240047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00474"/>
                                        </p:tgtEl>
                                        <p:attrNameLst>
                                          <p:attrName>style.visibility</p:attrName>
                                        </p:attrNameLst>
                                      </p:cBhvr>
                                      <p:to>
                                        <p:strVal val="visible"/>
                                      </p:to>
                                    </p:set>
                                    <p:anim calcmode="lin" valueType="num">
                                      <p:cBhvr>
                                        <p:cTn id="13" dur="500" fill="hold"/>
                                        <p:tgtEl>
                                          <p:spTgt spid="2400474"/>
                                        </p:tgtEl>
                                        <p:attrNameLst>
                                          <p:attrName>ppt_w</p:attrName>
                                        </p:attrNameLst>
                                      </p:cBhvr>
                                      <p:tavLst>
                                        <p:tav tm="0">
                                          <p:val>
                                            <p:fltVal val="0"/>
                                          </p:val>
                                        </p:tav>
                                        <p:tav tm="100000">
                                          <p:val>
                                            <p:strVal val="#ppt_w"/>
                                          </p:val>
                                        </p:tav>
                                      </p:tavLst>
                                    </p:anim>
                                    <p:anim calcmode="lin" valueType="num">
                                      <p:cBhvr>
                                        <p:cTn id="14" dur="500" fill="hold"/>
                                        <p:tgtEl>
                                          <p:spTgt spid="240047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00475"/>
                                        </p:tgtEl>
                                        <p:attrNameLst>
                                          <p:attrName>style.visibility</p:attrName>
                                        </p:attrNameLst>
                                      </p:cBhvr>
                                      <p:to>
                                        <p:strVal val="visible"/>
                                      </p:to>
                                    </p:set>
                                    <p:anim calcmode="lin" valueType="num">
                                      <p:cBhvr>
                                        <p:cTn id="19" dur="500" fill="hold"/>
                                        <p:tgtEl>
                                          <p:spTgt spid="2400475"/>
                                        </p:tgtEl>
                                        <p:attrNameLst>
                                          <p:attrName>ppt_w</p:attrName>
                                        </p:attrNameLst>
                                      </p:cBhvr>
                                      <p:tavLst>
                                        <p:tav tm="0">
                                          <p:val>
                                            <p:fltVal val="0"/>
                                          </p:val>
                                        </p:tav>
                                        <p:tav tm="100000">
                                          <p:val>
                                            <p:strVal val="#ppt_w"/>
                                          </p:val>
                                        </p:tav>
                                      </p:tavLst>
                                    </p:anim>
                                    <p:anim calcmode="lin" valueType="num">
                                      <p:cBhvr>
                                        <p:cTn id="20" dur="500" fill="hold"/>
                                        <p:tgtEl>
                                          <p:spTgt spid="240047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00477"/>
                                        </p:tgtEl>
                                        <p:attrNameLst>
                                          <p:attrName>style.visibility</p:attrName>
                                        </p:attrNameLst>
                                      </p:cBhvr>
                                      <p:to>
                                        <p:strVal val="visible"/>
                                      </p:to>
                                    </p:set>
                                    <p:anim calcmode="lin" valueType="num">
                                      <p:cBhvr>
                                        <p:cTn id="25" dur="500" fill="hold"/>
                                        <p:tgtEl>
                                          <p:spTgt spid="2400477"/>
                                        </p:tgtEl>
                                        <p:attrNameLst>
                                          <p:attrName>ppt_w</p:attrName>
                                        </p:attrNameLst>
                                      </p:cBhvr>
                                      <p:tavLst>
                                        <p:tav tm="0">
                                          <p:val>
                                            <p:fltVal val="0"/>
                                          </p:val>
                                        </p:tav>
                                        <p:tav tm="100000">
                                          <p:val>
                                            <p:strVal val="#ppt_w"/>
                                          </p:val>
                                        </p:tav>
                                      </p:tavLst>
                                    </p:anim>
                                    <p:anim calcmode="lin" valueType="num">
                                      <p:cBhvr>
                                        <p:cTn id="26" dur="500" fill="hold"/>
                                        <p:tgtEl>
                                          <p:spTgt spid="2400477"/>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00478"/>
                                        </p:tgtEl>
                                        <p:attrNameLst>
                                          <p:attrName>style.visibility</p:attrName>
                                        </p:attrNameLst>
                                      </p:cBhvr>
                                      <p:to>
                                        <p:strVal val="visible"/>
                                      </p:to>
                                    </p:set>
                                    <p:anim calcmode="lin" valueType="num">
                                      <p:cBhvr>
                                        <p:cTn id="31" dur="500" fill="hold"/>
                                        <p:tgtEl>
                                          <p:spTgt spid="2400478"/>
                                        </p:tgtEl>
                                        <p:attrNameLst>
                                          <p:attrName>ppt_w</p:attrName>
                                        </p:attrNameLst>
                                      </p:cBhvr>
                                      <p:tavLst>
                                        <p:tav tm="0">
                                          <p:val>
                                            <p:fltVal val="0"/>
                                          </p:val>
                                        </p:tav>
                                        <p:tav tm="100000">
                                          <p:val>
                                            <p:strVal val="#ppt_w"/>
                                          </p:val>
                                        </p:tav>
                                      </p:tavLst>
                                    </p:anim>
                                    <p:anim calcmode="lin" valueType="num">
                                      <p:cBhvr>
                                        <p:cTn id="32" dur="500" fill="hold"/>
                                        <p:tgtEl>
                                          <p:spTgt spid="2400478"/>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400479"/>
                                        </p:tgtEl>
                                        <p:attrNameLst>
                                          <p:attrName>style.visibility</p:attrName>
                                        </p:attrNameLst>
                                      </p:cBhvr>
                                      <p:to>
                                        <p:strVal val="visible"/>
                                      </p:to>
                                    </p:set>
                                    <p:anim calcmode="lin" valueType="num">
                                      <p:cBhvr>
                                        <p:cTn id="37" dur="500" fill="hold"/>
                                        <p:tgtEl>
                                          <p:spTgt spid="2400479"/>
                                        </p:tgtEl>
                                        <p:attrNameLst>
                                          <p:attrName>ppt_w</p:attrName>
                                        </p:attrNameLst>
                                      </p:cBhvr>
                                      <p:tavLst>
                                        <p:tav tm="0">
                                          <p:val>
                                            <p:fltVal val="0"/>
                                          </p:val>
                                        </p:tav>
                                        <p:tav tm="100000">
                                          <p:val>
                                            <p:strVal val="#ppt_w"/>
                                          </p:val>
                                        </p:tav>
                                      </p:tavLst>
                                    </p:anim>
                                    <p:anim calcmode="lin" valueType="num">
                                      <p:cBhvr>
                                        <p:cTn id="38" dur="500" fill="hold"/>
                                        <p:tgtEl>
                                          <p:spTgt spid="24004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0473" grpId="0" animBg="1"/>
      <p:bldP spid="2400474" grpId="0" animBg="1"/>
      <p:bldP spid="2400475" grpId="0" animBg="1"/>
      <p:bldP spid="2400477" grpId="0" animBg="1"/>
      <p:bldP spid="2400478" grpId="0" animBg="1"/>
      <p:bldP spid="2400479"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1283" name="Rectangle 3"/>
          <p:cNvSpPr>
            <a:spLocks noGrp="1" noChangeArrowheads="1"/>
          </p:cNvSpPr>
          <p:nvPr>
            <p:ph type="body" sz="half" idx="1"/>
          </p:nvPr>
        </p:nvSpPr>
        <p:spPr>
          <a:xfrm>
            <a:off x="457200" y="1951037"/>
            <a:ext cx="8472488" cy="4525963"/>
          </a:xfrm>
          <a:ln/>
        </p:spPr>
        <p:txBody>
          <a:bodyPr/>
          <a:lstStyle/>
          <a:p>
            <a:r>
              <a:rPr lang="en-US" sz="2800" dirty="0"/>
              <a:t>Total number of tables in database:</a:t>
            </a:r>
          </a:p>
        </p:txBody>
      </p:sp>
      <p:graphicFrame>
        <p:nvGraphicFramePr>
          <p:cNvPr id="2401344" name="Group 64"/>
          <p:cNvGraphicFramePr>
            <a:graphicFrameLocks noGrp="1"/>
          </p:cNvGraphicFramePr>
          <p:nvPr>
            <p:ph sz="half" idx="2"/>
            <p:extLst>
              <p:ext uri="{D42A27DB-BD31-4B8C-83A1-F6EECF244321}">
                <p14:modId xmlns:p14="http://schemas.microsoft.com/office/powerpoint/2010/main" val="2381206413"/>
              </p:ext>
            </p:extLst>
          </p:nvPr>
        </p:nvGraphicFramePr>
        <p:xfrm>
          <a:off x="752475" y="2703194"/>
          <a:ext cx="7815263" cy="3697606"/>
        </p:xfrm>
        <a:graphic>
          <a:graphicData uri="http://schemas.openxmlformats.org/drawingml/2006/table">
            <a:tbl>
              <a:tblPr/>
              <a:tblGrid>
                <a:gridCol w="3908425"/>
                <a:gridCol w="3906838"/>
              </a:tblGrid>
              <a:tr h="687388">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1672CE"/>
                          </a:solidFill>
                          <a:effectLst/>
                          <a:latin typeface="Arial" panose="020B0604020202020204" pitchFamily="34" charset="0"/>
                        </a:rPr>
                        <a:t>Events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1672CE"/>
                          </a:solidFill>
                          <a:effectLst/>
                          <a:latin typeface="Arial" panose="020B0604020202020204" pitchFamily="34" charset="0"/>
                        </a:rPr>
                        <a:t>Resources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Agents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Many-to-Many Relationships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1672CE"/>
                          </a:solidFill>
                          <a:effectLst/>
                          <a:latin typeface="Arial" panose="020B0604020202020204"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1672CE"/>
                          </a:solidFill>
                          <a:latin typeface="Arial" panose="020B0604020202020204" pitchFamily="34" charset="0"/>
                        </a:defRPr>
                      </a:lvl1pPr>
                      <a:lvl2pPr algn="l">
                        <a:spcBef>
                          <a:spcPct val="20000"/>
                        </a:spcBef>
                        <a:defRPr sz="2400">
                          <a:solidFill>
                            <a:srgbClr val="1672CE"/>
                          </a:solidFill>
                          <a:latin typeface="Arial" panose="020B0604020202020204" pitchFamily="34" charset="0"/>
                        </a:defRPr>
                      </a:lvl2pPr>
                      <a:lvl3pPr algn="l">
                        <a:spcBef>
                          <a:spcPct val="20000"/>
                        </a:spcBef>
                        <a:defRPr sz="2000">
                          <a:solidFill>
                            <a:srgbClr val="1672CE"/>
                          </a:solidFill>
                          <a:latin typeface="Arial" panose="020B0604020202020204" pitchFamily="34" charset="0"/>
                        </a:defRPr>
                      </a:lvl3pPr>
                      <a:lvl4pPr algn="l">
                        <a:spcBef>
                          <a:spcPct val="20000"/>
                        </a:spcBef>
                        <a:defRPr>
                          <a:solidFill>
                            <a:srgbClr val="1672CE"/>
                          </a:solidFill>
                          <a:latin typeface="Arial" panose="020B0604020202020204" pitchFamily="34" charset="0"/>
                        </a:defRPr>
                      </a:lvl4pPr>
                      <a:lvl5pPr algn="l">
                        <a:spcBef>
                          <a:spcPct val="20000"/>
                        </a:spcBef>
                        <a:defRPr>
                          <a:solidFill>
                            <a:srgbClr val="1672CE"/>
                          </a:solidFill>
                          <a:latin typeface="Arial" panose="020B0604020202020204" pitchFamily="34" charset="0"/>
                        </a:defRPr>
                      </a:lvl5pPr>
                      <a:lvl6pPr fontAlgn="base">
                        <a:spcBef>
                          <a:spcPct val="20000"/>
                        </a:spcBef>
                        <a:spcAft>
                          <a:spcPct val="0"/>
                        </a:spcAft>
                        <a:defRPr>
                          <a:solidFill>
                            <a:srgbClr val="1672CE"/>
                          </a:solidFill>
                          <a:latin typeface="Arial" panose="020B0604020202020204" pitchFamily="34" charset="0"/>
                        </a:defRPr>
                      </a:lvl6pPr>
                      <a:lvl7pPr fontAlgn="base">
                        <a:spcBef>
                          <a:spcPct val="20000"/>
                        </a:spcBef>
                        <a:spcAft>
                          <a:spcPct val="0"/>
                        </a:spcAft>
                        <a:defRPr>
                          <a:solidFill>
                            <a:srgbClr val="1672CE"/>
                          </a:solidFill>
                          <a:latin typeface="Arial" panose="020B0604020202020204" pitchFamily="34" charset="0"/>
                        </a:defRPr>
                      </a:lvl7pPr>
                      <a:lvl8pPr fontAlgn="base">
                        <a:spcBef>
                          <a:spcPct val="20000"/>
                        </a:spcBef>
                        <a:spcAft>
                          <a:spcPct val="0"/>
                        </a:spcAft>
                        <a:defRPr>
                          <a:solidFill>
                            <a:srgbClr val="1672CE"/>
                          </a:solidFill>
                          <a:latin typeface="Arial" panose="020B0604020202020204" pitchFamily="34" charset="0"/>
                        </a:defRPr>
                      </a:lvl8pPr>
                      <a:lvl9pPr fontAlgn="base">
                        <a:spcBef>
                          <a:spcPct val="20000"/>
                        </a:spcBef>
                        <a:spcAft>
                          <a:spcPct val="0"/>
                        </a:spcAft>
                        <a:defRPr>
                          <a:solidFill>
                            <a:srgbClr val="1672CE"/>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1672CE"/>
                          </a:solidFill>
                          <a:effectLst/>
                          <a:latin typeface="Arial" panose="020B0604020202020204" pitchFamily="34"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4143789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1283">
                                            <p:txEl>
                                              <p:pRg st="0" end="0"/>
                                            </p:txEl>
                                          </p:spTgt>
                                        </p:tgtEl>
                                        <p:attrNameLst>
                                          <p:attrName>style.visibility</p:attrName>
                                        </p:attrNameLst>
                                      </p:cBhvr>
                                      <p:to>
                                        <p:strVal val="visible"/>
                                      </p:to>
                                    </p:set>
                                    <p:animEffect transition="in" filter="wipe(up)">
                                      <p:cBhvr>
                                        <p:cTn id="7" dur="500"/>
                                        <p:tgtEl>
                                          <p:spTgt spid="24012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1283"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2307" name="Rectangle 3"/>
          <p:cNvSpPr>
            <a:spLocks noGrp="1" noChangeArrowheads="1"/>
          </p:cNvSpPr>
          <p:nvPr>
            <p:ph type="body" idx="1"/>
          </p:nvPr>
        </p:nvSpPr>
        <p:spPr>
          <a:xfrm>
            <a:off x="457200" y="1981200"/>
            <a:ext cx="8229600" cy="4724400"/>
          </a:xfrm>
          <a:ln/>
        </p:spPr>
        <p:txBody>
          <a:bodyPr/>
          <a:lstStyle/>
          <a:p>
            <a:pPr>
              <a:lnSpc>
                <a:spcPct val="90000"/>
              </a:lnSpc>
            </a:pPr>
            <a:r>
              <a:rPr lang="en-US" dirty="0"/>
              <a:t>Table names for these 18 entities correspond to the names of the entities in the REA diagram.</a:t>
            </a:r>
          </a:p>
          <a:p>
            <a:pPr lvl="1">
              <a:lnSpc>
                <a:spcPct val="90000"/>
              </a:lnSpc>
            </a:pPr>
            <a:r>
              <a:rPr lang="en-US" dirty="0"/>
              <a:t>The tables for M:N relationships are hyphenated concatenations of the entities involved in the relationship.</a:t>
            </a:r>
          </a:p>
          <a:p>
            <a:pPr lvl="1">
              <a:lnSpc>
                <a:spcPct val="90000"/>
              </a:lnSpc>
            </a:pPr>
            <a:r>
              <a:rPr lang="en-US" dirty="0"/>
              <a:t>Makes it easier:</a:t>
            </a:r>
          </a:p>
          <a:p>
            <a:pPr lvl="2">
              <a:lnSpc>
                <a:spcPct val="90000"/>
              </a:lnSpc>
            </a:pPr>
            <a:r>
              <a:rPr lang="en-US" dirty="0"/>
              <a:t>To verify that all necessary tables have been created.</a:t>
            </a:r>
          </a:p>
          <a:p>
            <a:pPr lvl="2">
              <a:lnSpc>
                <a:spcPct val="90000"/>
              </a:lnSpc>
            </a:pPr>
            <a:r>
              <a:rPr lang="en-US" dirty="0"/>
              <a:t>To use the REA diagram as a guide when querying the database.</a:t>
            </a:r>
          </a:p>
        </p:txBody>
      </p:sp>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729173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2307">
                                            <p:txEl>
                                              <p:pRg st="0" end="0"/>
                                            </p:txEl>
                                          </p:spTgt>
                                        </p:tgtEl>
                                        <p:attrNameLst>
                                          <p:attrName>style.visibility</p:attrName>
                                        </p:attrNameLst>
                                      </p:cBhvr>
                                      <p:to>
                                        <p:strVal val="visible"/>
                                      </p:to>
                                    </p:set>
                                    <p:animEffect transition="in" filter="wipe(up)">
                                      <p:cBhvr>
                                        <p:cTn id="7" dur="500"/>
                                        <p:tgtEl>
                                          <p:spTgt spid="2402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02307">
                                            <p:txEl>
                                              <p:pRg st="1" end="1"/>
                                            </p:txEl>
                                          </p:spTgt>
                                        </p:tgtEl>
                                        <p:attrNameLst>
                                          <p:attrName>style.visibility</p:attrName>
                                        </p:attrNameLst>
                                      </p:cBhvr>
                                      <p:to>
                                        <p:strVal val="visible"/>
                                      </p:to>
                                    </p:set>
                                    <p:animEffect transition="in" filter="wipe(up)">
                                      <p:cBhvr>
                                        <p:cTn id="12" dur="500"/>
                                        <p:tgtEl>
                                          <p:spTgt spid="2402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02307">
                                            <p:txEl>
                                              <p:pRg st="2" end="2"/>
                                            </p:txEl>
                                          </p:spTgt>
                                        </p:tgtEl>
                                        <p:attrNameLst>
                                          <p:attrName>style.visibility</p:attrName>
                                        </p:attrNameLst>
                                      </p:cBhvr>
                                      <p:to>
                                        <p:strVal val="visible"/>
                                      </p:to>
                                    </p:set>
                                    <p:animEffect transition="in" filter="wipe(up)">
                                      <p:cBhvr>
                                        <p:cTn id="17" dur="500"/>
                                        <p:tgtEl>
                                          <p:spTgt spid="2402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02307">
                                            <p:txEl>
                                              <p:pRg st="3" end="3"/>
                                            </p:txEl>
                                          </p:spTgt>
                                        </p:tgtEl>
                                        <p:attrNameLst>
                                          <p:attrName>style.visibility</p:attrName>
                                        </p:attrNameLst>
                                      </p:cBhvr>
                                      <p:to>
                                        <p:strVal val="visible"/>
                                      </p:to>
                                    </p:set>
                                    <p:animEffect transition="in" filter="wipe(up)">
                                      <p:cBhvr>
                                        <p:cTn id="22" dur="500"/>
                                        <p:tgtEl>
                                          <p:spTgt spid="24023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02307">
                                            <p:txEl>
                                              <p:pRg st="4" end="4"/>
                                            </p:txEl>
                                          </p:spTgt>
                                        </p:tgtEl>
                                        <p:attrNameLst>
                                          <p:attrName>style.visibility</p:attrName>
                                        </p:attrNameLst>
                                      </p:cBhvr>
                                      <p:to>
                                        <p:strVal val="visible"/>
                                      </p:to>
                                    </p:set>
                                    <p:animEffect transition="in" filter="wipe(up)">
                                      <p:cBhvr>
                                        <p:cTn id="27" dur="500"/>
                                        <p:tgtEl>
                                          <p:spTgt spid="2402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2307"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3331" name="Rectangle 3"/>
          <p:cNvSpPr>
            <a:spLocks noGrp="1" noChangeArrowheads="1"/>
          </p:cNvSpPr>
          <p:nvPr>
            <p:ph type="body" idx="1"/>
          </p:nvPr>
        </p:nvSpPr>
        <p:spPr>
          <a:xfrm>
            <a:off x="457200" y="1970087"/>
            <a:ext cx="8229600" cy="696913"/>
          </a:xfrm>
          <a:ln/>
        </p:spPr>
        <p:txBody>
          <a:bodyPr/>
          <a:lstStyle/>
          <a:p>
            <a:r>
              <a:rPr lang="en-US" dirty="0"/>
              <a:t>Table names for our integrated diagram:</a:t>
            </a:r>
          </a:p>
        </p:txBody>
      </p:sp>
      <p:sp>
        <p:nvSpPr>
          <p:cNvPr id="2403332" name="Rectangle 4"/>
          <p:cNvSpPr>
            <a:spLocks noChangeArrowheads="1"/>
          </p:cNvSpPr>
          <p:nvPr/>
        </p:nvSpPr>
        <p:spPr bwMode="auto">
          <a:xfrm>
            <a:off x="452438" y="2473325"/>
            <a:ext cx="3903662" cy="4003675"/>
          </a:xfrm>
          <a:prstGeom prst="rect">
            <a:avLst/>
          </a:prstGeom>
          <a:solidFill>
            <a:srgbClr val="FFDDBB"/>
          </a:solidFill>
          <a:ln w="28575">
            <a:solidFill>
              <a:srgbClr val="1672C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b="0"/>
              <a:t>Take Customer Order</a:t>
            </a:r>
          </a:p>
          <a:p>
            <a:r>
              <a:rPr lang="en-US" sz="2000" b="0"/>
              <a:t>Sales</a:t>
            </a:r>
          </a:p>
          <a:p>
            <a:r>
              <a:rPr lang="en-US" sz="2000" b="0"/>
              <a:t>Receive Cash</a:t>
            </a:r>
          </a:p>
          <a:p>
            <a:r>
              <a:rPr lang="en-US" sz="2000" b="0"/>
              <a:t>Order Inventory</a:t>
            </a:r>
          </a:p>
          <a:p>
            <a:r>
              <a:rPr lang="en-US" sz="2000" b="0"/>
              <a:t>Receive Inventory</a:t>
            </a:r>
          </a:p>
          <a:p>
            <a:r>
              <a:rPr lang="en-US" sz="2000" b="0"/>
              <a:t>Disburse Cash</a:t>
            </a:r>
          </a:p>
          <a:p>
            <a:r>
              <a:rPr lang="en-US" sz="2000" b="0"/>
              <a:t>Record Time Worked</a:t>
            </a:r>
          </a:p>
          <a:p>
            <a:r>
              <a:rPr lang="en-US" sz="2000" b="0"/>
              <a:t>Inventory</a:t>
            </a:r>
          </a:p>
          <a:p>
            <a:r>
              <a:rPr lang="en-US" sz="2000" b="0"/>
              <a:t>Cash</a:t>
            </a:r>
          </a:p>
        </p:txBody>
      </p:sp>
      <p:sp>
        <p:nvSpPr>
          <p:cNvPr id="2403333" name="Rectangle 5"/>
          <p:cNvSpPr>
            <a:spLocks noChangeArrowheads="1"/>
          </p:cNvSpPr>
          <p:nvPr/>
        </p:nvSpPr>
        <p:spPr bwMode="auto">
          <a:xfrm>
            <a:off x="4806950" y="2486025"/>
            <a:ext cx="3903663" cy="3967163"/>
          </a:xfrm>
          <a:prstGeom prst="rect">
            <a:avLst/>
          </a:prstGeom>
          <a:solidFill>
            <a:srgbClr val="FFDDBB"/>
          </a:solidFill>
          <a:ln w="28575">
            <a:solidFill>
              <a:srgbClr val="1672C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b="0"/>
              <a:t>Customer</a:t>
            </a:r>
          </a:p>
          <a:p>
            <a:r>
              <a:rPr lang="en-US" sz="2000" b="0"/>
              <a:t>Supplier</a:t>
            </a:r>
          </a:p>
          <a:p>
            <a:r>
              <a:rPr lang="en-US" sz="2000" b="0"/>
              <a:t>Employee</a:t>
            </a:r>
          </a:p>
          <a:p>
            <a:r>
              <a:rPr lang="en-US" sz="2000" b="0"/>
              <a:t>Take Order-Inventory</a:t>
            </a:r>
          </a:p>
          <a:p>
            <a:r>
              <a:rPr lang="en-US" sz="2000" b="0"/>
              <a:t>Sales-Inventory</a:t>
            </a:r>
          </a:p>
          <a:p>
            <a:r>
              <a:rPr lang="en-US" sz="2000" b="0"/>
              <a:t>Sales-Receive Cash</a:t>
            </a:r>
          </a:p>
          <a:p>
            <a:r>
              <a:rPr lang="en-US" sz="2000" b="0"/>
              <a:t>Order Inventory-Inventory</a:t>
            </a:r>
          </a:p>
          <a:p>
            <a:r>
              <a:rPr lang="en-US" sz="2000" b="0"/>
              <a:t>Receive Inventory-Inventory</a:t>
            </a:r>
          </a:p>
          <a:p>
            <a:r>
              <a:rPr lang="en-US" sz="2000" b="0"/>
              <a:t>Receive Inventory-Disburse Cash</a:t>
            </a:r>
          </a:p>
        </p:txBody>
      </p:sp>
      <p:sp>
        <p:nvSpPr>
          <p:cNvPr id="7"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2942624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3331">
                                            <p:txEl>
                                              <p:pRg st="0" end="0"/>
                                            </p:txEl>
                                          </p:spTgt>
                                        </p:tgtEl>
                                        <p:attrNameLst>
                                          <p:attrName>style.visibility</p:attrName>
                                        </p:attrNameLst>
                                      </p:cBhvr>
                                      <p:to>
                                        <p:strVal val="visible"/>
                                      </p:to>
                                    </p:set>
                                    <p:animEffect transition="in" filter="wipe(up)">
                                      <p:cBhvr>
                                        <p:cTn id="7" dur="500"/>
                                        <p:tgtEl>
                                          <p:spTgt spid="2403331">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03332"/>
                                        </p:tgtEl>
                                        <p:attrNameLst>
                                          <p:attrName>style.visibility</p:attrName>
                                        </p:attrNameLst>
                                      </p:cBhvr>
                                      <p:to>
                                        <p:strVal val="visible"/>
                                      </p:to>
                                    </p:set>
                                    <p:animEffect transition="in" filter="wipe(up)">
                                      <p:cBhvr>
                                        <p:cTn id="11" dur="500"/>
                                        <p:tgtEl>
                                          <p:spTgt spid="2403332"/>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403333"/>
                                        </p:tgtEl>
                                        <p:attrNameLst>
                                          <p:attrName>style.visibility</p:attrName>
                                        </p:attrNameLst>
                                      </p:cBhvr>
                                      <p:to>
                                        <p:strVal val="visible"/>
                                      </p:to>
                                    </p:set>
                                    <p:animEffect transition="in" filter="wipe(up)">
                                      <p:cBhvr>
                                        <p:cTn id="15" dur="500"/>
                                        <p:tgtEl>
                                          <p:spTgt spid="2403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3331" grpId="0" build="p" bldLvl="5" autoUpdateAnimBg="0"/>
      <p:bldP spid="2403332" grpId="0" animBg="1"/>
      <p:bldP spid="240333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4355" name="Rectangle 3"/>
          <p:cNvSpPr>
            <a:spLocks noGrp="1" noChangeArrowheads="1"/>
          </p:cNvSpPr>
          <p:nvPr>
            <p:ph type="body" idx="1"/>
          </p:nvPr>
        </p:nvSpPr>
        <p:spPr>
          <a:xfrm>
            <a:off x="457200" y="1981200"/>
            <a:ext cx="8229600" cy="4724400"/>
          </a:xfrm>
          <a:ln/>
        </p:spPr>
        <p:txBody>
          <a:bodyPr>
            <a:normAutofit/>
          </a:bodyPr>
          <a:lstStyle/>
          <a:p>
            <a:pPr>
              <a:lnSpc>
                <a:spcPct val="90000"/>
              </a:lnSpc>
            </a:pPr>
            <a:r>
              <a:rPr lang="en-US" sz="2800" dirty="0"/>
              <a:t>The three steps to implementing an REA diagram in a relational database are:</a:t>
            </a:r>
          </a:p>
          <a:p>
            <a:pPr lvl="1">
              <a:lnSpc>
                <a:spcPct val="90000"/>
              </a:lnSpc>
            </a:pPr>
            <a:r>
              <a:rPr lang="en-US" sz="2400" dirty="0"/>
              <a:t>Create a table for:</a:t>
            </a:r>
          </a:p>
          <a:p>
            <a:pPr lvl="2">
              <a:lnSpc>
                <a:spcPct val="90000"/>
              </a:lnSpc>
            </a:pPr>
            <a:r>
              <a:rPr lang="en-US" sz="2000" dirty="0"/>
              <a:t>Each </a:t>
            </a:r>
            <a:r>
              <a:rPr lang="en-US" sz="2000" i="1" dirty="0"/>
              <a:t>distinct</a:t>
            </a:r>
            <a:r>
              <a:rPr lang="en-US" sz="2000" dirty="0"/>
              <a:t> entity in the diagram</a:t>
            </a:r>
          </a:p>
          <a:p>
            <a:pPr lvl="2">
              <a:lnSpc>
                <a:spcPct val="90000"/>
              </a:lnSpc>
            </a:pPr>
            <a:r>
              <a:rPr lang="en-US" sz="2000" dirty="0"/>
              <a:t>Each many-to-many relationship</a:t>
            </a:r>
          </a:p>
          <a:p>
            <a:pPr lvl="1">
              <a:lnSpc>
                <a:spcPct val="90000"/>
              </a:lnSpc>
            </a:pPr>
            <a:r>
              <a:rPr lang="en-US" sz="2400" b="1" dirty="0">
                <a:solidFill>
                  <a:srgbClr val="CC0000"/>
                </a:solidFill>
              </a:rPr>
              <a:t>Assign attributes to appropriate </a:t>
            </a:r>
            <a:r>
              <a:rPr lang="en-US" sz="2400" b="1" dirty="0" smtClean="0">
                <a:solidFill>
                  <a:srgbClr val="CC0000"/>
                </a:solidFill>
              </a:rPr>
              <a:t>tables</a:t>
            </a:r>
          </a:p>
          <a:p>
            <a:pPr lvl="2"/>
            <a:r>
              <a:rPr lang="en-US" sz="1700" dirty="0">
                <a:solidFill>
                  <a:srgbClr val="FF0000"/>
                </a:solidFill>
              </a:rPr>
              <a:t>Identify primary keys/Concatenated keys </a:t>
            </a:r>
          </a:p>
          <a:p>
            <a:pPr lvl="2"/>
            <a:r>
              <a:rPr lang="en-US" sz="1700" dirty="0">
                <a:solidFill>
                  <a:srgbClr val="FF0000"/>
                </a:solidFill>
              </a:rPr>
              <a:t>Identify other attributes - Cumulative </a:t>
            </a:r>
            <a:r>
              <a:rPr lang="en-US" sz="1700" dirty="0" smtClean="0">
                <a:solidFill>
                  <a:srgbClr val="FF0000"/>
                </a:solidFill>
              </a:rPr>
              <a:t>Data</a:t>
            </a:r>
          </a:p>
          <a:p>
            <a:pPr lvl="1">
              <a:lnSpc>
                <a:spcPct val="90000"/>
              </a:lnSpc>
            </a:pPr>
            <a:r>
              <a:rPr lang="en-US" sz="2400" dirty="0" smtClean="0"/>
              <a:t>Use </a:t>
            </a:r>
            <a:r>
              <a:rPr lang="en-US" sz="2400" dirty="0"/>
              <a:t>foreign keys to implement one-to-one and one-to-many relationships.</a:t>
            </a:r>
          </a:p>
          <a:p>
            <a:pPr>
              <a:lnSpc>
                <a:spcPct val="90000"/>
              </a:lnSpc>
            </a:pPr>
            <a:r>
              <a:rPr lang="en-US" sz="2800" dirty="0"/>
              <a:t>As discussed previously, REA diagrams will differ across organizations because of differences in business policies.</a:t>
            </a:r>
          </a:p>
        </p:txBody>
      </p:sp>
      <p:sp>
        <p:nvSpPr>
          <p:cNvPr id="2404356" name="Rectangle 4"/>
          <p:cNvSpPr>
            <a:spLocks noChangeArrowheads="1"/>
          </p:cNvSpPr>
          <p:nvPr/>
        </p:nvSpPr>
        <p:spPr bwMode="auto">
          <a:xfrm>
            <a:off x="914400" y="3733800"/>
            <a:ext cx="6477000" cy="1066800"/>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2916731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04356"/>
                                        </p:tgtEl>
                                        <p:attrNameLst>
                                          <p:attrName>style.visibility</p:attrName>
                                        </p:attrNameLst>
                                      </p:cBhvr>
                                      <p:to>
                                        <p:strVal val="visible"/>
                                      </p:to>
                                    </p:set>
                                    <p:anim calcmode="lin" valueType="num">
                                      <p:cBhvr>
                                        <p:cTn id="7" dur="500" fill="hold"/>
                                        <p:tgtEl>
                                          <p:spTgt spid="2404356"/>
                                        </p:tgtEl>
                                        <p:attrNameLst>
                                          <p:attrName>ppt_w</p:attrName>
                                        </p:attrNameLst>
                                      </p:cBhvr>
                                      <p:tavLst>
                                        <p:tav tm="0">
                                          <p:val>
                                            <p:fltVal val="0"/>
                                          </p:val>
                                        </p:tav>
                                        <p:tav tm="100000">
                                          <p:val>
                                            <p:strVal val="#ppt_w"/>
                                          </p:val>
                                        </p:tav>
                                      </p:tavLst>
                                    </p:anim>
                                    <p:anim calcmode="lin" valueType="num">
                                      <p:cBhvr>
                                        <p:cTn id="8" dur="500" fill="hold"/>
                                        <p:tgtEl>
                                          <p:spTgt spid="24043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4356"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06403" name="Rectangle 3"/>
          <p:cNvSpPr>
            <a:spLocks noGrp="1" noChangeArrowheads="1"/>
          </p:cNvSpPr>
          <p:nvPr>
            <p:ph type="body" idx="1"/>
          </p:nvPr>
        </p:nvSpPr>
        <p:spPr>
          <a:xfrm>
            <a:off x="457200" y="1981200"/>
            <a:ext cx="8229600" cy="4724400"/>
          </a:xfrm>
          <a:ln/>
        </p:spPr>
        <p:txBody>
          <a:bodyPr/>
          <a:lstStyle/>
          <a:p>
            <a:pPr>
              <a:lnSpc>
                <a:spcPct val="80000"/>
              </a:lnSpc>
            </a:pPr>
            <a:r>
              <a:rPr lang="en-US" sz="2800" b="1"/>
              <a:t>Identify Primary Keys</a:t>
            </a:r>
          </a:p>
          <a:p>
            <a:pPr lvl="1">
              <a:lnSpc>
                <a:spcPct val="80000"/>
              </a:lnSpc>
            </a:pPr>
            <a:r>
              <a:rPr lang="en-US" sz="2400"/>
              <a:t>Every table in a relational database must have a primary key.</a:t>
            </a:r>
          </a:p>
          <a:p>
            <a:pPr lvl="2">
              <a:lnSpc>
                <a:spcPct val="80000"/>
              </a:lnSpc>
            </a:pPr>
            <a:r>
              <a:rPr lang="en-US" sz="2000"/>
              <a:t>The primary key is an attribute or combination of attributes that uniquely identifies each row in a table.</a:t>
            </a:r>
          </a:p>
          <a:p>
            <a:pPr lvl="2">
              <a:lnSpc>
                <a:spcPct val="80000"/>
              </a:lnSpc>
            </a:pPr>
            <a:r>
              <a:rPr lang="en-US" sz="2000"/>
              <a:t>It is typically a numeric identifier.</a:t>
            </a:r>
          </a:p>
          <a:p>
            <a:pPr lvl="1">
              <a:lnSpc>
                <a:spcPct val="80000"/>
              </a:lnSpc>
            </a:pPr>
            <a:r>
              <a:rPr lang="en-US" sz="2400"/>
              <a:t>The primary key is usually a single attribute.</a:t>
            </a:r>
          </a:p>
          <a:p>
            <a:pPr lvl="1">
              <a:lnSpc>
                <a:spcPct val="80000"/>
              </a:lnSpc>
            </a:pPr>
            <a:r>
              <a:rPr lang="en-US" sz="2400"/>
              <a:t>However for M:N  relationship tables, it consists of two attributes that represent the primary key of each linked entity.</a:t>
            </a:r>
          </a:p>
          <a:p>
            <a:pPr lvl="1">
              <a:lnSpc>
                <a:spcPct val="80000"/>
              </a:lnSpc>
            </a:pPr>
            <a:r>
              <a:rPr lang="en-US" sz="2400"/>
              <a:t>EXAMPLE:  The primary key for a sales-inventory table might be Invoice No-Item No.</a:t>
            </a:r>
          </a:p>
          <a:p>
            <a:pPr lvl="1">
              <a:lnSpc>
                <a:spcPct val="80000"/>
              </a:lnSpc>
            </a:pPr>
            <a:r>
              <a:rPr lang="en-US" sz="2400"/>
              <a:t>These multiple-attribute primary keys are called </a:t>
            </a:r>
            <a:r>
              <a:rPr lang="en-US" sz="2400" b="1" i="1">
                <a:solidFill>
                  <a:srgbClr val="CC0000"/>
                </a:solidFill>
              </a:rPr>
              <a:t>concatenated keys</a:t>
            </a:r>
            <a:r>
              <a:rPr lang="en-US" sz="2400" b="1">
                <a:solidFill>
                  <a:schemeClr val="tx1"/>
                </a:solidFill>
              </a:rPr>
              <a:t>.</a:t>
            </a:r>
          </a:p>
        </p:txBody>
      </p:sp>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4213438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6403">
                                            <p:txEl>
                                              <p:pRg st="0" end="0"/>
                                            </p:txEl>
                                          </p:spTgt>
                                        </p:tgtEl>
                                        <p:attrNameLst>
                                          <p:attrName>style.visibility</p:attrName>
                                        </p:attrNameLst>
                                      </p:cBhvr>
                                      <p:to>
                                        <p:strVal val="visible"/>
                                      </p:to>
                                    </p:set>
                                    <p:animEffect transition="in" filter="wipe(up)">
                                      <p:cBhvr>
                                        <p:cTn id="7" dur="500"/>
                                        <p:tgtEl>
                                          <p:spTgt spid="2406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06403">
                                            <p:txEl>
                                              <p:pRg st="1" end="1"/>
                                            </p:txEl>
                                          </p:spTgt>
                                        </p:tgtEl>
                                        <p:attrNameLst>
                                          <p:attrName>style.visibility</p:attrName>
                                        </p:attrNameLst>
                                      </p:cBhvr>
                                      <p:to>
                                        <p:strVal val="visible"/>
                                      </p:to>
                                    </p:set>
                                    <p:animEffect transition="in" filter="wipe(up)">
                                      <p:cBhvr>
                                        <p:cTn id="12" dur="500"/>
                                        <p:tgtEl>
                                          <p:spTgt spid="2406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06403">
                                            <p:txEl>
                                              <p:pRg st="2" end="2"/>
                                            </p:txEl>
                                          </p:spTgt>
                                        </p:tgtEl>
                                        <p:attrNameLst>
                                          <p:attrName>style.visibility</p:attrName>
                                        </p:attrNameLst>
                                      </p:cBhvr>
                                      <p:to>
                                        <p:strVal val="visible"/>
                                      </p:to>
                                    </p:set>
                                    <p:animEffect transition="in" filter="wipe(up)">
                                      <p:cBhvr>
                                        <p:cTn id="17" dur="500"/>
                                        <p:tgtEl>
                                          <p:spTgt spid="24064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06403">
                                            <p:txEl>
                                              <p:pRg st="3" end="3"/>
                                            </p:txEl>
                                          </p:spTgt>
                                        </p:tgtEl>
                                        <p:attrNameLst>
                                          <p:attrName>style.visibility</p:attrName>
                                        </p:attrNameLst>
                                      </p:cBhvr>
                                      <p:to>
                                        <p:strVal val="visible"/>
                                      </p:to>
                                    </p:set>
                                    <p:animEffect transition="in" filter="wipe(up)">
                                      <p:cBhvr>
                                        <p:cTn id="22" dur="500"/>
                                        <p:tgtEl>
                                          <p:spTgt spid="24064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06403">
                                            <p:txEl>
                                              <p:pRg st="4" end="4"/>
                                            </p:txEl>
                                          </p:spTgt>
                                        </p:tgtEl>
                                        <p:attrNameLst>
                                          <p:attrName>style.visibility</p:attrName>
                                        </p:attrNameLst>
                                      </p:cBhvr>
                                      <p:to>
                                        <p:strVal val="visible"/>
                                      </p:to>
                                    </p:set>
                                    <p:animEffect transition="in" filter="wipe(up)">
                                      <p:cBhvr>
                                        <p:cTn id="27" dur="500"/>
                                        <p:tgtEl>
                                          <p:spTgt spid="24064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06403">
                                            <p:txEl>
                                              <p:pRg st="5" end="5"/>
                                            </p:txEl>
                                          </p:spTgt>
                                        </p:tgtEl>
                                        <p:attrNameLst>
                                          <p:attrName>style.visibility</p:attrName>
                                        </p:attrNameLst>
                                      </p:cBhvr>
                                      <p:to>
                                        <p:strVal val="visible"/>
                                      </p:to>
                                    </p:set>
                                    <p:animEffect transition="in" filter="wipe(up)">
                                      <p:cBhvr>
                                        <p:cTn id="32" dur="500"/>
                                        <p:tgtEl>
                                          <p:spTgt spid="24064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406403">
                                            <p:txEl>
                                              <p:pRg st="6" end="6"/>
                                            </p:txEl>
                                          </p:spTgt>
                                        </p:tgtEl>
                                        <p:attrNameLst>
                                          <p:attrName>style.visibility</p:attrName>
                                        </p:attrNameLst>
                                      </p:cBhvr>
                                      <p:to>
                                        <p:strVal val="visible"/>
                                      </p:to>
                                    </p:set>
                                    <p:animEffect transition="in" filter="wipe(up)">
                                      <p:cBhvr>
                                        <p:cTn id="37" dur="500"/>
                                        <p:tgtEl>
                                          <p:spTgt spid="240640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406403">
                                            <p:txEl>
                                              <p:pRg st="7" end="7"/>
                                            </p:txEl>
                                          </p:spTgt>
                                        </p:tgtEl>
                                        <p:attrNameLst>
                                          <p:attrName>style.visibility</p:attrName>
                                        </p:attrNameLst>
                                      </p:cBhvr>
                                      <p:to>
                                        <p:strVal val="visible"/>
                                      </p:to>
                                    </p:set>
                                    <p:animEffect transition="in" filter="wipe(up)">
                                      <p:cBhvr>
                                        <p:cTn id="42" dur="500"/>
                                        <p:tgtEl>
                                          <p:spTgt spid="24064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03" grpId="0" build="p" bldLvl="5"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09475" name="Rectangle 3"/>
          <p:cNvSpPr>
            <a:spLocks noGrp="1" noChangeArrowheads="1"/>
          </p:cNvSpPr>
          <p:nvPr>
            <p:ph type="body" idx="1"/>
          </p:nvPr>
        </p:nvSpPr>
        <p:spPr>
          <a:xfrm>
            <a:off x="457200" y="1981200"/>
            <a:ext cx="8229600" cy="4724400"/>
          </a:xfrm>
          <a:ln/>
        </p:spPr>
        <p:txBody>
          <a:bodyPr/>
          <a:lstStyle/>
          <a:p>
            <a:pPr>
              <a:lnSpc>
                <a:spcPct val="90000"/>
              </a:lnSpc>
            </a:pPr>
            <a:r>
              <a:rPr lang="en-US" sz="2800" b="1" dirty="0"/>
              <a:t>Assign Other Attributes to Appropriate Tables</a:t>
            </a:r>
          </a:p>
          <a:p>
            <a:pPr lvl="1">
              <a:lnSpc>
                <a:spcPct val="90000"/>
              </a:lnSpc>
            </a:pPr>
            <a:r>
              <a:rPr lang="en-US" sz="2400" dirty="0"/>
              <a:t>Attributes other than the primary key are also included in </a:t>
            </a:r>
            <a:r>
              <a:rPr lang="en-US" sz="2400" dirty="0" smtClean="0"/>
              <a:t>tables</a:t>
            </a:r>
          </a:p>
          <a:p>
            <a:pPr lvl="1">
              <a:lnSpc>
                <a:spcPct val="90000"/>
              </a:lnSpc>
            </a:pPr>
            <a:endParaRPr lang="en-US" sz="2400" dirty="0"/>
          </a:p>
          <a:p>
            <a:pPr lvl="1">
              <a:lnSpc>
                <a:spcPct val="90000"/>
              </a:lnSpc>
            </a:pPr>
            <a:r>
              <a:rPr lang="en-US" sz="2400" dirty="0" smtClean="0"/>
              <a:t>Any </a:t>
            </a:r>
            <a:r>
              <a:rPr lang="en-US" sz="2400" dirty="0"/>
              <a:t>attribute in a table must be a fact about the object represented by the primary key</a:t>
            </a:r>
            <a:r>
              <a:rPr lang="en-US" sz="2400" dirty="0" smtClean="0"/>
              <a:t>.</a:t>
            </a:r>
          </a:p>
          <a:p>
            <a:pPr lvl="1">
              <a:lnSpc>
                <a:spcPct val="90000"/>
              </a:lnSpc>
            </a:pPr>
            <a:endParaRPr lang="en-US" sz="2400" dirty="0"/>
          </a:p>
          <a:p>
            <a:pPr lvl="1">
              <a:lnSpc>
                <a:spcPct val="90000"/>
              </a:lnSpc>
            </a:pPr>
            <a:r>
              <a:rPr lang="en-US" sz="2400" dirty="0"/>
              <a:t>EXAMPLE:  Information about the customer, such as his address or phone number, should be included in the customer table, not the sales table.</a:t>
            </a:r>
          </a:p>
        </p:txBody>
      </p:sp>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277979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09475">
                                            <p:txEl>
                                              <p:pRg st="0" end="0"/>
                                            </p:txEl>
                                          </p:spTgt>
                                        </p:tgtEl>
                                        <p:attrNameLst>
                                          <p:attrName>style.visibility</p:attrName>
                                        </p:attrNameLst>
                                      </p:cBhvr>
                                      <p:to>
                                        <p:strVal val="visible"/>
                                      </p:to>
                                    </p:set>
                                    <p:animEffect transition="in" filter="wipe(up)">
                                      <p:cBhvr>
                                        <p:cTn id="7" dur="500"/>
                                        <p:tgtEl>
                                          <p:spTgt spid="2409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09475">
                                            <p:txEl>
                                              <p:pRg st="1" end="1"/>
                                            </p:txEl>
                                          </p:spTgt>
                                        </p:tgtEl>
                                        <p:attrNameLst>
                                          <p:attrName>style.visibility</p:attrName>
                                        </p:attrNameLst>
                                      </p:cBhvr>
                                      <p:to>
                                        <p:strVal val="visible"/>
                                      </p:to>
                                    </p:set>
                                    <p:animEffect transition="in" filter="wipe(up)">
                                      <p:cBhvr>
                                        <p:cTn id="12" dur="500"/>
                                        <p:tgtEl>
                                          <p:spTgt spid="2409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09475">
                                            <p:txEl>
                                              <p:pRg st="3" end="3"/>
                                            </p:txEl>
                                          </p:spTgt>
                                        </p:tgtEl>
                                        <p:attrNameLst>
                                          <p:attrName>style.visibility</p:attrName>
                                        </p:attrNameLst>
                                      </p:cBhvr>
                                      <p:to>
                                        <p:strVal val="visible"/>
                                      </p:to>
                                    </p:set>
                                    <p:animEffect transition="in" filter="wipe(up)">
                                      <p:cBhvr>
                                        <p:cTn id="17" dur="500"/>
                                        <p:tgtEl>
                                          <p:spTgt spid="24094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09475">
                                            <p:txEl>
                                              <p:pRg st="5" end="5"/>
                                            </p:txEl>
                                          </p:spTgt>
                                        </p:tgtEl>
                                        <p:attrNameLst>
                                          <p:attrName>style.visibility</p:attrName>
                                        </p:attrNameLst>
                                      </p:cBhvr>
                                      <p:to>
                                        <p:strVal val="visible"/>
                                      </p:to>
                                    </p:set>
                                    <p:animEffect transition="in" filter="wipe(up)">
                                      <p:cBhvr>
                                        <p:cTn id="22" dur="500"/>
                                        <p:tgtEl>
                                          <p:spTgt spid="2409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9475" grpId="0" build="p" bldLvl="5"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43" name="Rectangle 3"/>
          <p:cNvSpPr>
            <a:spLocks noGrp="1" noChangeArrowheads="1"/>
          </p:cNvSpPr>
          <p:nvPr>
            <p:ph type="body" idx="1"/>
          </p:nvPr>
        </p:nvSpPr>
        <p:spPr>
          <a:xfrm>
            <a:off x="457200" y="1981200"/>
            <a:ext cx="8229600" cy="4724400"/>
          </a:xfrm>
          <a:ln/>
        </p:spPr>
        <p:txBody>
          <a:bodyPr/>
          <a:lstStyle/>
          <a:p>
            <a:pPr>
              <a:lnSpc>
                <a:spcPct val="90000"/>
              </a:lnSpc>
            </a:pPr>
            <a:r>
              <a:rPr lang="en-US" sz="2800" dirty="0"/>
              <a:t>The three steps to implementing an REA diagram in a relational database are:</a:t>
            </a:r>
          </a:p>
          <a:p>
            <a:pPr lvl="1">
              <a:lnSpc>
                <a:spcPct val="90000"/>
              </a:lnSpc>
            </a:pPr>
            <a:r>
              <a:rPr lang="en-US" sz="2400" dirty="0"/>
              <a:t>Create a table for:</a:t>
            </a:r>
          </a:p>
          <a:p>
            <a:pPr lvl="2">
              <a:lnSpc>
                <a:spcPct val="90000"/>
              </a:lnSpc>
            </a:pPr>
            <a:r>
              <a:rPr lang="en-US" sz="2000" dirty="0"/>
              <a:t>Each </a:t>
            </a:r>
            <a:r>
              <a:rPr lang="en-US" sz="2000" i="1" dirty="0"/>
              <a:t>distinct</a:t>
            </a:r>
            <a:r>
              <a:rPr lang="en-US" sz="2000" dirty="0"/>
              <a:t> entity in the diagram</a:t>
            </a:r>
          </a:p>
          <a:p>
            <a:pPr lvl="2">
              <a:lnSpc>
                <a:spcPct val="90000"/>
              </a:lnSpc>
            </a:pPr>
            <a:r>
              <a:rPr lang="en-US" sz="2000" dirty="0"/>
              <a:t>Each many-to-many relationship</a:t>
            </a:r>
          </a:p>
          <a:p>
            <a:pPr lvl="1">
              <a:lnSpc>
                <a:spcPct val="90000"/>
              </a:lnSpc>
            </a:pPr>
            <a:r>
              <a:rPr lang="en-US" sz="2400" dirty="0"/>
              <a:t>Assign attributes to appropriate tables</a:t>
            </a:r>
          </a:p>
          <a:p>
            <a:pPr lvl="1">
              <a:lnSpc>
                <a:spcPct val="90000"/>
              </a:lnSpc>
            </a:pPr>
            <a:r>
              <a:rPr lang="en-US" sz="2400" b="1" dirty="0">
                <a:solidFill>
                  <a:srgbClr val="CC0000"/>
                </a:solidFill>
              </a:rPr>
              <a:t>Use foreign keys to implement one-to-one and one-to-many relationships.</a:t>
            </a:r>
          </a:p>
          <a:p>
            <a:pPr>
              <a:lnSpc>
                <a:spcPct val="90000"/>
              </a:lnSpc>
            </a:pPr>
            <a:r>
              <a:rPr lang="en-US" sz="2800" dirty="0"/>
              <a:t>As discussed previously, REA diagrams will differ across organizations because of differences in business policies.</a:t>
            </a:r>
          </a:p>
        </p:txBody>
      </p:sp>
      <p:sp>
        <p:nvSpPr>
          <p:cNvPr id="2416644" name="Rectangle 4"/>
          <p:cNvSpPr>
            <a:spLocks noChangeArrowheads="1"/>
          </p:cNvSpPr>
          <p:nvPr/>
        </p:nvSpPr>
        <p:spPr bwMode="auto">
          <a:xfrm>
            <a:off x="914400" y="4114800"/>
            <a:ext cx="7620000" cy="760412"/>
          </a:xfrm>
          <a:prstGeom prst="rect">
            <a:avLst/>
          </a:prstGeom>
          <a:noFill/>
          <a:ln w="5715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
          <p:cNvSpPr>
            <a:spLocks noGrp="1" noChangeArrowheads="1"/>
          </p:cNvSpPr>
          <p:nvPr>
            <p:ph type="title"/>
          </p:nvPr>
        </p:nvSpPr>
        <p:spPr>
          <a:xfrm>
            <a:off x="381000" y="609600"/>
            <a:ext cx="8229600" cy="1066800"/>
          </a:xfrm>
          <a:ln/>
        </p:spPr>
        <p:txBody>
          <a:bodyPr>
            <a:noAutofit/>
          </a:bodyPr>
          <a:lstStyle/>
          <a:p>
            <a:r>
              <a:rPr lang="en-US" sz="3200" dirty="0" smtClean="0"/>
              <a:t>Implementing an Rea Diagram In A Relational Database</a:t>
            </a:r>
            <a:endParaRPr lang="en-US" sz="3200" dirty="0"/>
          </a:p>
        </p:txBody>
      </p:sp>
    </p:spTree>
    <p:extLst>
      <p:ext uri="{BB962C8B-B14F-4D97-AF65-F5344CB8AC3E}">
        <p14:creationId xmlns:p14="http://schemas.microsoft.com/office/powerpoint/2010/main" val="508502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16644"/>
                                        </p:tgtEl>
                                        <p:attrNameLst>
                                          <p:attrName>style.visibility</p:attrName>
                                        </p:attrNameLst>
                                      </p:cBhvr>
                                      <p:to>
                                        <p:strVal val="visible"/>
                                      </p:to>
                                    </p:set>
                                    <p:anim calcmode="lin" valueType="num">
                                      <p:cBhvr>
                                        <p:cTn id="7" dur="500" fill="hold"/>
                                        <p:tgtEl>
                                          <p:spTgt spid="2416644"/>
                                        </p:tgtEl>
                                        <p:attrNameLst>
                                          <p:attrName>ppt_w</p:attrName>
                                        </p:attrNameLst>
                                      </p:cBhvr>
                                      <p:tavLst>
                                        <p:tav tm="0">
                                          <p:val>
                                            <p:fltVal val="0"/>
                                          </p:val>
                                        </p:tav>
                                        <p:tav tm="100000">
                                          <p:val>
                                            <p:strVal val="#ppt_w"/>
                                          </p:val>
                                        </p:tav>
                                      </p:tavLst>
                                    </p:anim>
                                    <p:anim calcmode="lin" valueType="num">
                                      <p:cBhvr>
                                        <p:cTn id="8" dur="500" fill="hold"/>
                                        <p:tgtEl>
                                          <p:spTgt spid="24166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44"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2003"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32004"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32007" name="Line 7"/>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08" name="Rectangle 8"/>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32009" name="Line 9"/>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10" name="Rectangle 10"/>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32011" name="Line 11"/>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13" name="Rectangle 13"/>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2014" name="Rectangle 14"/>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32015" name="Line 15"/>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16" name="Line 16"/>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17" name="Rectangle 17"/>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2018" name="Line 18"/>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19" name="Line 19"/>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27" name="Line 2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28" name="Line 2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29" name="Line 2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0" name="Line 3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1" name="Line 3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2" name="Line 3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3" name="Line 3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4" name="Line 3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37" name="Oval 37"/>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38" name="Oval 38"/>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39" name="Oval 39"/>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40" name="Oval 40"/>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47" name="Line 47"/>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48" name="Line 48"/>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49" name="Line 49"/>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0" name="Line 50"/>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1" name="Line 51"/>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2" name="Line 52"/>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3" name="Line 53"/>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4" name="Line 54"/>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5" name="Line 55"/>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6" name="Line 56"/>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7" name="Line 57"/>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58" name="Line 58"/>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60" name="Line 6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61" name="Line 6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68" name="Line 68"/>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70" name="Oval 70"/>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71" name="Oval 71"/>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78" name="Line 78"/>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79" name="Line 79"/>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0" name="Line 80"/>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2" name="Oval 82"/>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2084" name="Line 84"/>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6" name="Line 86"/>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7" name="Line 87"/>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8" name="Line 88"/>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89" name="Line 89"/>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90" name="Rectangle 90"/>
          <p:cNvSpPr>
            <a:spLocks noGrp="1" noChangeArrowheads="1"/>
          </p:cNvSpPr>
          <p:nvPr>
            <p:ph type="body" idx="1"/>
          </p:nvPr>
        </p:nvSpPr>
        <p:spPr>
          <a:xfrm>
            <a:off x="457200" y="1600200"/>
            <a:ext cx="8229600" cy="1031875"/>
          </a:xfrm>
          <a:ln/>
        </p:spPr>
        <p:txBody>
          <a:bodyPr/>
          <a:lstStyle/>
          <a:p>
            <a:pPr>
              <a:lnSpc>
                <a:spcPct val="90000"/>
              </a:lnSpc>
            </a:pPr>
            <a:r>
              <a:rPr lang="en-US" dirty="0"/>
              <a:t>Below is a sample REA diagram for a very simple revenue cycle.</a:t>
            </a:r>
          </a:p>
        </p:txBody>
      </p:sp>
      <p:sp>
        <p:nvSpPr>
          <p:cNvPr id="2432091" name="Line 91"/>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2092" name="Line 92"/>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3026126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32090">
                                            <p:txEl>
                                              <p:pRg st="0" end="0"/>
                                            </p:txEl>
                                          </p:spTgt>
                                        </p:tgtEl>
                                        <p:attrNameLst>
                                          <p:attrName>style.visibility</p:attrName>
                                        </p:attrNameLst>
                                      </p:cBhvr>
                                      <p:to>
                                        <p:strVal val="visible"/>
                                      </p:to>
                                    </p:set>
                                    <p:animEffect transition="in" filter="wipe(up)">
                                      <p:cBhvr>
                                        <p:cTn id="7" dur="500"/>
                                        <p:tgtEl>
                                          <p:spTgt spid="24320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2090"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1107" name="Rectangle 3"/>
          <p:cNvSpPr>
            <a:spLocks noChangeArrowheads="1"/>
          </p:cNvSpPr>
          <p:nvPr/>
        </p:nvSpPr>
        <p:spPr bwMode="auto">
          <a:xfrm>
            <a:off x="517525" y="3530600"/>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Employees</a:t>
            </a:r>
          </a:p>
        </p:txBody>
      </p:sp>
      <p:sp>
        <p:nvSpPr>
          <p:cNvPr id="2351108" name="Rectangle 4"/>
          <p:cNvSpPr>
            <a:spLocks noChangeArrowheads="1"/>
          </p:cNvSpPr>
          <p:nvPr/>
        </p:nvSpPr>
        <p:spPr bwMode="auto">
          <a:xfrm>
            <a:off x="536575" y="54308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(Payroll Clerk)</a:t>
            </a:r>
          </a:p>
        </p:txBody>
      </p:sp>
      <p:sp>
        <p:nvSpPr>
          <p:cNvPr id="2351109" name="Rectangle 5"/>
          <p:cNvSpPr>
            <a:spLocks noChangeArrowheads="1"/>
          </p:cNvSpPr>
          <p:nvPr/>
        </p:nvSpPr>
        <p:spPr bwMode="auto">
          <a:xfrm>
            <a:off x="530225" y="1604963"/>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Employee</a:t>
            </a:r>
          </a:p>
          <a:p>
            <a:r>
              <a:rPr lang="en-US" sz="2000"/>
              <a:t>(Supervisor)</a:t>
            </a:r>
          </a:p>
        </p:txBody>
      </p:sp>
      <p:sp>
        <p:nvSpPr>
          <p:cNvPr id="2351110" name="Rectangle 6"/>
          <p:cNvSpPr>
            <a:spLocks noChangeArrowheads="1"/>
          </p:cNvSpPr>
          <p:nvPr/>
        </p:nvSpPr>
        <p:spPr bwMode="auto">
          <a:xfrm>
            <a:off x="3656013" y="253047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Record Time Worked</a:t>
            </a:r>
          </a:p>
        </p:txBody>
      </p:sp>
      <p:sp>
        <p:nvSpPr>
          <p:cNvPr id="2351111" name="Line 7"/>
          <p:cNvSpPr>
            <a:spLocks noChangeShapeType="1"/>
          </p:cNvSpPr>
          <p:nvPr/>
        </p:nvSpPr>
        <p:spPr bwMode="auto">
          <a:xfrm>
            <a:off x="2400300" y="1993900"/>
            <a:ext cx="1217613" cy="81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12" name="Rectangle 8"/>
          <p:cNvSpPr>
            <a:spLocks noChangeArrowheads="1"/>
          </p:cNvSpPr>
          <p:nvPr/>
        </p:nvSpPr>
        <p:spPr bwMode="auto">
          <a:xfrm>
            <a:off x="3675063" y="542607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Disburse Cash</a:t>
            </a:r>
          </a:p>
        </p:txBody>
      </p:sp>
      <p:sp>
        <p:nvSpPr>
          <p:cNvPr id="2351113" name="Line 9"/>
          <p:cNvSpPr>
            <a:spLocks noChangeShapeType="1"/>
          </p:cNvSpPr>
          <p:nvPr/>
        </p:nvSpPr>
        <p:spPr bwMode="auto">
          <a:xfrm>
            <a:off x="2387600" y="6049963"/>
            <a:ext cx="12874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14" name="Line 10"/>
          <p:cNvSpPr>
            <a:spLocks noChangeShapeType="1"/>
          </p:cNvSpPr>
          <p:nvPr/>
        </p:nvSpPr>
        <p:spPr bwMode="auto">
          <a:xfrm flipV="1">
            <a:off x="2438400" y="3233738"/>
            <a:ext cx="1203325" cy="66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15" name="Rectangle 11"/>
          <p:cNvSpPr>
            <a:spLocks noChangeArrowheads="1"/>
          </p:cNvSpPr>
          <p:nvPr/>
        </p:nvSpPr>
        <p:spPr bwMode="auto">
          <a:xfrm>
            <a:off x="6826250" y="2505075"/>
            <a:ext cx="1895475" cy="982663"/>
          </a:xfrm>
          <a:prstGeom prst="rect">
            <a:avLst/>
          </a:prstGeom>
          <a:solidFill>
            <a:srgbClr val="FFFF99"/>
          </a:solidFill>
          <a:ln w="3810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Time</a:t>
            </a:r>
          </a:p>
        </p:txBody>
      </p:sp>
      <p:sp>
        <p:nvSpPr>
          <p:cNvPr id="2351116" name="Rectangle 12"/>
          <p:cNvSpPr>
            <a:spLocks noChangeArrowheads="1"/>
          </p:cNvSpPr>
          <p:nvPr/>
        </p:nvSpPr>
        <p:spPr bwMode="auto">
          <a:xfrm>
            <a:off x="6845300" y="54181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Cash</a:t>
            </a:r>
          </a:p>
        </p:txBody>
      </p:sp>
      <p:sp>
        <p:nvSpPr>
          <p:cNvPr id="2351117" name="Line 13"/>
          <p:cNvSpPr>
            <a:spLocks noChangeShapeType="1"/>
          </p:cNvSpPr>
          <p:nvPr/>
        </p:nvSpPr>
        <p:spPr bwMode="auto">
          <a:xfrm>
            <a:off x="5534025" y="5891213"/>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18" name="Line 14"/>
          <p:cNvSpPr>
            <a:spLocks noChangeShapeType="1"/>
          </p:cNvSpPr>
          <p:nvPr/>
        </p:nvSpPr>
        <p:spPr bwMode="auto">
          <a:xfrm flipH="1" flipV="1">
            <a:off x="2405063" y="4183063"/>
            <a:ext cx="1252537" cy="147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19" name="Line 15"/>
          <p:cNvSpPr>
            <a:spLocks noChangeShapeType="1"/>
          </p:cNvSpPr>
          <p:nvPr/>
        </p:nvSpPr>
        <p:spPr bwMode="auto">
          <a:xfrm>
            <a:off x="5529263" y="2987675"/>
            <a:ext cx="1303337"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0" name="Line 16"/>
          <p:cNvSpPr>
            <a:spLocks noChangeShapeType="1"/>
          </p:cNvSpPr>
          <p:nvPr/>
        </p:nvSpPr>
        <p:spPr bwMode="auto">
          <a:xfrm flipH="1" flipV="1">
            <a:off x="4622800" y="3522663"/>
            <a:ext cx="15875" cy="18954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1" name="Line 17"/>
          <p:cNvSpPr>
            <a:spLocks noChangeShapeType="1"/>
          </p:cNvSpPr>
          <p:nvPr/>
        </p:nvSpPr>
        <p:spPr bwMode="auto">
          <a:xfrm flipV="1">
            <a:off x="2557463" y="20145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2" name="Line 18"/>
          <p:cNvSpPr>
            <a:spLocks noChangeShapeType="1"/>
          </p:cNvSpPr>
          <p:nvPr/>
        </p:nvSpPr>
        <p:spPr bwMode="auto">
          <a:xfrm flipV="1">
            <a:off x="2622550" y="20621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3" name="Line 19"/>
          <p:cNvSpPr>
            <a:spLocks noChangeShapeType="1"/>
          </p:cNvSpPr>
          <p:nvPr/>
        </p:nvSpPr>
        <p:spPr bwMode="auto">
          <a:xfrm rot="18259468" flipV="1">
            <a:off x="2513012" y="36814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4" name="Line 20"/>
          <p:cNvSpPr>
            <a:spLocks noChangeShapeType="1"/>
          </p:cNvSpPr>
          <p:nvPr/>
        </p:nvSpPr>
        <p:spPr bwMode="auto">
          <a:xfrm rot="18259468" flipV="1">
            <a:off x="2595562" y="36242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5" name="Line 21"/>
          <p:cNvSpPr>
            <a:spLocks noChangeShapeType="1"/>
          </p:cNvSpPr>
          <p:nvPr/>
        </p:nvSpPr>
        <p:spPr bwMode="auto">
          <a:xfrm rot="1321624" flipV="1">
            <a:off x="2517775" y="4262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6" name="Line 22"/>
          <p:cNvSpPr>
            <a:spLocks noChangeShapeType="1"/>
          </p:cNvSpPr>
          <p:nvPr/>
        </p:nvSpPr>
        <p:spPr bwMode="auto">
          <a:xfrm rot="1321624" flipV="1">
            <a:off x="2582863" y="43100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7" name="Line 23"/>
          <p:cNvSpPr>
            <a:spLocks noChangeShapeType="1"/>
          </p:cNvSpPr>
          <p:nvPr/>
        </p:nvSpPr>
        <p:spPr bwMode="auto">
          <a:xfrm rot="20066083" flipV="1">
            <a:off x="2508250" y="59293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8" name="Line 24"/>
          <p:cNvSpPr>
            <a:spLocks noChangeShapeType="1"/>
          </p:cNvSpPr>
          <p:nvPr/>
        </p:nvSpPr>
        <p:spPr bwMode="auto">
          <a:xfrm rot="20066083" flipV="1">
            <a:off x="2590800" y="5924550"/>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29" name="Oval 25"/>
          <p:cNvSpPr>
            <a:spLocks noChangeArrowheads="1"/>
          </p:cNvSpPr>
          <p:nvPr/>
        </p:nvSpPr>
        <p:spPr bwMode="auto">
          <a:xfrm>
            <a:off x="3197225" y="251142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30" name="Oval 26"/>
          <p:cNvSpPr>
            <a:spLocks noChangeArrowheads="1"/>
          </p:cNvSpPr>
          <p:nvPr/>
        </p:nvSpPr>
        <p:spPr bwMode="auto">
          <a:xfrm>
            <a:off x="3214688" y="331470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31" name="Oval 27"/>
          <p:cNvSpPr>
            <a:spLocks noChangeArrowheads="1"/>
          </p:cNvSpPr>
          <p:nvPr/>
        </p:nvSpPr>
        <p:spPr bwMode="auto">
          <a:xfrm>
            <a:off x="3302000" y="52879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32" name="Oval 28"/>
          <p:cNvSpPr>
            <a:spLocks noChangeArrowheads="1"/>
          </p:cNvSpPr>
          <p:nvPr/>
        </p:nvSpPr>
        <p:spPr bwMode="auto">
          <a:xfrm>
            <a:off x="3244850" y="5964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33" name="Line 29"/>
          <p:cNvSpPr>
            <a:spLocks noChangeShapeType="1"/>
          </p:cNvSpPr>
          <p:nvPr/>
        </p:nvSpPr>
        <p:spPr bwMode="auto">
          <a:xfrm flipH="1">
            <a:off x="3386138" y="2608263"/>
            <a:ext cx="220662" cy="33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4" name="Line 30"/>
          <p:cNvSpPr>
            <a:spLocks noChangeShapeType="1"/>
          </p:cNvSpPr>
          <p:nvPr/>
        </p:nvSpPr>
        <p:spPr bwMode="auto">
          <a:xfrm>
            <a:off x="3421063" y="2692400"/>
            <a:ext cx="20320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5" name="Line 31"/>
          <p:cNvSpPr>
            <a:spLocks noChangeShapeType="1"/>
          </p:cNvSpPr>
          <p:nvPr/>
        </p:nvSpPr>
        <p:spPr bwMode="auto">
          <a:xfrm>
            <a:off x="3403600" y="3335338"/>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6" name="Line 32"/>
          <p:cNvSpPr>
            <a:spLocks noChangeShapeType="1"/>
          </p:cNvSpPr>
          <p:nvPr/>
        </p:nvSpPr>
        <p:spPr bwMode="auto">
          <a:xfrm flipV="1">
            <a:off x="3436938" y="3048000"/>
            <a:ext cx="203200" cy="271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7" name="Line 33"/>
          <p:cNvSpPr>
            <a:spLocks noChangeShapeType="1"/>
          </p:cNvSpPr>
          <p:nvPr/>
        </p:nvSpPr>
        <p:spPr bwMode="auto">
          <a:xfrm flipH="1" flipV="1">
            <a:off x="3487738" y="5453063"/>
            <a:ext cx="152400" cy="158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8" name="Line 34"/>
          <p:cNvSpPr>
            <a:spLocks noChangeShapeType="1"/>
          </p:cNvSpPr>
          <p:nvPr/>
        </p:nvSpPr>
        <p:spPr bwMode="auto">
          <a:xfrm>
            <a:off x="3487738" y="5486400"/>
            <a:ext cx="169862" cy="40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39" name="Line 35"/>
          <p:cNvSpPr>
            <a:spLocks noChangeShapeType="1"/>
          </p:cNvSpPr>
          <p:nvPr/>
        </p:nvSpPr>
        <p:spPr bwMode="auto">
          <a:xfrm flipV="1">
            <a:off x="3403600" y="5943600"/>
            <a:ext cx="287338"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0" name="Line 36"/>
          <p:cNvSpPr>
            <a:spLocks noChangeShapeType="1"/>
          </p:cNvSpPr>
          <p:nvPr/>
        </p:nvSpPr>
        <p:spPr bwMode="auto">
          <a:xfrm>
            <a:off x="3436938" y="6078538"/>
            <a:ext cx="254000" cy="136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1" name="Line 37"/>
          <p:cNvSpPr>
            <a:spLocks noChangeShapeType="1"/>
          </p:cNvSpPr>
          <p:nvPr/>
        </p:nvSpPr>
        <p:spPr bwMode="auto">
          <a:xfrm rot="14594614" flipV="1">
            <a:off x="4576762" y="5151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2" name="Line 38"/>
          <p:cNvSpPr>
            <a:spLocks noChangeShapeType="1"/>
          </p:cNvSpPr>
          <p:nvPr/>
        </p:nvSpPr>
        <p:spPr bwMode="auto">
          <a:xfrm rot="14594614" flipV="1">
            <a:off x="4572000" y="37322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3" name="Line 39"/>
          <p:cNvSpPr>
            <a:spLocks noChangeShapeType="1"/>
          </p:cNvSpPr>
          <p:nvPr/>
        </p:nvSpPr>
        <p:spPr bwMode="auto">
          <a:xfrm flipV="1">
            <a:off x="4622800" y="3522663"/>
            <a:ext cx="2540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4" name="Line 40"/>
          <p:cNvSpPr>
            <a:spLocks noChangeShapeType="1"/>
          </p:cNvSpPr>
          <p:nvPr/>
        </p:nvSpPr>
        <p:spPr bwMode="auto">
          <a:xfrm flipH="1" flipV="1">
            <a:off x="4368800" y="3505200"/>
            <a:ext cx="271463" cy="2365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5" name="Oval 41"/>
          <p:cNvSpPr>
            <a:spLocks noChangeArrowheads="1"/>
          </p:cNvSpPr>
          <p:nvPr/>
        </p:nvSpPr>
        <p:spPr bwMode="auto">
          <a:xfrm>
            <a:off x="4519613" y="496887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46" name="Line 42"/>
          <p:cNvSpPr>
            <a:spLocks noChangeShapeType="1"/>
          </p:cNvSpPr>
          <p:nvPr/>
        </p:nvSpPr>
        <p:spPr bwMode="auto">
          <a:xfrm rot="20066083" flipV="1">
            <a:off x="6589713" y="576738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7" name="Line 43"/>
          <p:cNvSpPr>
            <a:spLocks noChangeShapeType="1"/>
          </p:cNvSpPr>
          <p:nvPr/>
        </p:nvSpPr>
        <p:spPr bwMode="auto">
          <a:xfrm rot="20066083" flipV="1">
            <a:off x="6672263" y="5762625"/>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8" name="Line 44"/>
          <p:cNvSpPr>
            <a:spLocks noChangeShapeType="1"/>
          </p:cNvSpPr>
          <p:nvPr/>
        </p:nvSpPr>
        <p:spPr bwMode="auto">
          <a:xfrm flipH="1" flipV="1">
            <a:off x="5537200" y="5722938"/>
            <a:ext cx="18573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49" name="Line 45"/>
          <p:cNvSpPr>
            <a:spLocks noChangeShapeType="1"/>
          </p:cNvSpPr>
          <p:nvPr/>
        </p:nvSpPr>
        <p:spPr bwMode="auto">
          <a:xfrm flipH="1">
            <a:off x="5570538" y="5892800"/>
            <a:ext cx="136525" cy="1349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1150" name="Oval 46"/>
          <p:cNvSpPr>
            <a:spLocks noChangeArrowheads="1"/>
          </p:cNvSpPr>
          <p:nvPr/>
        </p:nvSpPr>
        <p:spPr bwMode="auto">
          <a:xfrm>
            <a:off x="5789613" y="5802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1151" name="Rectangle 47"/>
          <p:cNvSpPr>
            <a:spLocks noChangeArrowheads="1"/>
          </p:cNvSpPr>
          <p:nvPr/>
        </p:nvSpPr>
        <p:spPr bwMode="auto">
          <a:xfrm>
            <a:off x="4381500" y="1030288"/>
            <a:ext cx="4491038" cy="1179512"/>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a:solidFill>
                  <a:schemeClr val="tx1"/>
                </a:solidFill>
              </a:rPr>
              <a:t>The basic economic exchange:</a:t>
            </a:r>
          </a:p>
          <a:p>
            <a:pPr lvl="1"/>
            <a:r>
              <a:rPr lang="en-US" sz="2000">
                <a:solidFill>
                  <a:schemeClr val="tx1"/>
                </a:solidFill>
              </a:rPr>
              <a:t>Get employee time and skills</a:t>
            </a:r>
          </a:p>
          <a:p>
            <a:pPr lvl="1"/>
            <a:r>
              <a:rPr lang="en-US" sz="2000">
                <a:solidFill>
                  <a:schemeClr val="tx1"/>
                </a:solidFill>
              </a:rPr>
              <a:t>Give a paycheck</a:t>
            </a:r>
          </a:p>
        </p:txBody>
      </p:sp>
    </p:spTree>
    <p:extLst>
      <p:ext uri="{BB962C8B-B14F-4D97-AF65-F5344CB8AC3E}">
        <p14:creationId xmlns:p14="http://schemas.microsoft.com/office/powerpoint/2010/main" val="3160854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1151">
                                            <p:bg/>
                                          </p:spTgt>
                                        </p:tgtEl>
                                        <p:attrNameLst>
                                          <p:attrName>style.visibility</p:attrName>
                                        </p:attrNameLst>
                                      </p:cBhvr>
                                      <p:to>
                                        <p:strVal val="visible"/>
                                      </p:to>
                                    </p:set>
                                    <p:anim calcmode="lin" valueType="num">
                                      <p:cBhvr>
                                        <p:cTn id="7" dur="500" fill="hold"/>
                                        <p:tgtEl>
                                          <p:spTgt spid="2351151">
                                            <p:bg/>
                                          </p:spTgt>
                                        </p:tgtEl>
                                        <p:attrNameLst>
                                          <p:attrName>ppt_w</p:attrName>
                                        </p:attrNameLst>
                                      </p:cBhvr>
                                      <p:tavLst>
                                        <p:tav tm="0">
                                          <p:val>
                                            <p:fltVal val="0"/>
                                          </p:val>
                                        </p:tav>
                                        <p:tav tm="100000">
                                          <p:val>
                                            <p:strVal val="#ppt_w"/>
                                          </p:val>
                                        </p:tav>
                                      </p:tavLst>
                                    </p:anim>
                                    <p:anim calcmode="lin" valueType="num">
                                      <p:cBhvr>
                                        <p:cTn id="8" dur="500" fill="hold"/>
                                        <p:tgtEl>
                                          <p:spTgt spid="2351151">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351151">
                                            <p:txEl>
                                              <p:pRg st="0" end="0"/>
                                            </p:txEl>
                                          </p:spTgt>
                                        </p:tgtEl>
                                        <p:attrNameLst>
                                          <p:attrName>style.visibility</p:attrName>
                                        </p:attrNameLst>
                                      </p:cBhvr>
                                      <p:to>
                                        <p:strVal val="visible"/>
                                      </p:to>
                                    </p:set>
                                    <p:anim calcmode="lin" valueType="num">
                                      <p:cBhvr>
                                        <p:cTn id="11" dur="500" fill="hold"/>
                                        <p:tgtEl>
                                          <p:spTgt spid="235115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351151">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351151">
                                            <p:txEl>
                                              <p:pRg st="1" end="1"/>
                                            </p:txEl>
                                          </p:spTgt>
                                        </p:tgtEl>
                                        <p:attrNameLst>
                                          <p:attrName>style.visibility</p:attrName>
                                        </p:attrNameLst>
                                      </p:cBhvr>
                                      <p:to>
                                        <p:strVal val="visible"/>
                                      </p:to>
                                    </p:set>
                                    <p:anim calcmode="lin" valueType="num">
                                      <p:cBhvr>
                                        <p:cTn id="15" dur="500" fill="hold"/>
                                        <p:tgtEl>
                                          <p:spTgt spid="235115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351151">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2351151">
                                            <p:txEl>
                                              <p:pRg st="2" end="2"/>
                                            </p:txEl>
                                          </p:spTgt>
                                        </p:tgtEl>
                                        <p:attrNameLst>
                                          <p:attrName>style.visibility</p:attrName>
                                        </p:attrNameLst>
                                      </p:cBhvr>
                                      <p:to>
                                        <p:strVal val="visible"/>
                                      </p:to>
                                    </p:set>
                                    <p:anim calcmode="lin" valueType="num">
                                      <p:cBhvr>
                                        <p:cTn id="19" dur="500" fill="hold"/>
                                        <p:tgtEl>
                                          <p:spTgt spid="23511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5115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1151" grpId="0" uiExpand="1" build="p" bldLvl="2"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3027"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33028"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33029"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30" name="Rectangle 6"/>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33031" name="Line 7"/>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32" name="Rectangle 8"/>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33033"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34" name="Rectangle 10"/>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3035" name="Rectangle 11"/>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33036"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37" name="Line 13"/>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38" name="Rectangle 14"/>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3039"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0"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1" name="Line 1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2" name="Line 1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3"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4"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5"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6"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7"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8"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49" name="Oval 25"/>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50"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51"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52"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53" name="Line 29"/>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4" name="Line 30"/>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5" name="Line 31"/>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6"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7"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8"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59"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0"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1"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2"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3"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4"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5" name="Line 41"/>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6"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7"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68" name="Oval 44"/>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69"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70"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1"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2"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3"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3074"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5" name="Line 51"/>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6" name="Line 52"/>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7" name="Line 53"/>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8" name="Line 54"/>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79" name="Rectangle 55"/>
          <p:cNvSpPr>
            <a:spLocks noGrp="1" noChangeArrowheads="1"/>
          </p:cNvSpPr>
          <p:nvPr>
            <p:ph type="body" idx="1"/>
          </p:nvPr>
        </p:nvSpPr>
        <p:spPr>
          <a:xfrm>
            <a:off x="457200" y="1600200"/>
            <a:ext cx="8229600" cy="1031875"/>
          </a:xfrm>
          <a:ln/>
        </p:spPr>
        <p:txBody>
          <a:bodyPr/>
          <a:lstStyle/>
          <a:p>
            <a:r>
              <a:rPr lang="en-US" sz="2800" dirty="0"/>
              <a:t>Our first step is to create a table for each event, resource, agent, and many-to-many relationship.</a:t>
            </a:r>
          </a:p>
        </p:txBody>
      </p:sp>
      <p:sp>
        <p:nvSpPr>
          <p:cNvPr id="2433080"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3081"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smtClean="0"/>
              <a:t>Example – Revenue Cycle</a:t>
            </a:r>
            <a:endParaRPr lang="en-US" sz="3200" dirty="0"/>
          </a:p>
        </p:txBody>
      </p:sp>
    </p:spTree>
    <p:extLst>
      <p:ext uri="{BB962C8B-B14F-4D97-AF65-F5344CB8AC3E}">
        <p14:creationId xmlns:p14="http://schemas.microsoft.com/office/powerpoint/2010/main" val="219330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33079">
                                            <p:txEl>
                                              <p:pRg st="0" end="0"/>
                                            </p:txEl>
                                          </p:spTgt>
                                        </p:tgtEl>
                                        <p:attrNameLst>
                                          <p:attrName>style.visibility</p:attrName>
                                        </p:attrNameLst>
                                      </p:cBhvr>
                                      <p:to>
                                        <p:strVal val="visible"/>
                                      </p:to>
                                    </p:set>
                                    <p:animEffect transition="in" filter="wipe(up)">
                                      <p:cBhvr>
                                        <p:cTn id="7" dur="500"/>
                                        <p:tgtEl>
                                          <p:spTgt spid="24330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3079" grpId="0" build="p" bldLvl="5"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4051" name="Rectangle 3"/>
          <p:cNvSpPr>
            <a:spLocks noChangeArrowheads="1"/>
          </p:cNvSpPr>
          <p:nvPr/>
        </p:nvSpPr>
        <p:spPr bwMode="auto">
          <a:xfrm>
            <a:off x="3608388" y="342582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Sale</a:t>
            </a:r>
          </a:p>
        </p:txBody>
      </p:sp>
      <p:sp>
        <p:nvSpPr>
          <p:cNvPr id="2434052" name="Rectangle 4"/>
          <p:cNvSpPr>
            <a:spLocks noChangeArrowheads="1"/>
          </p:cNvSpPr>
          <p:nvPr/>
        </p:nvSpPr>
        <p:spPr bwMode="auto">
          <a:xfrm>
            <a:off x="3627438" y="5326063"/>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Receive</a:t>
            </a:r>
          </a:p>
          <a:p>
            <a:r>
              <a:rPr lang="en-US" sz="2400">
                <a:solidFill>
                  <a:schemeClr val="bg1"/>
                </a:solidFill>
              </a:rPr>
              <a:t>Cash</a:t>
            </a:r>
          </a:p>
        </p:txBody>
      </p:sp>
      <p:sp>
        <p:nvSpPr>
          <p:cNvPr id="2434053"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54" name="Rectangle 6"/>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34055" name="Line 7"/>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56" name="Rectangle 8"/>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34057"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58" name="Rectangle 10"/>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4059" name="Rectangle 11"/>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34060"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1" name="Line 13"/>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2" name="Rectangle 14"/>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4063"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4"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5" name="Line 1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6" name="Line 1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7"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8"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69"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0"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1"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2"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3" name="Oval 25"/>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74"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75"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76"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77" name="Line 29"/>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8" name="Line 30"/>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79" name="Line 31"/>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0"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1"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2"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3"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4"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5"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6"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7"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8"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89" name="Line 41"/>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0"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1"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2" name="Oval 44"/>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93"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94"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5"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6"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7"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4098"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099" name="Line 51"/>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100" name="Line 52"/>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101" name="Line 53"/>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102" name="Line 54"/>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103" name="Rectangle 55"/>
          <p:cNvSpPr>
            <a:spLocks noGrp="1" noChangeArrowheads="1"/>
          </p:cNvSpPr>
          <p:nvPr>
            <p:ph type="body" idx="1"/>
          </p:nvPr>
        </p:nvSpPr>
        <p:spPr>
          <a:xfrm>
            <a:off x="457200" y="1600200"/>
            <a:ext cx="8229600" cy="1031875"/>
          </a:xfrm>
          <a:ln/>
        </p:spPr>
        <p:txBody>
          <a:bodyPr/>
          <a:lstStyle/>
          <a:p>
            <a:r>
              <a:rPr lang="en-US"/>
              <a:t>There are two events.</a:t>
            </a:r>
          </a:p>
        </p:txBody>
      </p:sp>
      <p:sp>
        <p:nvSpPr>
          <p:cNvPr id="2434104"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4105"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121494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34103">
                                            <p:txEl>
                                              <p:pRg st="0" end="0"/>
                                            </p:txEl>
                                          </p:spTgt>
                                        </p:tgtEl>
                                        <p:attrNameLst>
                                          <p:attrName>style.visibility</p:attrName>
                                        </p:attrNameLst>
                                      </p:cBhvr>
                                      <p:to>
                                        <p:strVal val="visible"/>
                                      </p:to>
                                    </p:set>
                                    <p:animEffect transition="in" filter="wipe(up)">
                                      <p:cBhvr>
                                        <p:cTn id="7" dur="500"/>
                                        <p:tgtEl>
                                          <p:spTgt spid="243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4103" grpId="0" build="p" bldLvl="5"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35338" name="Picture 2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2462213"/>
            <a:ext cx="83058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32443173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6099"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36100"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36101"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02" name="Rectangle 6"/>
          <p:cNvSpPr>
            <a:spLocks noChangeArrowheads="1"/>
          </p:cNvSpPr>
          <p:nvPr/>
        </p:nvSpPr>
        <p:spPr bwMode="auto">
          <a:xfrm>
            <a:off x="512763" y="3411538"/>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Inventory</a:t>
            </a:r>
          </a:p>
        </p:txBody>
      </p:sp>
      <p:sp>
        <p:nvSpPr>
          <p:cNvPr id="2436103" name="Line 7"/>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04" name="Rectangle 8"/>
          <p:cNvSpPr>
            <a:spLocks noChangeArrowheads="1"/>
          </p:cNvSpPr>
          <p:nvPr/>
        </p:nvSpPr>
        <p:spPr bwMode="auto">
          <a:xfrm>
            <a:off x="496888" y="532130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Cash</a:t>
            </a:r>
          </a:p>
        </p:txBody>
      </p:sp>
      <p:sp>
        <p:nvSpPr>
          <p:cNvPr id="2436105"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06" name="Rectangle 10"/>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6107" name="Rectangle 11"/>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36108"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09" name="Line 13"/>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0" name="Rectangle 14"/>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36111"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2"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3" name="Line 1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4" name="Line 1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5"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6"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7"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8"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19"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0"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1" name="Oval 25"/>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22"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23"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24"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25" name="Line 29"/>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6" name="Line 30"/>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7" name="Line 31"/>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8"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29"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0"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1"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2"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3"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4"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5"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6"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7" name="Line 41"/>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8"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39"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0" name="Oval 44"/>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41"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42"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3"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4"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5"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6146"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7" name="Line 51"/>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8" name="Line 52"/>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49" name="Line 53"/>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50" name="Line 54"/>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51" name="Rectangle 55"/>
          <p:cNvSpPr>
            <a:spLocks noGrp="1" noChangeArrowheads="1"/>
          </p:cNvSpPr>
          <p:nvPr>
            <p:ph type="body" idx="1"/>
          </p:nvPr>
        </p:nvSpPr>
        <p:spPr>
          <a:xfrm>
            <a:off x="457200" y="1600200"/>
            <a:ext cx="8229600" cy="1031875"/>
          </a:xfrm>
          <a:ln/>
        </p:spPr>
        <p:txBody>
          <a:bodyPr/>
          <a:lstStyle/>
          <a:p>
            <a:r>
              <a:rPr lang="en-US"/>
              <a:t>There are two resources.</a:t>
            </a:r>
          </a:p>
        </p:txBody>
      </p:sp>
      <p:sp>
        <p:nvSpPr>
          <p:cNvPr id="2436152"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6153"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33753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36151">
                                            <p:txEl>
                                              <p:pRg st="0" end="0"/>
                                            </p:txEl>
                                          </p:spTgt>
                                        </p:tgtEl>
                                        <p:attrNameLst>
                                          <p:attrName>style.visibility</p:attrName>
                                        </p:attrNameLst>
                                      </p:cBhvr>
                                      <p:to>
                                        <p:strVal val="visible"/>
                                      </p:to>
                                    </p:set>
                                    <p:animEffect transition="in" filter="wipe(up)">
                                      <p:cBhvr>
                                        <p:cTn id="7" dur="500"/>
                                        <p:tgtEl>
                                          <p:spTgt spid="24361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6151" grpId="0" build="p" bldLvl="5"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37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2420938"/>
            <a:ext cx="866775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27279821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8147"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38148"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38149"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50" name="Rectangle 6"/>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38151" name="Line 7"/>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52" name="Rectangle 8"/>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38153"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54" name="Rectangle 10"/>
          <p:cNvSpPr>
            <a:spLocks noChangeArrowheads="1"/>
          </p:cNvSpPr>
          <p:nvPr/>
        </p:nvSpPr>
        <p:spPr bwMode="auto">
          <a:xfrm>
            <a:off x="6826250" y="274955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Customer</a:t>
            </a:r>
          </a:p>
        </p:txBody>
      </p:sp>
      <p:sp>
        <p:nvSpPr>
          <p:cNvPr id="2438155" name="Rectangle 11"/>
          <p:cNvSpPr>
            <a:spLocks noChangeArrowheads="1"/>
          </p:cNvSpPr>
          <p:nvPr/>
        </p:nvSpPr>
        <p:spPr bwMode="auto">
          <a:xfrm>
            <a:off x="6829425" y="405130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Employee</a:t>
            </a:r>
          </a:p>
        </p:txBody>
      </p:sp>
      <p:sp>
        <p:nvSpPr>
          <p:cNvPr id="2438156"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57" name="Line 13"/>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58" name="Rectangle 14"/>
          <p:cNvSpPr>
            <a:spLocks noChangeArrowheads="1"/>
          </p:cNvSpPr>
          <p:nvPr/>
        </p:nvSpPr>
        <p:spPr bwMode="auto">
          <a:xfrm>
            <a:off x="6845300" y="5313363"/>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solidFill>
                  <a:schemeClr val="bg1"/>
                </a:solidFill>
              </a:rPr>
              <a:t>Customer</a:t>
            </a:r>
          </a:p>
        </p:txBody>
      </p:sp>
      <p:sp>
        <p:nvSpPr>
          <p:cNvPr id="2438159"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0"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1" name="Line 1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2" name="Line 1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3"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4"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5"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6"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7"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8"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69" name="Oval 25"/>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70"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71"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72"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73" name="Line 29"/>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4" name="Line 30"/>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5" name="Line 31"/>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6"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7"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8"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79"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0"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1"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2"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3"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4"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5" name="Line 41"/>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6"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7"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88" name="Oval 44"/>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89"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90"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1"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2"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3"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38194"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5" name="Line 51"/>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6" name="Line 52"/>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7" name="Line 53"/>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8" name="Line 54"/>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199" name="Rectangle 55"/>
          <p:cNvSpPr>
            <a:spLocks noGrp="1" noChangeArrowheads="1"/>
          </p:cNvSpPr>
          <p:nvPr>
            <p:ph type="body" idx="1"/>
          </p:nvPr>
        </p:nvSpPr>
        <p:spPr>
          <a:xfrm>
            <a:off x="457200" y="1600200"/>
            <a:ext cx="8229600" cy="1031875"/>
          </a:xfrm>
          <a:ln/>
        </p:spPr>
        <p:txBody>
          <a:bodyPr/>
          <a:lstStyle/>
          <a:p>
            <a:pPr>
              <a:lnSpc>
                <a:spcPct val="90000"/>
              </a:lnSpc>
            </a:pPr>
            <a:r>
              <a:rPr lang="en-US"/>
              <a:t>There are two types of agents:  customers and employees.</a:t>
            </a:r>
          </a:p>
        </p:txBody>
      </p:sp>
      <p:sp>
        <p:nvSpPr>
          <p:cNvPr id="2438200"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8201"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2920346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38199">
                                            <p:txEl>
                                              <p:pRg st="0" end="0"/>
                                            </p:txEl>
                                          </p:spTgt>
                                        </p:tgtEl>
                                        <p:attrNameLst>
                                          <p:attrName>style.visibility</p:attrName>
                                        </p:attrNameLst>
                                      </p:cBhvr>
                                      <p:to>
                                        <p:strVal val="visible"/>
                                      </p:to>
                                    </p:set>
                                    <p:animEffect transition="in" filter="wipe(up)">
                                      <p:cBhvr>
                                        <p:cTn id="7" dur="500"/>
                                        <p:tgtEl>
                                          <p:spTgt spid="24381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8199" grpId="0" build="p" bldLvl="5"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39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2462213"/>
            <a:ext cx="83058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1054750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0195"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40196"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40197"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198" name="Rectangle 6"/>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40199" name="Line 7"/>
          <p:cNvSpPr>
            <a:spLocks noChangeShapeType="1"/>
          </p:cNvSpPr>
          <p:nvPr/>
        </p:nvSpPr>
        <p:spPr bwMode="auto">
          <a:xfrm flipV="1">
            <a:off x="2395538" y="3906838"/>
            <a:ext cx="1204912" cy="635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0" name="Rectangle 8"/>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40201"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2" name="Rectangle 10"/>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0203" name="Rectangle 11"/>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40204"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5" name="Line 13"/>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6" name="Rectangle 14"/>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0207"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8"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09" name="Line 17"/>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0" name="Line 18"/>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1"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2"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3"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4"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5"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6"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17" name="Oval 25"/>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18"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19"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20"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21" name="Line 29"/>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2" name="Line 30"/>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3" name="Line 31"/>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4"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5"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6"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7"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8"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29"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0"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1"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2"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3" name="Line 41"/>
          <p:cNvSpPr>
            <a:spLocks noChangeShapeType="1"/>
          </p:cNvSpPr>
          <p:nvPr/>
        </p:nvSpPr>
        <p:spPr bwMode="auto">
          <a:xfrm rot="21565950" flipH="1">
            <a:off x="2633663" y="3763963"/>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4"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5"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6" name="Oval 44"/>
          <p:cNvSpPr>
            <a:spLocks noChangeArrowheads="1"/>
          </p:cNvSpPr>
          <p:nvPr/>
        </p:nvSpPr>
        <p:spPr bwMode="auto">
          <a:xfrm>
            <a:off x="3197225" y="3814763"/>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37"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38"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39"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0"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1"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0242"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3" name="Line 51"/>
          <p:cNvSpPr>
            <a:spLocks noChangeShapeType="1"/>
          </p:cNvSpPr>
          <p:nvPr/>
        </p:nvSpPr>
        <p:spPr bwMode="auto">
          <a:xfrm flipH="1">
            <a:off x="3429000" y="3752850"/>
            <a:ext cx="166688" cy="152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4" name="Line 52"/>
          <p:cNvSpPr>
            <a:spLocks noChangeShapeType="1"/>
          </p:cNvSpPr>
          <p:nvPr/>
        </p:nvSpPr>
        <p:spPr bwMode="auto">
          <a:xfrm flipH="1" flipV="1">
            <a:off x="3429000" y="3905250"/>
            <a:ext cx="176213" cy="1571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5" name="Line 53"/>
          <p:cNvSpPr>
            <a:spLocks noChangeShapeType="1"/>
          </p:cNvSpPr>
          <p:nvPr/>
        </p:nvSpPr>
        <p:spPr bwMode="auto">
          <a:xfrm flipH="1" flipV="1">
            <a:off x="2400300" y="3743325"/>
            <a:ext cx="171450" cy="1571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6" name="Line 54"/>
          <p:cNvSpPr>
            <a:spLocks noChangeShapeType="1"/>
          </p:cNvSpPr>
          <p:nvPr/>
        </p:nvSpPr>
        <p:spPr bwMode="auto">
          <a:xfrm flipV="1">
            <a:off x="2405063" y="3910013"/>
            <a:ext cx="171450" cy="152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7" name="Rectangle 55"/>
          <p:cNvSpPr>
            <a:spLocks noGrp="1" noChangeArrowheads="1"/>
          </p:cNvSpPr>
          <p:nvPr>
            <p:ph type="body" idx="1"/>
          </p:nvPr>
        </p:nvSpPr>
        <p:spPr>
          <a:xfrm>
            <a:off x="457200" y="1600200"/>
            <a:ext cx="8229600" cy="1031875"/>
          </a:xfrm>
          <a:ln/>
        </p:spPr>
        <p:txBody>
          <a:bodyPr/>
          <a:lstStyle/>
          <a:p>
            <a:r>
              <a:rPr lang="en-US" dirty="0"/>
              <a:t>There is one many-to-many relationship.</a:t>
            </a:r>
          </a:p>
        </p:txBody>
      </p:sp>
      <p:sp>
        <p:nvSpPr>
          <p:cNvPr id="2440248"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0249"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2656694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40247">
                                            <p:txEl>
                                              <p:pRg st="0" end="0"/>
                                            </p:txEl>
                                          </p:spTgt>
                                        </p:tgtEl>
                                        <p:attrNameLst>
                                          <p:attrName>style.visibility</p:attrName>
                                        </p:attrNameLst>
                                      </p:cBhvr>
                                      <p:to>
                                        <p:strVal val="visible"/>
                                      </p:to>
                                    </p:set>
                                    <p:animEffect transition="in" filter="wipe(up)">
                                      <p:cBhvr>
                                        <p:cTn id="7" dur="500"/>
                                        <p:tgtEl>
                                          <p:spTgt spid="24402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0247" grpId="0" build="p" bldLvl="5"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41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750" y="2481263"/>
            <a:ext cx="83185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Grp="1" noChangeArrowheads="1"/>
          </p:cNvSpPr>
          <p:nvPr>
            <p:ph type="title"/>
          </p:nvPr>
        </p:nvSpPr>
        <p:spPr>
          <a:xfrm>
            <a:off x="381000" y="609600"/>
            <a:ext cx="8229600" cy="1066800"/>
          </a:xfrm>
          <a:ln/>
        </p:spPr>
        <p:txBody>
          <a:bodyPr>
            <a:noAutofit/>
          </a:bodyPr>
          <a:lstStyle/>
          <a:p>
            <a:r>
              <a:rPr lang="en-US" sz="3200" dirty="0" smtClean="0"/>
              <a:t>Example – Revenue Cycle</a:t>
            </a:r>
            <a:endParaRPr lang="en-US" sz="3200" dirty="0"/>
          </a:p>
        </p:txBody>
      </p:sp>
    </p:spTree>
    <p:extLst>
      <p:ext uri="{BB962C8B-B14F-4D97-AF65-F5344CB8AC3E}">
        <p14:creationId xmlns:p14="http://schemas.microsoft.com/office/powerpoint/2010/main" val="1461178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43477" name="Picture 2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975" y="3829050"/>
            <a:ext cx="82740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
        <p:nvSpPr>
          <p:cNvPr id="6" name="Rectangle 3"/>
          <p:cNvSpPr txBox="1">
            <a:spLocks noChangeArrowheads="1"/>
          </p:cNvSpPr>
          <p:nvPr/>
        </p:nvSpPr>
        <p:spPr>
          <a:xfrm>
            <a:off x="457200" y="1600200"/>
            <a:ext cx="8229600" cy="4724400"/>
          </a:xfrm>
          <a:prstGeom prst="rect">
            <a:avLst/>
          </a:prstGeom>
          <a:ln/>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mtClean="0"/>
              <a:t>The next step is to assign attributes to each table.</a:t>
            </a:r>
          </a:p>
          <a:p>
            <a:r>
              <a:rPr lang="en-US" smtClean="0"/>
              <a:t>These attributes include the assignment of primary keys.</a:t>
            </a:r>
            <a:endParaRPr lang="en-US" dirty="0"/>
          </a:p>
        </p:txBody>
      </p:sp>
    </p:spTree>
    <p:extLst>
      <p:ext uri="{BB962C8B-B14F-4D97-AF65-F5344CB8AC3E}">
        <p14:creationId xmlns:p14="http://schemas.microsoft.com/office/powerpoint/2010/main" val="18536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2131" name="Rectangle 3"/>
          <p:cNvSpPr>
            <a:spLocks noChangeArrowheads="1"/>
          </p:cNvSpPr>
          <p:nvPr/>
        </p:nvSpPr>
        <p:spPr bwMode="auto">
          <a:xfrm>
            <a:off x="517525" y="353060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solidFill>
                  <a:schemeClr val="bg1"/>
                </a:solidFill>
              </a:rPr>
              <a:t>Employees</a:t>
            </a:r>
          </a:p>
        </p:txBody>
      </p:sp>
      <p:sp>
        <p:nvSpPr>
          <p:cNvPr id="2352132" name="Rectangle 4"/>
          <p:cNvSpPr>
            <a:spLocks noChangeArrowheads="1"/>
          </p:cNvSpPr>
          <p:nvPr/>
        </p:nvSpPr>
        <p:spPr bwMode="auto">
          <a:xfrm>
            <a:off x="536575" y="54308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(Payroll Clerk)</a:t>
            </a:r>
          </a:p>
        </p:txBody>
      </p:sp>
      <p:sp>
        <p:nvSpPr>
          <p:cNvPr id="2352133" name="Rectangle 5"/>
          <p:cNvSpPr>
            <a:spLocks noChangeArrowheads="1"/>
          </p:cNvSpPr>
          <p:nvPr/>
        </p:nvSpPr>
        <p:spPr bwMode="auto">
          <a:xfrm>
            <a:off x="530225" y="1604963"/>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solidFill>
                  <a:schemeClr val="bg1"/>
                </a:solidFill>
              </a:rPr>
              <a:t>Employee</a:t>
            </a:r>
          </a:p>
          <a:p>
            <a:r>
              <a:rPr lang="en-US" sz="2000">
                <a:solidFill>
                  <a:schemeClr val="bg1"/>
                </a:solidFill>
              </a:rPr>
              <a:t>(Supervisor)</a:t>
            </a:r>
          </a:p>
        </p:txBody>
      </p:sp>
      <p:sp>
        <p:nvSpPr>
          <p:cNvPr id="2352134" name="Rectangle 6"/>
          <p:cNvSpPr>
            <a:spLocks noChangeArrowheads="1"/>
          </p:cNvSpPr>
          <p:nvPr/>
        </p:nvSpPr>
        <p:spPr bwMode="auto">
          <a:xfrm>
            <a:off x="3656013" y="253047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Record Time Worked</a:t>
            </a:r>
          </a:p>
        </p:txBody>
      </p:sp>
      <p:sp>
        <p:nvSpPr>
          <p:cNvPr id="2352135" name="Line 7"/>
          <p:cNvSpPr>
            <a:spLocks noChangeShapeType="1"/>
          </p:cNvSpPr>
          <p:nvPr/>
        </p:nvSpPr>
        <p:spPr bwMode="auto">
          <a:xfrm>
            <a:off x="2400300" y="1993900"/>
            <a:ext cx="1217613" cy="81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36" name="Rectangle 8"/>
          <p:cNvSpPr>
            <a:spLocks noChangeArrowheads="1"/>
          </p:cNvSpPr>
          <p:nvPr/>
        </p:nvSpPr>
        <p:spPr bwMode="auto">
          <a:xfrm>
            <a:off x="3675063" y="5426075"/>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Disburse Cash</a:t>
            </a:r>
          </a:p>
        </p:txBody>
      </p:sp>
      <p:sp>
        <p:nvSpPr>
          <p:cNvPr id="2352137" name="Line 9"/>
          <p:cNvSpPr>
            <a:spLocks noChangeShapeType="1"/>
          </p:cNvSpPr>
          <p:nvPr/>
        </p:nvSpPr>
        <p:spPr bwMode="auto">
          <a:xfrm>
            <a:off x="2387600" y="6049963"/>
            <a:ext cx="12874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38" name="Line 10"/>
          <p:cNvSpPr>
            <a:spLocks noChangeShapeType="1"/>
          </p:cNvSpPr>
          <p:nvPr/>
        </p:nvSpPr>
        <p:spPr bwMode="auto">
          <a:xfrm flipV="1">
            <a:off x="2438400" y="3233738"/>
            <a:ext cx="1203325" cy="66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39" name="Rectangle 11"/>
          <p:cNvSpPr>
            <a:spLocks noChangeArrowheads="1"/>
          </p:cNvSpPr>
          <p:nvPr/>
        </p:nvSpPr>
        <p:spPr bwMode="auto">
          <a:xfrm>
            <a:off x="6826250" y="2505075"/>
            <a:ext cx="1895475" cy="982663"/>
          </a:xfrm>
          <a:prstGeom prst="rect">
            <a:avLst/>
          </a:prstGeom>
          <a:solidFill>
            <a:srgbClr val="FFFF99"/>
          </a:solidFill>
          <a:ln w="3810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Time</a:t>
            </a:r>
          </a:p>
        </p:txBody>
      </p:sp>
      <p:sp>
        <p:nvSpPr>
          <p:cNvPr id="2352140" name="Rectangle 12"/>
          <p:cNvSpPr>
            <a:spLocks noChangeArrowheads="1"/>
          </p:cNvSpPr>
          <p:nvPr/>
        </p:nvSpPr>
        <p:spPr bwMode="auto">
          <a:xfrm>
            <a:off x="6845300" y="54181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Cash</a:t>
            </a:r>
          </a:p>
        </p:txBody>
      </p:sp>
      <p:sp>
        <p:nvSpPr>
          <p:cNvPr id="2352141" name="Line 13"/>
          <p:cNvSpPr>
            <a:spLocks noChangeShapeType="1"/>
          </p:cNvSpPr>
          <p:nvPr/>
        </p:nvSpPr>
        <p:spPr bwMode="auto">
          <a:xfrm>
            <a:off x="5534025" y="5891213"/>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2" name="Line 14"/>
          <p:cNvSpPr>
            <a:spLocks noChangeShapeType="1"/>
          </p:cNvSpPr>
          <p:nvPr/>
        </p:nvSpPr>
        <p:spPr bwMode="auto">
          <a:xfrm flipH="1" flipV="1">
            <a:off x="2405063" y="4183063"/>
            <a:ext cx="1252537" cy="147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3" name="Line 15"/>
          <p:cNvSpPr>
            <a:spLocks noChangeShapeType="1"/>
          </p:cNvSpPr>
          <p:nvPr/>
        </p:nvSpPr>
        <p:spPr bwMode="auto">
          <a:xfrm>
            <a:off x="5529263" y="2987675"/>
            <a:ext cx="1303337"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4" name="Line 16"/>
          <p:cNvSpPr>
            <a:spLocks noChangeShapeType="1"/>
          </p:cNvSpPr>
          <p:nvPr/>
        </p:nvSpPr>
        <p:spPr bwMode="auto">
          <a:xfrm flipH="1" flipV="1">
            <a:off x="4622800" y="3522663"/>
            <a:ext cx="15875" cy="18954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5" name="Line 17"/>
          <p:cNvSpPr>
            <a:spLocks noChangeShapeType="1"/>
          </p:cNvSpPr>
          <p:nvPr/>
        </p:nvSpPr>
        <p:spPr bwMode="auto">
          <a:xfrm flipV="1">
            <a:off x="2557463" y="2014538"/>
            <a:ext cx="117475" cy="254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6" name="Line 18"/>
          <p:cNvSpPr>
            <a:spLocks noChangeShapeType="1"/>
          </p:cNvSpPr>
          <p:nvPr/>
        </p:nvSpPr>
        <p:spPr bwMode="auto">
          <a:xfrm flipV="1">
            <a:off x="2622550" y="2062163"/>
            <a:ext cx="117475" cy="254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7" name="Line 19"/>
          <p:cNvSpPr>
            <a:spLocks noChangeShapeType="1"/>
          </p:cNvSpPr>
          <p:nvPr/>
        </p:nvSpPr>
        <p:spPr bwMode="auto">
          <a:xfrm rot="18259468" flipV="1">
            <a:off x="2513012" y="3681413"/>
            <a:ext cx="117475" cy="254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8" name="Line 20"/>
          <p:cNvSpPr>
            <a:spLocks noChangeShapeType="1"/>
          </p:cNvSpPr>
          <p:nvPr/>
        </p:nvSpPr>
        <p:spPr bwMode="auto">
          <a:xfrm rot="18259468" flipV="1">
            <a:off x="2595562" y="3624263"/>
            <a:ext cx="117475" cy="254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49" name="Line 21"/>
          <p:cNvSpPr>
            <a:spLocks noChangeShapeType="1"/>
          </p:cNvSpPr>
          <p:nvPr/>
        </p:nvSpPr>
        <p:spPr bwMode="auto">
          <a:xfrm rot="1321624" flipV="1">
            <a:off x="2517775" y="4262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0" name="Line 22"/>
          <p:cNvSpPr>
            <a:spLocks noChangeShapeType="1"/>
          </p:cNvSpPr>
          <p:nvPr/>
        </p:nvSpPr>
        <p:spPr bwMode="auto">
          <a:xfrm rot="1321624" flipV="1">
            <a:off x="2582863" y="43100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1" name="Line 23"/>
          <p:cNvSpPr>
            <a:spLocks noChangeShapeType="1"/>
          </p:cNvSpPr>
          <p:nvPr/>
        </p:nvSpPr>
        <p:spPr bwMode="auto">
          <a:xfrm rot="20066083" flipV="1">
            <a:off x="2508250" y="59293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2" name="Line 24"/>
          <p:cNvSpPr>
            <a:spLocks noChangeShapeType="1"/>
          </p:cNvSpPr>
          <p:nvPr/>
        </p:nvSpPr>
        <p:spPr bwMode="auto">
          <a:xfrm rot="20066083" flipV="1">
            <a:off x="2590800" y="5924550"/>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3" name="Oval 25"/>
          <p:cNvSpPr>
            <a:spLocks noChangeArrowheads="1"/>
          </p:cNvSpPr>
          <p:nvPr/>
        </p:nvSpPr>
        <p:spPr bwMode="auto">
          <a:xfrm>
            <a:off x="3197225" y="251142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54" name="Oval 26"/>
          <p:cNvSpPr>
            <a:spLocks noChangeArrowheads="1"/>
          </p:cNvSpPr>
          <p:nvPr/>
        </p:nvSpPr>
        <p:spPr bwMode="auto">
          <a:xfrm>
            <a:off x="3214688" y="331470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55" name="Oval 27"/>
          <p:cNvSpPr>
            <a:spLocks noChangeArrowheads="1"/>
          </p:cNvSpPr>
          <p:nvPr/>
        </p:nvSpPr>
        <p:spPr bwMode="auto">
          <a:xfrm>
            <a:off x="3302000" y="52879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56" name="Oval 28"/>
          <p:cNvSpPr>
            <a:spLocks noChangeArrowheads="1"/>
          </p:cNvSpPr>
          <p:nvPr/>
        </p:nvSpPr>
        <p:spPr bwMode="auto">
          <a:xfrm>
            <a:off x="3244850" y="5964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57" name="Line 29"/>
          <p:cNvSpPr>
            <a:spLocks noChangeShapeType="1"/>
          </p:cNvSpPr>
          <p:nvPr/>
        </p:nvSpPr>
        <p:spPr bwMode="auto">
          <a:xfrm flipH="1">
            <a:off x="3386138" y="2608263"/>
            <a:ext cx="220662" cy="33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8" name="Line 30"/>
          <p:cNvSpPr>
            <a:spLocks noChangeShapeType="1"/>
          </p:cNvSpPr>
          <p:nvPr/>
        </p:nvSpPr>
        <p:spPr bwMode="auto">
          <a:xfrm>
            <a:off x="3421063" y="2692400"/>
            <a:ext cx="20320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59" name="Line 31"/>
          <p:cNvSpPr>
            <a:spLocks noChangeShapeType="1"/>
          </p:cNvSpPr>
          <p:nvPr/>
        </p:nvSpPr>
        <p:spPr bwMode="auto">
          <a:xfrm>
            <a:off x="3403600" y="3335338"/>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0" name="Line 32"/>
          <p:cNvSpPr>
            <a:spLocks noChangeShapeType="1"/>
          </p:cNvSpPr>
          <p:nvPr/>
        </p:nvSpPr>
        <p:spPr bwMode="auto">
          <a:xfrm flipV="1">
            <a:off x="3436938" y="3048000"/>
            <a:ext cx="203200" cy="271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1" name="Line 33"/>
          <p:cNvSpPr>
            <a:spLocks noChangeShapeType="1"/>
          </p:cNvSpPr>
          <p:nvPr/>
        </p:nvSpPr>
        <p:spPr bwMode="auto">
          <a:xfrm flipH="1" flipV="1">
            <a:off x="3487738" y="5453063"/>
            <a:ext cx="152400" cy="158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2" name="Line 34"/>
          <p:cNvSpPr>
            <a:spLocks noChangeShapeType="1"/>
          </p:cNvSpPr>
          <p:nvPr/>
        </p:nvSpPr>
        <p:spPr bwMode="auto">
          <a:xfrm>
            <a:off x="3487738" y="5486400"/>
            <a:ext cx="169862" cy="40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3" name="Line 35"/>
          <p:cNvSpPr>
            <a:spLocks noChangeShapeType="1"/>
          </p:cNvSpPr>
          <p:nvPr/>
        </p:nvSpPr>
        <p:spPr bwMode="auto">
          <a:xfrm flipV="1">
            <a:off x="3403600" y="5943600"/>
            <a:ext cx="287338"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4" name="Line 36"/>
          <p:cNvSpPr>
            <a:spLocks noChangeShapeType="1"/>
          </p:cNvSpPr>
          <p:nvPr/>
        </p:nvSpPr>
        <p:spPr bwMode="auto">
          <a:xfrm>
            <a:off x="3436938" y="6078538"/>
            <a:ext cx="254000" cy="136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5" name="Line 37"/>
          <p:cNvSpPr>
            <a:spLocks noChangeShapeType="1"/>
          </p:cNvSpPr>
          <p:nvPr/>
        </p:nvSpPr>
        <p:spPr bwMode="auto">
          <a:xfrm rot="14594614" flipV="1">
            <a:off x="4576762" y="5151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6" name="Line 38"/>
          <p:cNvSpPr>
            <a:spLocks noChangeShapeType="1"/>
          </p:cNvSpPr>
          <p:nvPr/>
        </p:nvSpPr>
        <p:spPr bwMode="auto">
          <a:xfrm rot="14594614" flipV="1">
            <a:off x="4572000" y="37322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7" name="Line 39"/>
          <p:cNvSpPr>
            <a:spLocks noChangeShapeType="1"/>
          </p:cNvSpPr>
          <p:nvPr/>
        </p:nvSpPr>
        <p:spPr bwMode="auto">
          <a:xfrm flipV="1">
            <a:off x="4622800" y="3522663"/>
            <a:ext cx="2540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8" name="Line 40"/>
          <p:cNvSpPr>
            <a:spLocks noChangeShapeType="1"/>
          </p:cNvSpPr>
          <p:nvPr/>
        </p:nvSpPr>
        <p:spPr bwMode="auto">
          <a:xfrm flipH="1" flipV="1">
            <a:off x="4368800" y="3505200"/>
            <a:ext cx="271463" cy="2365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69" name="Oval 41"/>
          <p:cNvSpPr>
            <a:spLocks noChangeArrowheads="1"/>
          </p:cNvSpPr>
          <p:nvPr/>
        </p:nvSpPr>
        <p:spPr bwMode="auto">
          <a:xfrm>
            <a:off x="4519613" y="496887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70" name="Line 42"/>
          <p:cNvSpPr>
            <a:spLocks noChangeShapeType="1"/>
          </p:cNvSpPr>
          <p:nvPr/>
        </p:nvSpPr>
        <p:spPr bwMode="auto">
          <a:xfrm rot="20066083" flipV="1">
            <a:off x="6589713" y="576738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71" name="Line 43"/>
          <p:cNvSpPr>
            <a:spLocks noChangeShapeType="1"/>
          </p:cNvSpPr>
          <p:nvPr/>
        </p:nvSpPr>
        <p:spPr bwMode="auto">
          <a:xfrm rot="20066083" flipV="1">
            <a:off x="6672263" y="5762625"/>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72" name="Line 44"/>
          <p:cNvSpPr>
            <a:spLocks noChangeShapeType="1"/>
          </p:cNvSpPr>
          <p:nvPr/>
        </p:nvSpPr>
        <p:spPr bwMode="auto">
          <a:xfrm flipH="1" flipV="1">
            <a:off x="5537200" y="5722938"/>
            <a:ext cx="18573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73" name="Line 45"/>
          <p:cNvSpPr>
            <a:spLocks noChangeShapeType="1"/>
          </p:cNvSpPr>
          <p:nvPr/>
        </p:nvSpPr>
        <p:spPr bwMode="auto">
          <a:xfrm flipH="1">
            <a:off x="5570538" y="5892800"/>
            <a:ext cx="136525" cy="1349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2174" name="Oval 46"/>
          <p:cNvSpPr>
            <a:spLocks noChangeArrowheads="1"/>
          </p:cNvSpPr>
          <p:nvPr/>
        </p:nvSpPr>
        <p:spPr bwMode="auto">
          <a:xfrm>
            <a:off x="5789613" y="5802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2175" name="Rectangle 47"/>
          <p:cNvSpPr>
            <a:spLocks noChangeArrowheads="1"/>
          </p:cNvSpPr>
          <p:nvPr/>
        </p:nvSpPr>
        <p:spPr bwMode="auto">
          <a:xfrm>
            <a:off x="4070350" y="827088"/>
            <a:ext cx="4881563" cy="1381125"/>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a:solidFill>
                  <a:schemeClr val="tx1"/>
                </a:solidFill>
              </a:rPr>
              <a:t>The </a:t>
            </a:r>
            <a:r>
              <a:rPr lang="en-US" sz="2000" i="1">
                <a:solidFill>
                  <a:srgbClr val="008000"/>
                </a:solidFill>
              </a:rPr>
              <a:t>record time worked</a:t>
            </a:r>
            <a:r>
              <a:rPr lang="en-US" sz="2000">
                <a:solidFill>
                  <a:schemeClr val="tx1"/>
                </a:solidFill>
              </a:rPr>
              <a:t> event must be linked to a particular employee and supervisor for a (1,1) min/max.</a:t>
            </a:r>
            <a:endParaRPr lang="en-US" sz="2400">
              <a:solidFill>
                <a:schemeClr val="tx1"/>
              </a:solidFill>
            </a:endParaRPr>
          </a:p>
        </p:txBody>
      </p:sp>
    </p:spTree>
    <p:extLst>
      <p:ext uri="{BB962C8B-B14F-4D97-AF65-F5344CB8AC3E}">
        <p14:creationId xmlns:p14="http://schemas.microsoft.com/office/powerpoint/2010/main" val="1791569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2175"/>
                                        </p:tgtEl>
                                        <p:attrNameLst>
                                          <p:attrName>style.visibility</p:attrName>
                                        </p:attrNameLst>
                                      </p:cBhvr>
                                      <p:to>
                                        <p:strVal val="visible"/>
                                      </p:to>
                                    </p:set>
                                    <p:anim calcmode="lin" valueType="num">
                                      <p:cBhvr>
                                        <p:cTn id="7" dur="500" fill="hold"/>
                                        <p:tgtEl>
                                          <p:spTgt spid="2352175"/>
                                        </p:tgtEl>
                                        <p:attrNameLst>
                                          <p:attrName>ppt_w</p:attrName>
                                        </p:attrNameLst>
                                      </p:cBhvr>
                                      <p:tavLst>
                                        <p:tav tm="0">
                                          <p:val>
                                            <p:fltVal val="0"/>
                                          </p:val>
                                        </p:tav>
                                        <p:tav tm="100000">
                                          <p:val>
                                            <p:strVal val="#ppt_w"/>
                                          </p:val>
                                        </p:tav>
                                      </p:tavLst>
                                    </p:anim>
                                    <p:anim calcmode="lin" valueType="num">
                                      <p:cBhvr>
                                        <p:cTn id="8" dur="500" fill="hold"/>
                                        <p:tgtEl>
                                          <p:spTgt spid="2352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2175"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45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68550"/>
            <a:ext cx="8572500" cy="433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
        <p:nvSpPr>
          <p:cNvPr id="6" name="Rectangle 3"/>
          <p:cNvSpPr txBox="1">
            <a:spLocks noChangeArrowheads="1"/>
          </p:cNvSpPr>
          <p:nvPr/>
        </p:nvSpPr>
        <p:spPr>
          <a:xfrm>
            <a:off x="457200" y="1600200"/>
            <a:ext cx="8229600" cy="4724400"/>
          </a:xfrm>
          <a:prstGeom prst="rect">
            <a:avLst/>
          </a:prstGeom>
          <a:ln/>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000" dirty="0" smtClean="0"/>
              <a:t>The other attributes include facts the company wishes to collect that describe each entity.</a:t>
            </a:r>
            <a:endParaRPr lang="en-US" sz="2000" dirty="0"/>
          </a:p>
        </p:txBody>
      </p:sp>
    </p:spTree>
    <p:extLst>
      <p:ext uri="{BB962C8B-B14F-4D97-AF65-F5344CB8AC3E}">
        <p14:creationId xmlns:p14="http://schemas.microsoft.com/office/powerpoint/2010/main" val="2067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7363" name="Rectangle 3"/>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47364" name="Rectangle 4"/>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47365" name="Line 5"/>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66" name="Rectangle 6"/>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47367" name="Line 7"/>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68" name="Rectangle 8"/>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47369" name="Line 9"/>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0" name="Rectangle 10"/>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7371" name="Rectangle 11"/>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47372" name="Line 12"/>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3" name="Line 13"/>
          <p:cNvSpPr>
            <a:spLocks noChangeShapeType="1"/>
          </p:cNvSpPr>
          <p:nvPr/>
        </p:nvSpPr>
        <p:spPr bwMode="auto">
          <a:xfrm flipV="1">
            <a:off x="5521325" y="3235325"/>
            <a:ext cx="1285875" cy="5254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4" name="Rectangle 14"/>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7375" name="Line 15"/>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6" name="Line 16"/>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7" name="Line 17"/>
          <p:cNvSpPr>
            <a:spLocks noChangeShapeType="1"/>
          </p:cNvSpPr>
          <p:nvPr/>
        </p:nvSpPr>
        <p:spPr bwMode="auto">
          <a:xfrm rot="19272734" flipH="1">
            <a:off x="6565900" y="3200400"/>
            <a:ext cx="1588"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8" name="Line 18"/>
          <p:cNvSpPr>
            <a:spLocks noChangeShapeType="1"/>
          </p:cNvSpPr>
          <p:nvPr/>
        </p:nvSpPr>
        <p:spPr bwMode="auto">
          <a:xfrm rot="19272734" flipH="1">
            <a:off x="6630988" y="3160713"/>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79" name="Line 19"/>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0" name="Line 20"/>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1" name="Line 21"/>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2" name="Line 22"/>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3" name="Line 23"/>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4" name="Line 24"/>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85" name="Oval 25"/>
          <p:cNvSpPr>
            <a:spLocks noChangeArrowheads="1"/>
          </p:cNvSpPr>
          <p:nvPr/>
        </p:nvSpPr>
        <p:spPr bwMode="auto">
          <a:xfrm>
            <a:off x="5722938" y="3516313"/>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386" name="Oval 26"/>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387" name="Oval 27"/>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388" name="Oval 28"/>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389" name="Line 29"/>
          <p:cNvSpPr>
            <a:spLocks noChangeShapeType="1"/>
          </p:cNvSpPr>
          <p:nvPr/>
        </p:nvSpPr>
        <p:spPr bwMode="auto">
          <a:xfrm flipH="1">
            <a:off x="5486400" y="3705225"/>
            <a:ext cx="169863" cy="682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0" name="Line 30"/>
          <p:cNvSpPr>
            <a:spLocks noChangeShapeType="1"/>
          </p:cNvSpPr>
          <p:nvPr/>
        </p:nvSpPr>
        <p:spPr bwMode="auto">
          <a:xfrm flipH="1" flipV="1">
            <a:off x="5503863" y="3621088"/>
            <a:ext cx="152400" cy="6667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1" name="Line 31"/>
          <p:cNvSpPr>
            <a:spLocks noChangeShapeType="1"/>
          </p:cNvSpPr>
          <p:nvPr/>
        </p:nvSpPr>
        <p:spPr bwMode="auto">
          <a:xfrm flipH="1">
            <a:off x="5503863" y="3722688"/>
            <a:ext cx="150812" cy="16827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2" name="Line 32"/>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3" name="Line 33"/>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4" name="Line 34"/>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5" name="Line 35"/>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6" name="Line 36"/>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7" name="Line 37"/>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8" name="Line 38"/>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399" name="Line 39"/>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0" name="Line 40"/>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1" name="Line 41"/>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2" name="Line 42"/>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3" name="Line 43"/>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4" name="Oval 44"/>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405" name="Oval 45"/>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406" name="Line 46"/>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7" name="Line 47"/>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8" name="Line 48"/>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09" name="Oval 49"/>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7410" name="Line 50"/>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1" name="Line 51"/>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2" name="Line 52"/>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3" name="Line 53"/>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4" name="Line 54"/>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5" name="Rectangle 55"/>
          <p:cNvSpPr>
            <a:spLocks noGrp="1" noChangeArrowheads="1"/>
          </p:cNvSpPr>
          <p:nvPr>
            <p:ph type="body" idx="1"/>
          </p:nvPr>
        </p:nvSpPr>
        <p:spPr>
          <a:xfrm>
            <a:off x="457200" y="579438"/>
            <a:ext cx="8229600" cy="2316162"/>
          </a:xfrm>
          <a:ln/>
        </p:spPr>
        <p:txBody>
          <a:bodyPr>
            <a:normAutofit fontScale="85000" lnSpcReduction="10000"/>
          </a:bodyPr>
          <a:lstStyle/>
          <a:p>
            <a:r>
              <a:rPr lang="en-US" dirty="0"/>
              <a:t>The final step involves using foreign keys to implement the 1:1 and 1:N relationships.</a:t>
            </a:r>
          </a:p>
          <a:p>
            <a:r>
              <a:rPr lang="en-US" sz="2800" dirty="0" smtClean="0"/>
              <a:t>The </a:t>
            </a:r>
            <a:r>
              <a:rPr lang="en-US" sz="2800" dirty="0"/>
              <a:t>relationship between customer and sales is a 1:N relationship.  We make the primary key for the entity that occurs only once (</a:t>
            </a:r>
            <a:r>
              <a:rPr lang="en-US" sz="2800" b="1" i="1" dirty="0">
                <a:solidFill>
                  <a:srgbClr val="006600"/>
                </a:solidFill>
              </a:rPr>
              <a:t>customer</a:t>
            </a:r>
            <a:r>
              <a:rPr lang="en-US" sz="2800" dirty="0"/>
              <a:t>) serve as a foreign key in the entity that can occur many times (</a:t>
            </a:r>
            <a:r>
              <a:rPr lang="en-US" sz="2800" b="1" i="1" dirty="0">
                <a:solidFill>
                  <a:srgbClr val="006600"/>
                </a:solidFill>
              </a:rPr>
              <a:t>sale</a:t>
            </a:r>
            <a:r>
              <a:rPr lang="en-US" sz="2800" dirty="0"/>
              <a:t>).</a:t>
            </a:r>
          </a:p>
        </p:txBody>
      </p:sp>
      <p:sp>
        <p:nvSpPr>
          <p:cNvPr id="2447416" name="Line 56"/>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17" name="Line 57"/>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46577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47415">
                                            <p:txEl>
                                              <p:pRg st="0" end="0"/>
                                            </p:txEl>
                                          </p:spTgt>
                                        </p:tgtEl>
                                        <p:attrNameLst>
                                          <p:attrName>style.visibility</p:attrName>
                                        </p:attrNameLst>
                                      </p:cBhvr>
                                      <p:to>
                                        <p:strVal val="visible"/>
                                      </p:to>
                                    </p:set>
                                    <p:animEffect transition="in" filter="wipe(up)">
                                      <p:cBhvr>
                                        <p:cTn id="7" dur="500"/>
                                        <p:tgtEl>
                                          <p:spTgt spid="2447415">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47415">
                                            <p:txEl>
                                              <p:pRg st="1" end="1"/>
                                            </p:txEl>
                                          </p:spTgt>
                                        </p:tgtEl>
                                        <p:attrNameLst>
                                          <p:attrName>style.visibility</p:attrName>
                                        </p:attrNameLst>
                                      </p:cBhvr>
                                      <p:to>
                                        <p:strVal val="visible"/>
                                      </p:to>
                                    </p:set>
                                    <p:animEffect transition="in" filter="wipe(up)">
                                      <p:cBhvr>
                                        <p:cTn id="11" dur="500"/>
                                        <p:tgtEl>
                                          <p:spTgt spid="24474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15" grpId="0" build="p" bldLvl="5"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48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3" y="1836738"/>
            <a:ext cx="852487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48389" name="Line 5"/>
          <p:cNvSpPr>
            <a:spLocks noChangeShapeType="1"/>
          </p:cNvSpPr>
          <p:nvPr/>
        </p:nvSpPr>
        <p:spPr bwMode="auto">
          <a:xfrm flipV="1">
            <a:off x="3228975" y="2370138"/>
            <a:ext cx="652463" cy="15113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4238308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448389"/>
                                        </p:tgtEl>
                                        <p:attrNameLst>
                                          <p:attrName>style.visibility</p:attrName>
                                        </p:attrNameLst>
                                      </p:cBhvr>
                                      <p:to>
                                        <p:strVal val="visible"/>
                                      </p:to>
                                    </p:set>
                                    <p:animEffect transition="in" filter="wipe(down)">
                                      <p:cBhvr>
                                        <p:cTn id="7" dur="500"/>
                                        <p:tgtEl>
                                          <p:spTgt spid="2448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8389"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49410"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49411"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49412" name="Line 4"/>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13"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49414" name="Line 6"/>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15"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49416" name="Line 8"/>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17"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9418"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49419" name="Line 11"/>
          <p:cNvSpPr>
            <a:spLocks noChangeShapeType="1"/>
          </p:cNvSpPr>
          <p:nvPr/>
        </p:nvSpPr>
        <p:spPr bwMode="auto">
          <a:xfrm>
            <a:off x="5514975" y="4008438"/>
            <a:ext cx="1338263" cy="57626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0"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1"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49422" name="Line 14"/>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3" name="Line 15"/>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4"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5"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6" name="Line 18"/>
          <p:cNvSpPr>
            <a:spLocks noChangeShapeType="1"/>
          </p:cNvSpPr>
          <p:nvPr/>
        </p:nvSpPr>
        <p:spPr bwMode="auto">
          <a:xfrm rot="2154855" flipH="1">
            <a:off x="6548438" y="4289425"/>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7" name="Line 19"/>
          <p:cNvSpPr>
            <a:spLocks noChangeShapeType="1"/>
          </p:cNvSpPr>
          <p:nvPr/>
        </p:nvSpPr>
        <p:spPr bwMode="auto">
          <a:xfrm rot="2154855" flipH="1">
            <a:off x="6630988" y="4337050"/>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8" name="Line 20"/>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29" name="Line 21"/>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0" name="Line 22"/>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1" name="Line 23"/>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2"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33" name="Oval 25"/>
          <p:cNvSpPr>
            <a:spLocks noChangeArrowheads="1"/>
          </p:cNvSpPr>
          <p:nvPr/>
        </p:nvSpPr>
        <p:spPr bwMode="auto">
          <a:xfrm>
            <a:off x="5708650" y="4027488"/>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34" name="Oval 26"/>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35" name="Oval 27"/>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36"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7"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8"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39" name="Line 31"/>
          <p:cNvSpPr>
            <a:spLocks noChangeShapeType="1"/>
          </p:cNvSpPr>
          <p:nvPr/>
        </p:nvSpPr>
        <p:spPr bwMode="auto">
          <a:xfrm flipH="1" flipV="1">
            <a:off x="5468938" y="4010025"/>
            <a:ext cx="169862" cy="50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0" name="Line 32"/>
          <p:cNvSpPr>
            <a:spLocks noChangeShapeType="1"/>
          </p:cNvSpPr>
          <p:nvPr/>
        </p:nvSpPr>
        <p:spPr bwMode="auto">
          <a:xfrm>
            <a:off x="5486400" y="3890963"/>
            <a:ext cx="153988" cy="1539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1" name="Line 33"/>
          <p:cNvSpPr>
            <a:spLocks noChangeShapeType="1"/>
          </p:cNvSpPr>
          <p:nvPr/>
        </p:nvSpPr>
        <p:spPr bwMode="auto">
          <a:xfrm flipV="1">
            <a:off x="5503863" y="4060825"/>
            <a:ext cx="134937" cy="8413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2" name="Line 34"/>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3" name="Line 35"/>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4" name="Line 36"/>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5" name="Line 37"/>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6" name="Line 38"/>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7" name="Line 39"/>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8" name="Line 4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49" name="Line 4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0" name="Line 42"/>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1" name="Oval 43"/>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52" name="Oval 44"/>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53" name="Line 45"/>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4" name="Line 46"/>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5" name="Line 47"/>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6" name="Oval 48"/>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49457" name="Line 49"/>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8" name="Line 50"/>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59" name="Line 51"/>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60" name="Line 52"/>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61" name="Line 53"/>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62" name="Rectangle 54"/>
          <p:cNvSpPr>
            <a:spLocks noGrp="1" noChangeArrowheads="1"/>
          </p:cNvSpPr>
          <p:nvPr>
            <p:ph type="body" idx="1"/>
          </p:nvPr>
        </p:nvSpPr>
        <p:spPr>
          <a:xfrm>
            <a:off x="457200" y="1600200"/>
            <a:ext cx="8229600" cy="1031875"/>
          </a:xfrm>
          <a:ln/>
        </p:spPr>
        <p:txBody>
          <a:bodyPr/>
          <a:lstStyle/>
          <a:p>
            <a:pPr>
              <a:lnSpc>
                <a:spcPct val="90000"/>
              </a:lnSpc>
            </a:pPr>
            <a:r>
              <a:rPr lang="en-US"/>
              <a:t>Likewise, the primary key for </a:t>
            </a:r>
            <a:r>
              <a:rPr lang="en-US" b="1" i="1">
                <a:solidFill>
                  <a:srgbClr val="006600"/>
                </a:solidFill>
              </a:rPr>
              <a:t>employee</a:t>
            </a:r>
            <a:r>
              <a:rPr lang="en-US"/>
              <a:t> should be a foreign key in the </a:t>
            </a:r>
            <a:r>
              <a:rPr lang="en-US" b="1" i="1">
                <a:solidFill>
                  <a:srgbClr val="006600"/>
                </a:solidFill>
              </a:rPr>
              <a:t>sales</a:t>
            </a:r>
            <a:r>
              <a:rPr lang="en-US"/>
              <a:t> table.</a:t>
            </a:r>
          </a:p>
        </p:txBody>
      </p:sp>
      <p:sp>
        <p:nvSpPr>
          <p:cNvPr id="2449463" name="Line 55"/>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9464" name="Line 56"/>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638192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49462">
                                            <p:txEl>
                                              <p:pRg st="0" end="0"/>
                                            </p:txEl>
                                          </p:spTgt>
                                        </p:tgtEl>
                                        <p:attrNameLst>
                                          <p:attrName>style.visibility</p:attrName>
                                        </p:attrNameLst>
                                      </p:cBhvr>
                                      <p:to>
                                        <p:strVal val="visible"/>
                                      </p:to>
                                    </p:set>
                                    <p:animEffect transition="in" filter="wipe(up)">
                                      <p:cBhvr>
                                        <p:cTn id="7" dur="500"/>
                                        <p:tgtEl>
                                          <p:spTgt spid="24494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9462" grpId="0" build="p" bldLvl="5"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0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646238"/>
            <a:ext cx="8435975"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0436" name="Line 4"/>
          <p:cNvSpPr>
            <a:spLocks noChangeShapeType="1"/>
          </p:cNvSpPr>
          <p:nvPr/>
        </p:nvSpPr>
        <p:spPr bwMode="auto">
          <a:xfrm flipV="1">
            <a:off x="3281363" y="2141538"/>
            <a:ext cx="1919287" cy="1951037"/>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3766558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450436"/>
                                        </p:tgtEl>
                                        <p:attrNameLst>
                                          <p:attrName>style.visibility</p:attrName>
                                        </p:attrNameLst>
                                      </p:cBhvr>
                                      <p:to>
                                        <p:strVal val="visible"/>
                                      </p:to>
                                    </p:set>
                                    <p:animEffect transition="in" filter="wipe(down)">
                                      <p:cBhvr>
                                        <p:cTn id="7" dur="500"/>
                                        <p:tgtEl>
                                          <p:spTgt spid="2450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0436"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1458"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51459"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51460" name="Line 4"/>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61"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51462" name="Line 6"/>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63"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51464" name="Line 8"/>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65"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1466"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51467" name="Line 11"/>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68"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69"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1470" name="Line 14"/>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1" name="Line 15"/>
          <p:cNvSpPr>
            <a:spLocks noChangeShapeType="1"/>
          </p:cNvSpPr>
          <p:nvPr/>
        </p:nvSpPr>
        <p:spPr bwMode="auto">
          <a:xfrm flipV="1">
            <a:off x="5534025" y="4776788"/>
            <a:ext cx="1319213" cy="83026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2"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3"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4" name="Line 18"/>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5" name="Line 19"/>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6" name="Line 20"/>
          <p:cNvSpPr>
            <a:spLocks noChangeShapeType="1"/>
          </p:cNvSpPr>
          <p:nvPr/>
        </p:nvSpPr>
        <p:spPr bwMode="auto">
          <a:xfrm rot="19272734" flipH="1">
            <a:off x="6596063" y="4784725"/>
            <a:ext cx="1587" cy="30321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7" name="Line 21"/>
          <p:cNvSpPr>
            <a:spLocks noChangeShapeType="1"/>
          </p:cNvSpPr>
          <p:nvPr/>
        </p:nvSpPr>
        <p:spPr bwMode="auto">
          <a:xfrm rot="19272734" flipH="1">
            <a:off x="6661150" y="4745038"/>
            <a:ext cx="1588"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8" name="Line 22"/>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79" name="Line 23"/>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0"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481" name="Oval 25"/>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482" name="Oval 26"/>
          <p:cNvSpPr>
            <a:spLocks noChangeArrowheads="1"/>
          </p:cNvSpPr>
          <p:nvPr/>
        </p:nvSpPr>
        <p:spPr bwMode="auto">
          <a:xfrm>
            <a:off x="5689600" y="5329238"/>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483" name="Oval 27"/>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484"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5"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6"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7" name="Line 31"/>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8" name="Line 32"/>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89" name="Line 33"/>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0" name="Line 34"/>
          <p:cNvSpPr>
            <a:spLocks noChangeShapeType="1"/>
          </p:cNvSpPr>
          <p:nvPr/>
        </p:nvSpPr>
        <p:spPr bwMode="auto">
          <a:xfrm flipV="1">
            <a:off x="5519738" y="5500688"/>
            <a:ext cx="187325" cy="101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1" name="Line 35"/>
          <p:cNvSpPr>
            <a:spLocks noChangeShapeType="1"/>
          </p:cNvSpPr>
          <p:nvPr/>
        </p:nvSpPr>
        <p:spPr bwMode="auto">
          <a:xfrm flipH="1" flipV="1">
            <a:off x="5503863" y="5414963"/>
            <a:ext cx="203200" cy="50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2" name="Line 36"/>
          <p:cNvSpPr>
            <a:spLocks noChangeShapeType="1"/>
          </p:cNvSpPr>
          <p:nvPr/>
        </p:nvSpPr>
        <p:spPr bwMode="auto">
          <a:xfrm flipH="1">
            <a:off x="5519738" y="5516563"/>
            <a:ext cx="187325" cy="203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3" name="Line 37"/>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4" name="Line 38"/>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5" name="Line 39"/>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6" name="Line 4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7" name="Line 4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8" name="Line 42"/>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499" name="Oval 43"/>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500" name="Oval 44"/>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501" name="Line 45"/>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2" name="Line 46"/>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3" name="Line 47"/>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4" name="Oval 48"/>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1505" name="Line 49"/>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6" name="Line 50"/>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7" name="Line 51"/>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8" name="Line 52"/>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09" name="Line 53"/>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10" name="Rectangle 54"/>
          <p:cNvSpPr>
            <a:spLocks noGrp="1" noChangeArrowheads="1"/>
          </p:cNvSpPr>
          <p:nvPr>
            <p:ph type="body" idx="1"/>
          </p:nvPr>
        </p:nvSpPr>
        <p:spPr>
          <a:xfrm>
            <a:off x="457200" y="1600200"/>
            <a:ext cx="8229600" cy="1031875"/>
          </a:xfrm>
          <a:ln/>
        </p:spPr>
        <p:txBody>
          <a:bodyPr/>
          <a:lstStyle/>
          <a:p>
            <a:pPr>
              <a:lnSpc>
                <a:spcPct val="90000"/>
              </a:lnSpc>
            </a:pPr>
            <a:r>
              <a:rPr lang="en-US"/>
              <a:t>The primary key for </a:t>
            </a:r>
            <a:r>
              <a:rPr lang="en-US" b="1" i="1">
                <a:solidFill>
                  <a:srgbClr val="006600"/>
                </a:solidFill>
              </a:rPr>
              <a:t>employee</a:t>
            </a:r>
            <a:r>
              <a:rPr lang="en-US"/>
              <a:t> should also be a foreign key in the </a:t>
            </a:r>
            <a:r>
              <a:rPr lang="en-US" b="1" i="1">
                <a:solidFill>
                  <a:srgbClr val="006600"/>
                </a:solidFill>
              </a:rPr>
              <a:t>receive cash</a:t>
            </a:r>
            <a:r>
              <a:rPr lang="en-US"/>
              <a:t> table.</a:t>
            </a:r>
          </a:p>
        </p:txBody>
      </p:sp>
      <p:sp>
        <p:nvSpPr>
          <p:cNvPr id="2451511" name="Line 55"/>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1512" name="Line 56"/>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1894851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1510">
                                            <p:txEl>
                                              <p:pRg st="0" end="0"/>
                                            </p:txEl>
                                          </p:spTgt>
                                        </p:tgtEl>
                                        <p:attrNameLst>
                                          <p:attrName>style.visibility</p:attrName>
                                        </p:attrNameLst>
                                      </p:cBhvr>
                                      <p:to>
                                        <p:strVal val="visible"/>
                                      </p:to>
                                    </p:set>
                                    <p:animEffect transition="in" filter="wipe(up)">
                                      <p:cBhvr>
                                        <p:cTn id="7" dur="500"/>
                                        <p:tgtEl>
                                          <p:spTgt spid="24515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1510" grpId="0" build="p" bldLvl="5"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2692" name="Picture 2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3" y="1638300"/>
            <a:ext cx="8461375" cy="357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2484" name="Line 4"/>
          <p:cNvSpPr>
            <a:spLocks noChangeShapeType="1"/>
          </p:cNvSpPr>
          <p:nvPr/>
        </p:nvSpPr>
        <p:spPr bwMode="auto">
          <a:xfrm flipV="1">
            <a:off x="3281363" y="2670175"/>
            <a:ext cx="898525" cy="14224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1441182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452484"/>
                                        </p:tgtEl>
                                        <p:attrNameLst>
                                          <p:attrName>style.visibility</p:attrName>
                                        </p:attrNameLst>
                                      </p:cBhvr>
                                      <p:to>
                                        <p:strVal val="visible"/>
                                      </p:to>
                                    </p:set>
                                    <p:animEffect transition="in" filter="wipe(down)">
                                      <p:cBhvr>
                                        <p:cTn id="7" dur="500"/>
                                        <p:tgtEl>
                                          <p:spTgt spid="2452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2484" grpId="0" animBg="1"/>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3506"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53507"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53508" name="Line 4"/>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09"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53510" name="Line 6"/>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11"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53512" name="Line 8"/>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13"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3514"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53515" name="Line 11"/>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16"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17"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3518" name="Line 14"/>
          <p:cNvSpPr>
            <a:spLocks noChangeShapeType="1"/>
          </p:cNvSpPr>
          <p:nvPr/>
        </p:nvSpPr>
        <p:spPr bwMode="auto">
          <a:xfrm>
            <a:off x="5499100" y="5786438"/>
            <a:ext cx="130333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19" name="Line 15"/>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0"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1"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2" name="Line 18"/>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3" name="Line 19"/>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4" name="Line 20"/>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5" name="Line 21"/>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6" name="Line 22"/>
          <p:cNvSpPr>
            <a:spLocks noChangeShapeType="1"/>
          </p:cNvSpPr>
          <p:nvPr/>
        </p:nvSpPr>
        <p:spPr bwMode="auto">
          <a:xfrm flipH="1">
            <a:off x="6600825" y="5645150"/>
            <a:ext cx="1588"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7" name="Line 23"/>
          <p:cNvSpPr>
            <a:spLocks noChangeShapeType="1"/>
          </p:cNvSpPr>
          <p:nvPr/>
        </p:nvSpPr>
        <p:spPr bwMode="auto">
          <a:xfrm flipH="1">
            <a:off x="6700838" y="5640388"/>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28"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29" name="Oval 25"/>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30" name="Oval 26"/>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31" name="Oval 27"/>
          <p:cNvSpPr>
            <a:spLocks noChangeArrowheads="1"/>
          </p:cNvSpPr>
          <p:nvPr/>
        </p:nvSpPr>
        <p:spPr bwMode="auto">
          <a:xfrm>
            <a:off x="5722938" y="5684838"/>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32"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3"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4"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5" name="Line 31"/>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6" name="Line 32"/>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7" name="Line 33"/>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8" name="Line 34"/>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39" name="Line 35"/>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0" name="Line 36"/>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1" name="Line 37"/>
          <p:cNvSpPr>
            <a:spLocks noChangeShapeType="1"/>
          </p:cNvSpPr>
          <p:nvPr/>
        </p:nvSpPr>
        <p:spPr bwMode="auto">
          <a:xfrm flipH="1">
            <a:off x="5519738" y="5788025"/>
            <a:ext cx="2206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2" name="Line 38"/>
          <p:cNvSpPr>
            <a:spLocks noChangeShapeType="1"/>
          </p:cNvSpPr>
          <p:nvPr/>
        </p:nvSpPr>
        <p:spPr bwMode="auto">
          <a:xfrm flipH="1" flipV="1">
            <a:off x="5537200" y="5668963"/>
            <a:ext cx="169863" cy="11906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3" name="Line 39"/>
          <p:cNvSpPr>
            <a:spLocks noChangeShapeType="1"/>
          </p:cNvSpPr>
          <p:nvPr/>
        </p:nvSpPr>
        <p:spPr bwMode="auto">
          <a:xfrm flipH="1">
            <a:off x="5503863" y="5788025"/>
            <a:ext cx="185737" cy="152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4" name="Line 4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5" name="Line 4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6" name="Line 42"/>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47" name="Oval 43"/>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48" name="Oval 44"/>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49" name="Line 45"/>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0" name="Line 46"/>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1" name="Line 47"/>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2" name="Oval 48"/>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3553" name="Line 49"/>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4" name="Line 50"/>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5" name="Line 51"/>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6" name="Line 52"/>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7" name="Line 53"/>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58" name="Rectangle 54"/>
          <p:cNvSpPr>
            <a:spLocks noGrp="1" noChangeArrowheads="1"/>
          </p:cNvSpPr>
          <p:nvPr>
            <p:ph type="body" idx="1"/>
          </p:nvPr>
        </p:nvSpPr>
        <p:spPr>
          <a:xfrm>
            <a:off x="457200" y="1600200"/>
            <a:ext cx="8229600" cy="1031875"/>
          </a:xfrm>
          <a:ln/>
        </p:spPr>
        <p:txBody>
          <a:bodyPr/>
          <a:lstStyle/>
          <a:p>
            <a:pPr>
              <a:lnSpc>
                <a:spcPct val="90000"/>
              </a:lnSpc>
            </a:pPr>
            <a:r>
              <a:rPr lang="en-US"/>
              <a:t>The primary key for </a:t>
            </a:r>
            <a:r>
              <a:rPr lang="en-US" b="1" i="1">
                <a:solidFill>
                  <a:srgbClr val="006600"/>
                </a:solidFill>
              </a:rPr>
              <a:t>customer</a:t>
            </a:r>
            <a:r>
              <a:rPr lang="en-US"/>
              <a:t> should also be a foreign key in the </a:t>
            </a:r>
            <a:r>
              <a:rPr lang="en-US" b="1" i="1">
                <a:solidFill>
                  <a:srgbClr val="006600"/>
                </a:solidFill>
              </a:rPr>
              <a:t>receive cash</a:t>
            </a:r>
            <a:r>
              <a:rPr lang="en-US"/>
              <a:t> table.</a:t>
            </a:r>
          </a:p>
        </p:txBody>
      </p:sp>
      <p:sp>
        <p:nvSpPr>
          <p:cNvPr id="2453559" name="Line 55"/>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3560" name="Line 56"/>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3005939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3558">
                                            <p:txEl>
                                              <p:pRg st="0" end="0"/>
                                            </p:txEl>
                                          </p:spTgt>
                                        </p:tgtEl>
                                        <p:attrNameLst>
                                          <p:attrName>style.visibility</p:attrName>
                                        </p:attrNameLst>
                                      </p:cBhvr>
                                      <p:to>
                                        <p:strVal val="visible"/>
                                      </p:to>
                                    </p:set>
                                    <p:animEffect transition="in" filter="wipe(up)">
                                      <p:cBhvr>
                                        <p:cTn id="7" dur="500"/>
                                        <p:tgtEl>
                                          <p:spTgt spid="24535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3558" grpId="0" build="p" bldLvl="5"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45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663700"/>
            <a:ext cx="8353425"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4532" name="Line 4"/>
          <p:cNvSpPr>
            <a:spLocks noChangeShapeType="1"/>
          </p:cNvSpPr>
          <p:nvPr/>
        </p:nvSpPr>
        <p:spPr bwMode="auto">
          <a:xfrm flipV="1">
            <a:off x="3298825" y="2670175"/>
            <a:ext cx="1778000" cy="101758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4105524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454532"/>
                                        </p:tgtEl>
                                        <p:attrNameLst>
                                          <p:attrName>style.visibility</p:attrName>
                                        </p:attrNameLst>
                                      </p:cBhvr>
                                      <p:to>
                                        <p:strVal val="visible"/>
                                      </p:to>
                                    </p:set>
                                    <p:animEffect transition="in" filter="wipe(down)">
                                      <p:cBhvr>
                                        <p:cTn id="7" dur="500"/>
                                        <p:tgtEl>
                                          <p:spTgt spid="245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4532"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5554"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55555"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55556" name="Line 4"/>
          <p:cNvSpPr>
            <a:spLocks noChangeShapeType="1"/>
          </p:cNvSpPr>
          <p:nvPr/>
        </p:nvSpPr>
        <p:spPr bwMode="auto">
          <a:xfrm>
            <a:off x="4567238" y="4383088"/>
            <a:ext cx="17462" cy="93186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57"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55558" name="Line 6"/>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59"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55560" name="Line 8"/>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1"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5562"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55563" name="Line 11"/>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4"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5"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5566" name="Line 14"/>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7" name="Line 15"/>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8"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69"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0" name="Line 18"/>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1" name="Line 19"/>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2" name="Line 20"/>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3" name="Line 21"/>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4" name="Line 22"/>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5" name="Line 23"/>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76"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77" name="Oval 25"/>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78" name="Oval 26"/>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79" name="Oval 27"/>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80"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1"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2"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3" name="Line 31"/>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4" name="Line 32"/>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5" name="Line 33"/>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6" name="Line 34"/>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7" name="Line 35"/>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8" name="Line 36"/>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89" name="Line 37"/>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0" name="Line 38"/>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1" name="Line 39"/>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2" name="Line 4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3" name="Line 4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4" name="Line 42"/>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5" name="Oval 43"/>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96" name="Oval 44"/>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597" name="Line 45"/>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8" name="Line 46"/>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599" name="Line 47"/>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0" name="Oval 48"/>
          <p:cNvSpPr>
            <a:spLocks noChangeArrowheads="1"/>
          </p:cNvSpPr>
          <p:nvPr/>
        </p:nvSpPr>
        <p:spPr bwMode="auto">
          <a:xfrm>
            <a:off x="4467225" y="4933950"/>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5601" name="Line 49"/>
          <p:cNvSpPr>
            <a:spLocks noChangeShapeType="1"/>
          </p:cNvSpPr>
          <p:nvPr/>
        </p:nvSpPr>
        <p:spPr bwMode="auto">
          <a:xfrm>
            <a:off x="4379913" y="4622800"/>
            <a:ext cx="3730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2" name="Line 50"/>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3" name="Line 51"/>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4" name="Line 52"/>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5" name="Line 53"/>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6" name="Rectangle 54"/>
          <p:cNvSpPr>
            <a:spLocks noGrp="1" noChangeArrowheads="1"/>
          </p:cNvSpPr>
          <p:nvPr>
            <p:ph type="body" idx="1"/>
          </p:nvPr>
        </p:nvSpPr>
        <p:spPr>
          <a:xfrm>
            <a:off x="457200" y="579438"/>
            <a:ext cx="8229600" cy="2316162"/>
          </a:xfrm>
          <a:ln/>
        </p:spPr>
        <p:txBody>
          <a:bodyPr/>
          <a:lstStyle/>
          <a:p>
            <a:pPr>
              <a:lnSpc>
                <a:spcPct val="90000"/>
              </a:lnSpc>
            </a:pPr>
            <a:r>
              <a:rPr lang="en-US" sz="2400" dirty="0"/>
              <a:t>The relationship between </a:t>
            </a:r>
            <a:r>
              <a:rPr lang="en-US" sz="2400" b="1" i="1" dirty="0">
                <a:solidFill>
                  <a:srgbClr val="008000"/>
                </a:solidFill>
              </a:rPr>
              <a:t>sales</a:t>
            </a:r>
            <a:r>
              <a:rPr lang="en-US" sz="2400" dirty="0"/>
              <a:t> and </a:t>
            </a:r>
            <a:r>
              <a:rPr lang="en-US" sz="2400" b="1" i="1" dirty="0">
                <a:solidFill>
                  <a:srgbClr val="008000"/>
                </a:solidFill>
              </a:rPr>
              <a:t>receive cash</a:t>
            </a:r>
            <a:r>
              <a:rPr lang="en-US" sz="2400" dirty="0"/>
              <a:t> is 1:1.  Two guidelines will produce the same result.</a:t>
            </a:r>
          </a:p>
          <a:p>
            <a:pPr lvl="1">
              <a:lnSpc>
                <a:spcPct val="90000"/>
              </a:lnSpc>
            </a:pPr>
            <a:r>
              <a:rPr lang="en-US" sz="2000" dirty="0"/>
              <a:t>Put the primary key of the event with the minimum of one (</a:t>
            </a:r>
            <a:r>
              <a:rPr lang="en-US" sz="2000" b="1" dirty="0">
                <a:solidFill>
                  <a:srgbClr val="008000"/>
                </a:solidFill>
              </a:rPr>
              <a:t>sales</a:t>
            </a:r>
            <a:r>
              <a:rPr lang="en-US" sz="2000" dirty="0"/>
              <a:t>) as a foreign key in the event with the minimum of zero (</a:t>
            </a:r>
            <a:r>
              <a:rPr lang="en-US" sz="2000" b="1" i="1" dirty="0">
                <a:solidFill>
                  <a:srgbClr val="008000"/>
                </a:solidFill>
              </a:rPr>
              <a:t>receive cash</a:t>
            </a:r>
            <a:r>
              <a:rPr lang="en-US" sz="2000" dirty="0"/>
              <a:t>); or</a:t>
            </a:r>
          </a:p>
          <a:p>
            <a:pPr lvl="1">
              <a:lnSpc>
                <a:spcPct val="90000"/>
              </a:lnSpc>
            </a:pPr>
            <a:r>
              <a:rPr lang="en-US" sz="2000" dirty="0"/>
              <a:t>Put the primary key of the event that occurs first (</a:t>
            </a:r>
            <a:r>
              <a:rPr lang="en-US" sz="2000" b="1" i="1" dirty="0">
                <a:solidFill>
                  <a:srgbClr val="008000"/>
                </a:solidFill>
              </a:rPr>
              <a:t>sales</a:t>
            </a:r>
            <a:r>
              <a:rPr lang="en-US" sz="2000" dirty="0"/>
              <a:t>) as a foreign key in the event that occurs second (</a:t>
            </a:r>
            <a:r>
              <a:rPr lang="en-US" sz="2000" b="1" i="1" dirty="0">
                <a:solidFill>
                  <a:srgbClr val="008000"/>
                </a:solidFill>
              </a:rPr>
              <a:t>receive cash</a:t>
            </a:r>
            <a:r>
              <a:rPr lang="en-US" sz="2000" dirty="0"/>
              <a:t>).</a:t>
            </a:r>
          </a:p>
        </p:txBody>
      </p:sp>
      <p:sp>
        <p:nvSpPr>
          <p:cNvPr id="2455607" name="Line 55"/>
          <p:cNvSpPr>
            <a:spLocks noChangeShapeType="1"/>
          </p:cNvSpPr>
          <p:nvPr/>
        </p:nvSpPr>
        <p:spPr bwMode="auto">
          <a:xfrm>
            <a:off x="4398963" y="5214938"/>
            <a:ext cx="3730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5608" name="Line 56"/>
          <p:cNvSpPr>
            <a:spLocks noChangeShapeType="1"/>
          </p:cNvSpPr>
          <p:nvPr/>
        </p:nvSpPr>
        <p:spPr bwMode="auto">
          <a:xfrm>
            <a:off x="4379913" y="4543425"/>
            <a:ext cx="3730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02763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5606">
                                            <p:txEl>
                                              <p:pRg st="0" end="0"/>
                                            </p:txEl>
                                          </p:spTgt>
                                        </p:tgtEl>
                                        <p:attrNameLst>
                                          <p:attrName>style.visibility</p:attrName>
                                        </p:attrNameLst>
                                      </p:cBhvr>
                                      <p:to>
                                        <p:strVal val="visible"/>
                                      </p:to>
                                    </p:set>
                                    <p:animEffect transition="in" filter="wipe(up)">
                                      <p:cBhvr>
                                        <p:cTn id="7" dur="500"/>
                                        <p:tgtEl>
                                          <p:spTgt spid="24556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5606">
                                            <p:txEl>
                                              <p:pRg st="1" end="1"/>
                                            </p:txEl>
                                          </p:spTgt>
                                        </p:tgtEl>
                                        <p:attrNameLst>
                                          <p:attrName>style.visibility</p:attrName>
                                        </p:attrNameLst>
                                      </p:cBhvr>
                                      <p:to>
                                        <p:strVal val="visible"/>
                                      </p:to>
                                    </p:set>
                                    <p:animEffect transition="in" filter="wipe(up)">
                                      <p:cBhvr>
                                        <p:cTn id="12" dur="500"/>
                                        <p:tgtEl>
                                          <p:spTgt spid="24556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5606">
                                            <p:txEl>
                                              <p:pRg st="2" end="2"/>
                                            </p:txEl>
                                          </p:spTgt>
                                        </p:tgtEl>
                                        <p:attrNameLst>
                                          <p:attrName>style.visibility</p:attrName>
                                        </p:attrNameLst>
                                      </p:cBhvr>
                                      <p:to>
                                        <p:strVal val="visible"/>
                                      </p:to>
                                    </p:set>
                                    <p:animEffect transition="in" filter="wipe(up)">
                                      <p:cBhvr>
                                        <p:cTn id="17" dur="500"/>
                                        <p:tgtEl>
                                          <p:spTgt spid="24556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560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3155" name="Rectangle 3"/>
          <p:cNvSpPr>
            <a:spLocks noChangeArrowheads="1"/>
          </p:cNvSpPr>
          <p:nvPr/>
        </p:nvSpPr>
        <p:spPr bwMode="auto">
          <a:xfrm>
            <a:off x="517525" y="353060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solidFill>
                  <a:schemeClr val="bg1"/>
                </a:solidFill>
              </a:rPr>
              <a:t>Employees</a:t>
            </a:r>
          </a:p>
        </p:txBody>
      </p:sp>
      <p:sp>
        <p:nvSpPr>
          <p:cNvPr id="2353156" name="Rectangle 4"/>
          <p:cNvSpPr>
            <a:spLocks noChangeArrowheads="1"/>
          </p:cNvSpPr>
          <p:nvPr/>
        </p:nvSpPr>
        <p:spPr bwMode="auto">
          <a:xfrm>
            <a:off x="536575" y="54308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(Payroll Clerk)</a:t>
            </a:r>
          </a:p>
        </p:txBody>
      </p:sp>
      <p:sp>
        <p:nvSpPr>
          <p:cNvPr id="2353157" name="Rectangle 5"/>
          <p:cNvSpPr>
            <a:spLocks noChangeArrowheads="1"/>
          </p:cNvSpPr>
          <p:nvPr/>
        </p:nvSpPr>
        <p:spPr bwMode="auto">
          <a:xfrm>
            <a:off x="530225" y="1604963"/>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solidFill>
                  <a:schemeClr val="bg1"/>
                </a:solidFill>
              </a:rPr>
              <a:t>Employee</a:t>
            </a:r>
          </a:p>
          <a:p>
            <a:r>
              <a:rPr lang="en-US" sz="2000">
                <a:solidFill>
                  <a:schemeClr val="bg1"/>
                </a:solidFill>
              </a:rPr>
              <a:t>(Supervisor)</a:t>
            </a:r>
          </a:p>
        </p:txBody>
      </p:sp>
      <p:sp>
        <p:nvSpPr>
          <p:cNvPr id="2353158" name="Rectangle 6"/>
          <p:cNvSpPr>
            <a:spLocks noChangeArrowheads="1"/>
          </p:cNvSpPr>
          <p:nvPr/>
        </p:nvSpPr>
        <p:spPr bwMode="auto">
          <a:xfrm>
            <a:off x="3656013" y="253047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Record Time Worked</a:t>
            </a:r>
          </a:p>
        </p:txBody>
      </p:sp>
      <p:sp>
        <p:nvSpPr>
          <p:cNvPr id="2353159" name="Line 7"/>
          <p:cNvSpPr>
            <a:spLocks noChangeShapeType="1"/>
          </p:cNvSpPr>
          <p:nvPr/>
        </p:nvSpPr>
        <p:spPr bwMode="auto">
          <a:xfrm>
            <a:off x="2400300" y="1993900"/>
            <a:ext cx="1217613" cy="81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0" name="Rectangle 8"/>
          <p:cNvSpPr>
            <a:spLocks noChangeArrowheads="1"/>
          </p:cNvSpPr>
          <p:nvPr/>
        </p:nvSpPr>
        <p:spPr bwMode="auto">
          <a:xfrm>
            <a:off x="3675063" y="5426075"/>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Disburse Cash</a:t>
            </a:r>
          </a:p>
        </p:txBody>
      </p:sp>
      <p:sp>
        <p:nvSpPr>
          <p:cNvPr id="2353161" name="Line 9"/>
          <p:cNvSpPr>
            <a:spLocks noChangeShapeType="1"/>
          </p:cNvSpPr>
          <p:nvPr/>
        </p:nvSpPr>
        <p:spPr bwMode="auto">
          <a:xfrm>
            <a:off x="2387600" y="6049963"/>
            <a:ext cx="12874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2" name="Line 10"/>
          <p:cNvSpPr>
            <a:spLocks noChangeShapeType="1"/>
          </p:cNvSpPr>
          <p:nvPr/>
        </p:nvSpPr>
        <p:spPr bwMode="auto">
          <a:xfrm flipV="1">
            <a:off x="2438400" y="3233738"/>
            <a:ext cx="1203325" cy="66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3" name="Rectangle 11"/>
          <p:cNvSpPr>
            <a:spLocks noChangeArrowheads="1"/>
          </p:cNvSpPr>
          <p:nvPr/>
        </p:nvSpPr>
        <p:spPr bwMode="auto">
          <a:xfrm>
            <a:off x="6826250" y="2505075"/>
            <a:ext cx="1895475" cy="982663"/>
          </a:xfrm>
          <a:prstGeom prst="rect">
            <a:avLst/>
          </a:prstGeom>
          <a:solidFill>
            <a:srgbClr val="FFFF99"/>
          </a:solidFill>
          <a:ln w="3810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Time</a:t>
            </a:r>
          </a:p>
        </p:txBody>
      </p:sp>
      <p:sp>
        <p:nvSpPr>
          <p:cNvPr id="2353164" name="Rectangle 12"/>
          <p:cNvSpPr>
            <a:spLocks noChangeArrowheads="1"/>
          </p:cNvSpPr>
          <p:nvPr/>
        </p:nvSpPr>
        <p:spPr bwMode="auto">
          <a:xfrm>
            <a:off x="6845300" y="54181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Cash</a:t>
            </a:r>
          </a:p>
        </p:txBody>
      </p:sp>
      <p:sp>
        <p:nvSpPr>
          <p:cNvPr id="2353165" name="Line 13"/>
          <p:cNvSpPr>
            <a:spLocks noChangeShapeType="1"/>
          </p:cNvSpPr>
          <p:nvPr/>
        </p:nvSpPr>
        <p:spPr bwMode="auto">
          <a:xfrm>
            <a:off x="5534025" y="5891213"/>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6" name="Line 14"/>
          <p:cNvSpPr>
            <a:spLocks noChangeShapeType="1"/>
          </p:cNvSpPr>
          <p:nvPr/>
        </p:nvSpPr>
        <p:spPr bwMode="auto">
          <a:xfrm flipH="1" flipV="1">
            <a:off x="2405063" y="4183063"/>
            <a:ext cx="1252537" cy="147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7" name="Line 15"/>
          <p:cNvSpPr>
            <a:spLocks noChangeShapeType="1"/>
          </p:cNvSpPr>
          <p:nvPr/>
        </p:nvSpPr>
        <p:spPr bwMode="auto">
          <a:xfrm>
            <a:off x="5529263" y="2987675"/>
            <a:ext cx="1303337"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8" name="Line 16"/>
          <p:cNvSpPr>
            <a:spLocks noChangeShapeType="1"/>
          </p:cNvSpPr>
          <p:nvPr/>
        </p:nvSpPr>
        <p:spPr bwMode="auto">
          <a:xfrm flipH="1" flipV="1">
            <a:off x="4622800" y="3522663"/>
            <a:ext cx="15875" cy="18954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69" name="Line 17"/>
          <p:cNvSpPr>
            <a:spLocks noChangeShapeType="1"/>
          </p:cNvSpPr>
          <p:nvPr/>
        </p:nvSpPr>
        <p:spPr bwMode="auto">
          <a:xfrm flipV="1">
            <a:off x="2557463" y="20145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0" name="Line 18"/>
          <p:cNvSpPr>
            <a:spLocks noChangeShapeType="1"/>
          </p:cNvSpPr>
          <p:nvPr/>
        </p:nvSpPr>
        <p:spPr bwMode="auto">
          <a:xfrm flipV="1">
            <a:off x="2622550" y="20621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1" name="Line 19"/>
          <p:cNvSpPr>
            <a:spLocks noChangeShapeType="1"/>
          </p:cNvSpPr>
          <p:nvPr/>
        </p:nvSpPr>
        <p:spPr bwMode="auto">
          <a:xfrm rot="18259468" flipV="1">
            <a:off x="2513012" y="36814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2" name="Line 20"/>
          <p:cNvSpPr>
            <a:spLocks noChangeShapeType="1"/>
          </p:cNvSpPr>
          <p:nvPr/>
        </p:nvSpPr>
        <p:spPr bwMode="auto">
          <a:xfrm rot="18259468" flipV="1">
            <a:off x="2595562" y="36242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3" name="Line 21"/>
          <p:cNvSpPr>
            <a:spLocks noChangeShapeType="1"/>
          </p:cNvSpPr>
          <p:nvPr/>
        </p:nvSpPr>
        <p:spPr bwMode="auto">
          <a:xfrm rot="1321624" flipV="1">
            <a:off x="2517775" y="4262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4" name="Line 22"/>
          <p:cNvSpPr>
            <a:spLocks noChangeShapeType="1"/>
          </p:cNvSpPr>
          <p:nvPr/>
        </p:nvSpPr>
        <p:spPr bwMode="auto">
          <a:xfrm rot="1321624" flipV="1">
            <a:off x="2582863" y="43100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5" name="Line 23"/>
          <p:cNvSpPr>
            <a:spLocks noChangeShapeType="1"/>
          </p:cNvSpPr>
          <p:nvPr/>
        </p:nvSpPr>
        <p:spPr bwMode="auto">
          <a:xfrm rot="20066083" flipV="1">
            <a:off x="2508250" y="59293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6" name="Line 24"/>
          <p:cNvSpPr>
            <a:spLocks noChangeShapeType="1"/>
          </p:cNvSpPr>
          <p:nvPr/>
        </p:nvSpPr>
        <p:spPr bwMode="auto">
          <a:xfrm rot="20066083" flipV="1">
            <a:off x="2590800" y="5924550"/>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77" name="Oval 25"/>
          <p:cNvSpPr>
            <a:spLocks noChangeArrowheads="1"/>
          </p:cNvSpPr>
          <p:nvPr/>
        </p:nvSpPr>
        <p:spPr bwMode="auto">
          <a:xfrm>
            <a:off x="3197225" y="2511425"/>
            <a:ext cx="203200" cy="187325"/>
          </a:xfrm>
          <a:prstGeom prst="ellipse">
            <a:avLst/>
          </a:prstGeom>
          <a:solidFill>
            <a:srgbClr val="FFDDBB"/>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78" name="Oval 26"/>
          <p:cNvSpPr>
            <a:spLocks noChangeArrowheads="1"/>
          </p:cNvSpPr>
          <p:nvPr/>
        </p:nvSpPr>
        <p:spPr bwMode="auto">
          <a:xfrm>
            <a:off x="3214688" y="3314700"/>
            <a:ext cx="203200" cy="187325"/>
          </a:xfrm>
          <a:prstGeom prst="ellipse">
            <a:avLst/>
          </a:prstGeom>
          <a:solidFill>
            <a:srgbClr val="FFDDBB"/>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79" name="Oval 27"/>
          <p:cNvSpPr>
            <a:spLocks noChangeArrowheads="1"/>
          </p:cNvSpPr>
          <p:nvPr/>
        </p:nvSpPr>
        <p:spPr bwMode="auto">
          <a:xfrm>
            <a:off x="3302000" y="52879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80" name="Oval 28"/>
          <p:cNvSpPr>
            <a:spLocks noChangeArrowheads="1"/>
          </p:cNvSpPr>
          <p:nvPr/>
        </p:nvSpPr>
        <p:spPr bwMode="auto">
          <a:xfrm>
            <a:off x="3244850" y="5964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81" name="Line 29"/>
          <p:cNvSpPr>
            <a:spLocks noChangeShapeType="1"/>
          </p:cNvSpPr>
          <p:nvPr/>
        </p:nvSpPr>
        <p:spPr bwMode="auto">
          <a:xfrm flipH="1">
            <a:off x="3386138" y="2608263"/>
            <a:ext cx="220662" cy="3333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2" name="Line 30"/>
          <p:cNvSpPr>
            <a:spLocks noChangeShapeType="1"/>
          </p:cNvSpPr>
          <p:nvPr/>
        </p:nvSpPr>
        <p:spPr bwMode="auto">
          <a:xfrm>
            <a:off x="3421063" y="2692400"/>
            <a:ext cx="203200" cy="254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3" name="Line 31"/>
          <p:cNvSpPr>
            <a:spLocks noChangeShapeType="1"/>
          </p:cNvSpPr>
          <p:nvPr/>
        </p:nvSpPr>
        <p:spPr bwMode="auto">
          <a:xfrm>
            <a:off x="3403600" y="3335338"/>
            <a:ext cx="203200" cy="508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4" name="Line 32"/>
          <p:cNvSpPr>
            <a:spLocks noChangeShapeType="1"/>
          </p:cNvSpPr>
          <p:nvPr/>
        </p:nvSpPr>
        <p:spPr bwMode="auto">
          <a:xfrm flipV="1">
            <a:off x="3436938" y="3048000"/>
            <a:ext cx="203200" cy="2714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5" name="Line 33"/>
          <p:cNvSpPr>
            <a:spLocks noChangeShapeType="1"/>
          </p:cNvSpPr>
          <p:nvPr/>
        </p:nvSpPr>
        <p:spPr bwMode="auto">
          <a:xfrm flipH="1" flipV="1">
            <a:off x="3487738" y="5453063"/>
            <a:ext cx="152400" cy="158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6" name="Line 34"/>
          <p:cNvSpPr>
            <a:spLocks noChangeShapeType="1"/>
          </p:cNvSpPr>
          <p:nvPr/>
        </p:nvSpPr>
        <p:spPr bwMode="auto">
          <a:xfrm>
            <a:off x="3487738" y="5486400"/>
            <a:ext cx="169862" cy="40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7" name="Line 35"/>
          <p:cNvSpPr>
            <a:spLocks noChangeShapeType="1"/>
          </p:cNvSpPr>
          <p:nvPr/>
        </p:nvSpPr>
        <p:spPr bwMode="auto">
          <a:xfrm flipV="1">
            <a:off x="3403600" y="5943600"/>
            <a:ext cx="287338"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8" name="Line 36"/>
          <p:cNvSpPr>
            <a:spLocks noChangeShapeType="1"/>
          </p:cNvSpPr>
          <p:nvPr/>
        </p:nvSpPr>
        <p:spPr bwMode="auto">
          <a:xfrm>
            <a:off x="3436938" y="6078538"/>
            <a:ext cx="254000" cy="136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89" name="Line 37"/>
          <p:cNvSpPr>
            <a:spLocks noChangeShapeType="1"/>
          </p:cNvSpPr>
          <p:nvPr/>
        </p:nvSpPr>
        <p:spPr bwMode="auto">
          <a:xfrm rot="14594614" flipV="1">
            <a:off x="4576762" y="5151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0" name="Line 38"/>
          <p:cNvSpPr>
            <a:spLocks noChangeShapeType="1"/>
          </p:cNvSpPr>
          <p:nvPr/>
        </p:nvSpPr>
        <p:spPr bwMode="auto">
          <a:xfrm rot="14594614" flipV="1">
            <a:off x="4572000" y="37322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1" name="Line 39"/>
          <p:cNvSpPr>
            <a:spLocks noChangeShapeType="1"/>
          </p:cNvSpPr>
          <p:nvPr/>
        </p:nvSpPr>
        <p:spPr bwMode="auto">
          <a:xfrm flipV="1">
            <a:off x="4622800" y="3522663"/>
            <a:ext cx="2540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2" name="Line 40"/>
          <p:cNvSpPr>
            <a:spLocks noChangeShapeType="1"/>
          </p:cNvSpPr>
          <p:nvPr/>
        </p:nvSpPr>
        <p:spPr bwMode="auto">
          <a:xfrm flipH="1" flipV="1">
            <a:off x="4368800" y="3505200"/>
            <a:ext cx="271463" cy="2365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3" name="Oval 41"/>
          <p:cNvSpPr>
            <a:spLocks noChangeArrowheads="1"/>
          </p:cNvSpPr>
          <p:nvPr/>
        </p:nvSpPr>
        <p:spPr bwMode="auto">
          <a:xfrm>
            <a:off x="4519613" y="496887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94" name="Line 42"/>
          <p:cNvSpPr>
            <a:spLocks noChangeShapeType="1"/>
          </p:cNvSpPr>
          <p:nvPr/>
        </p:nvSpPr>
        <p:spPr bwMode="auto">
          <a:xfrm rot="20066083" flipV="1">
            <a:off x="6589713" y="576738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5" name="Line 43"/>
          <p:cNvSpPr>
            <a:spLocks noChangeShapeType="1"/>
          </p:cNvSpPr>
          <p:nvPr/>
        </p:nvSpPr>
        <p:spPr bwMode="auto">
          <a:xfrm rot="20066083" flipV="1">
            <a:off x="6672263" y="5762625"/>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6" name="Line 44"/>
          <p:cNvSpPr>
            <a:spLocks noChangeShapeType="1"/>
          </p:cNvSpPr>
          <p:nvPr/>
        </p:nvSpPr>
        <p:spPr bwMode="auto">
          <a:xfrm flipH="1" flipV="1">
            <a:off x="5537200" y="5722938"/>
            <a:ext cx="18573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7" name="Line 45"/>
          <p:cNvSpPr>
            <a:spLocks noChangeShapeType="1"/>
          </p:cNvSpPr>
          <p:nvPr/>
        </p:nvSpPr>
        <p:spPr bwMode="auto">
          <a:xfrm flipH="1">
            <a:off x="5570538" y="5892800"/>
            <a:ext cx="136525" cy="1349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198" name="Oval 46"/>
          <p:cNvSpPr>
            <a:spLocks noChangeArrowheads="1"/>
          </p:cNvSpPr>
          <p:nvPr/>
        </p:nvSpPr>
        <p:spPr bwMode="auto">
          <a:xfrm>
            <a:off x="5789613" y="5802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3199" name="Rectangle 47"/>
          <p:cNvSpPr>
            <a:spLocks noChangeArrowheads="1"/>
          </p:cNvSpPr>
          <p:nvPr/>
        </p:nvSpPr>
        <p:spPr bwMode="auto">
          <a:xfrm>
            <a:off x="3449638" y="522288"/>
            <a:ext cx="5694362" cy="1670050"/>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a:solidFill>
                  <a:schemeClr val="tx1"/>
                </a:solidFill>
              </a:rPr>
              <a:t>However, each agent can be linked to zero or many </a:t>
            </a:r>
            <a:r>
              <a:rPr lang="en-US" sz="2000" i="1">
                <a:solidFill>
                  <a:srgbClr val="008000"/>
                </a:solidFill>
              </a:rPr>
              <a:t>record time worked</a:t>
            </a:r>
            <a:r>
              <a:rPr lang="en-US" sz="2000">
                <a:solidFill>
                  <a:schemeClr val="tx1"/>
                </a:solidFill>
              </a:rPr>
              <a:t> events.  The zero minimum allows for inclusion of a new employee or supervisor who has not yet been involved in a time recording.</a:t>
            </a:r>
            <a:endParaRPr lang="en-US" sz="2400">
              <a:solidFill>
                <a:schemeClr val="tx1"/>
              </a:solidFill>
            </a:endParaRPr>
          </a:p>
        </p:txBody>
      </p:sp>
      <p:sp>
        <p:nvSpPr>
          <p:cNvPr id="2353200" name="Line 48"/>
          <p:cNvSpPr>
            <a:spLocks noChangeShapeType="1"/>
          </p:cNvSpPr>
          <p:nvPr/>
        </p:nvSpPr>
        <p:spPr bwMode="auto">
          <a:xfrm flipH="1" flipV="1">
            <a:off x="3436938" y="2692400"/>
            <a:ext cx="203200" cy="1190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3201" name="Line 49"/>
          <p:cNvSpPr>
            <a:spLocks noChangeShapeType="1"/>
          </p:cNvSpPr>
          <p:nvPr/>
        </p:nvSpPr>
        <p:spPr bwMode="auto">
          <a:xfrm flipV="1">
            <a:off x="3455988" y="3217863"/>
            <a:ext cx="203200" cy="13493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5187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3199"/>
                                        </p:tgtEl>
                                        <p:attrNameLst>
                                          <p:attrName>style.visibility</p:attrName>
                                        </p:attrNameLst>
                                      </p:cBhvr>
                                      <p:to>
                                        <p:strVal val="visible"/>
                                      </p:to>
                                    </p:set>
                                    <p:anim calcmode="lin" valueType="num">
                                      <p:cBhvr>
                                        <p:cTn id="7" dur="500" fill="hold"/>
                                        <p:tgtEl>
                                          <p:spTgt spid="2353199"/>
                                        </p:tgtEl>
                                        <p:attrNameLst>
                                          <p:attrName>ppt_w</p:attrName>
                                        </p:attrNameLst>
                                      </p:cBhvr>
                                      <p:tavLst>
                                        <p:tav tm="0">
                                          <p:val>
                                            <p:fltVal val="0"/>
                                          </p:val>
                                        </p:tav>
                                        <p:tav tm="100000">
                                          <p:val>
                                            <p:strVal val="#ppt_w"/>
                                          </p:val>
                                        </p:tav>
                                      </p:tavLst>
                                    </p:anim>
                                    <p:anim calcmode="lin" valueType="num">
                                      <p:cBhvr>
                                        <p:cTn id="8" dur="500" fill="hold"/>
                                        <p:tgtEl>
                                          <p:spTgt spid="23531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3199"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6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1743075"/>
            <a:ext cx="8629650" cy="336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6580" name="Line 4"/>
          <p:cNvSpPr>
            <a:spLocks noChangeShapeType="1"/>
          </p:cNvSpPr>
          <p:nvPr/>
        </p:nvSpPr>
        <p:spPr bwMode="auto">
          <a:xfrm>
            <a:off x="2701925" y="2211388"/>
            <a:ext cx="968375" cy="511175"/>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3312351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56580"/>
                                        </p:tgtEl>
                                        <p:attrNameLst>
                                          <p:attrName>style.visibility</p:attrName>
                                        </p:attrNameLst>
                                      </p:cBhvr>
                                      <p:to>
                                        <p:strVal val="visible"/>
                                      </p:to>
                                    </p:set>
                                    <p:animEffect transition="in" filter="wipe(left)">
                                      <p:cBhvr>
                                        <p:cTn id="7" dur="500"/>
                                        <p:tgtEl>
                                          <p:spTgt spid="2456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6580" grpId="0" animBg="1"/>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02"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57603"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57604" name="Line 4"/>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05"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57606" name="Line 6"/>
          <p:cNvSpPr>
            <a:spLocks noChangeShapeType="1"/>
          </p:cNvSpPr>
          <p:nvPr/>
        </p:nvSpPr>
        <p:spPr bwMode="auto">
          <a:xfrm flipV="1">
            <a:off x="2395538" y="3906838"/>
            <a:ext cx="1204912" cy="635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07"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57608" name="Line 8"/>
          <p:cNvSpPr>
            <a:spLocks noChangeShapeType="1"/>
          </p:cNvSpPr>
          <p:nvPr/>
        </p:nvSpPr>
        <p:spPr bwMode="auto">
          <a:xfrm>
            <a:off x="2387600" y="5805488"/>
            <a:ext cx="12017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09"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7610"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57611" name="Line 11"/>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2"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3"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7614" name="Line 14"/>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5" name="Line 15"/>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6"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7"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8" name="Line 18"/>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19" name="Line 19"/>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0" name="Line 20"/>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1" name="Line 21"/>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2" name="Line 22"/>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3" name="Line 23"/>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4"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25" name="Oval 25"/>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26" name="Oval 26"/>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27" name="Oval 27"/>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28"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29"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0"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1" name="Line 31"/>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2" name="Line 32"/>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3" name="Line 33"/>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4" name="Line 34"/>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5" name="Line 35"/>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6" name="Line 36"/>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7" name="Line 37"/>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8" name="Line 38"/>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39" name="Line 39"/>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0" name="Line 40"/>
          <p:cNvSpPr>
            <a:spLocks noChangeShapeType="1"/>
          </p:cNvSpPr>
          <p:nvPr/>
        </p:nvSpPr>
        <p:spPr bwMode="auto">
          <a:xfrm rot="21565950" flipH="1">
            <a:off x="2633663" y="3763963"/>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1" name="Line 41"/>
          <p:cNvSpPr>
            <a:spLocks noChangeShapeType="1"/>
          </p:cNvSpPr>
          <p:nvPr/>
        </p:nvSpPr>
        <p:spPr bwMode="auto">
          <a:xfrm flipH="1">
            <a:off x="2632075" y="56578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2" name="Line 42"/>
          <p:cNvSpPr>
            <a:spLocks noChangeShapeType="1"/>
          </p:cNvSpPr>
          <p:nvPr/>
        </p:nvSpPr>
        <p:spPr bwMode="auto">
          <a:xfrm flipH="1">
            <a:off x="2522538" y="56530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3" name="Oval 43"/>
          <p:cNvSpPr>
            <a:spLocks noChangeArrowheads="1"/>
          </p:cNvSpPr>
          <p:nvPr/>
        </p:nvSpPr>
        <p:spPr bwMode="auto">
          <a:xfrm>
            <a:off x="3197225" y="3814763"/>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44" name="Oval 44"/>
          <p:cNvSpPr>
            <a:spLocks noChangeArrowheads="1"/>
          </p:cNvSpPr>
          <p:nvPr/>
        </p:nvSpPr>
        <p:spPr bwMode="auto">
          <a:xfrm>
            <a:off x="3175000" y="5719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45" name="Line 45"/>
          <p:cNvSpPr>
            <a:spLocks noChangeShapeType="1"/>
          </p:cNvSpPr>
          <p:nvPr/>
        </p:nvSpPr>
        <p:spPr bwMode="auto">
          <a:xfrm flipH="1">
            <a:off x="3421063" y="5788025"/>
            <a:ext cx="185737" cy="17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6" name="Line 46"/>
          <p:cNvSpPr>
            <a:spLocks noChangeShapeType="1"/>
          </p:cNvSpPr>
          <p:nvPr/>
        </p:nvSpPr>
        <p:spPr bwMode="auto">
          <a:xfrm flipH="1">
            <a:off x="3421063" y="5618163"/>
            <a:ext cx="185737"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7" name="Line 47"/>
          <p:cNvSpPr>
            <a:spLocks noChangeShapeType="1"/>
          </p:cNvSpPr>
          <p:nvPr/>
        </p:nvSpPr>
        <p:spPr bwMode="auto">
          <a:xfrm flipH="1" flipV="1">
            <a:off x="3403600" y="5805488"/>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48" name="Oval 48"/>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7649" name="Line 49"/>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0" name="Line 50"/>
          <p:cNvSpPr>
            <a:spLocks noChangeShapeType="1"/>
          </p:cNvSpPr>
          <p:nvPr/>
        </p:nvSpPr>
        <p:spPr bwMode="auto">
          <a:xfrm flipH="1">
            <a:off x="3429000" y="3752850"/>
            <a:ext cx="166688" cy="152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1" name="Line 51"/>
          <p:cNvSpPr>
            <a:spLocks noChangeShapeType="1"/>
          </p:cNvSpPr>
          <p:nvPr/>
        </p:nvSpPr>
        <p:spPr bwMode="auto">
          <a:xfrm flipH="1" flipV="1">
            <a:off x="3429000" y="3905250"/>
            <a:ext cx="176213" cy="1571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2" name="Line 52"/>
          <p:cNvSpPr>
            <a:spLocks noChangeShapeType="1"/>
          </p:cNvSpPr>
          <p:nvPr/>
        </p:nvSpPr>
        <p:spPr bwMode="auto">
          <a:xfrm flipH="1" flipV="1">
            <a:off x="2400300" y="3743325"/>
            <a:ext cx="171450" cy="1571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3" name="Line 53"/>
          <p:cNvSpPr>
            <a:spLocks noChangeShapeType="1"/>
          </p:cNvSpPr>
          <p:nvPr/>
        </p:nvSpPr>
        <p:spPr bwMode="auto">
          <a:xfrm flipV="1">
            <a:off x="2405063" y="3910013"/>
            <a:ext cx="171450" cy="1524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4" name="Rectangle 54"/>
          <p:cNvSpPr>
            <a:spLocks noGrp="1" noChangeArrowheads="1"/>
          </p:cNvSpPr>
          <p:nvPr>
            <p:ph type="body" idx="1"/>
          </p:nvPr>
        </p:nvSpPr>
        <p:spPr>
          <a:xfrm>
            <a:off x="457200" y="1600200"/>
            <a:ext cx="8229600" cy="1031875"/>
          </a:xfrm>
          <a:ln/>
        </p:spPr>
        <p:txBody>
          <a:bodyPr/>
          <a:lstStyle/>
          <a:p>
            <a:pPr>
              <a:lnSpc>
                <a:spcPct val="80000"/>
              </a:lnSpc>
            </a:pPr>
            <a:r>
              <a:rPr lang="en-US" sz="2400"/>
              <a:t>The relationship between </a:t>
            </a:r>
            <a:r>
              <a:rPr lang="en-US" sz="2400" b="1" i="1">
                <a:solidFill>
                  <a:srgbClr val="008000"/>
                </a:solidFill>
              </a:rPr>
              <a:t>sales</a:t>
            </a:r>
            <a:r>
              <a:rPr lang="en-US" sz="2400"/>
              <a:t> and </a:t>
            </a:r>
            <a:r>
              <a:rPr lang="en-US" sz="2400" b="1" i="1">
                <a:solidFill>
                  <a:srgbClr val="008000"/>
                </a:solidFill>
              </a:rPr>
              <a:t>inventory</a:t>
            </a:r>
            <a:r>
              <a:rPr lang="en-US" sz="2400"/>
              <a:t> is a many-to-many relationship and was already implemented by the creation of a separate table..</a:t>
            </a:r>
          </a:p>
        </p:txBody>
      </p:sp>
      <p:sp>
        <p:nvSpPr>
          <p:cNvPr id="2457655" name="Line 55"/>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656" name="Line 56"/>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4135097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654">
                                            <p:txEl>
                                              <p:pRg st="0" end="0"/>
                                            </p:txEl>
                                          </p:spTgt>
                                        </p:tgtEl>
                                        <p:attrNameLst>
                                          <p:attrName>style.visibility</p:attrName>
                                        </p:attrNameLst>
                                      </p:cBhvr>
                                      <p:to>
                                        <p:strVal val="visible"/>
                                      </p:to>
                                    </p:set>
                                    <p:animEffect transition="in" filter="wipe(up)">
                                      <p:cBhvr>
                                        <p:cTn id="7" dur="500"/>
                                        <p:tgtEl>
                                          <p:spTgt spid="24576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54" grpId="0" build="p" bldLvl="5"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626" name="Rectangle 2"/>
          <p:cNvSpPr>
            <a:spLocks noChangeArrowheads="1"/>
          </p:cNvSpPr>
          <p:nvPr/>
        </p:nvSpPr>
        <p:spPr bwMode="auto">
          <a:xfrm>
            <a:off x="3608388" y="3425825"/>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Sale</a:t>
            </a:r>
          </a:p>
        </p:txBody>
      </p:sp>
      <p:sp>
        <p:nvSpPr>
          <p:cNvPr id="2458627" name="Rectangle 3"/>
          <p:cNvSpPr>
            <a:spLocks noChangeArrowheads="1"/>
          </p:cNvSpPr>
          <p:nvPr/>
        </p:nvSpPr>
        <p:spPr bwMode="auto">
          <a:xfrm>
            <a:off x="3627438" y="53260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Receive</a:t>
            </a:r>
          </a:p>
          <a:p>
            <a:r>
              <a:rPr lang="en-US" sz="2400"/>
              <a:t>Cash</a:t>
            </a:r>
          </a:p>
        </p:txBody>
      </p:sp>
      <p:sp>
        <p:nvSpPr>
          <p:cNvPr id="2458628" name="Line 4"/>
          <p:cNvSpPr>
            <a:spLocks noChangeShapeType="1"/>
          </p:cNvSpPr>
          <p:nvPr/>
        </p:nvSpPr>
        <p:spPr bwMode="auto">
          <a:xfrm>
            <a:off x="4567238" y="4383088"/>
            <a:ext cx="17462" cy="9318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29" name="Rectangle 5"/>
          <p:cNvSpPr>
            <a:spLocks noChangeArrowheads="1"/>
          </p:cNvSpPr>
          <p:nvPr/>
        </p:nvSpPr>
        <p:spPr bwMode="auto">
          <a:xfrm>
            <a:off x="512763" y="3411538"/>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Inventory</a:t>
            </a:r>
          </a:p>
        </p:txBody>
      </p:sp>
      <p:sp>
        <p:nvSpPr>
          <p:cNvPr id="2458630" name="Line 6"/>
          <p:cNvSpPr>
            <a:spLocks noChangeShapeType="1"/>
          </p:cNvSpPr>
          <p:nvPr/>
        </p:nvSpPr>
        <p:spPr bwMode="auto">
          <a:xfrm flipV="1">
            <a:off x="2395538" y="3906838"/>
            <a:ext cx="1204912" cy="63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31" name="Rectangle 7"/>
          <p:cNvSpPr>
            <a:spLocks noChangeArrowheads="1"/>
          </p:cNvSpPr>
          <p:nvPr/>
        </p:nvSpPr>
        <p:spPr bwMode="auto">
          <a:xfrm>
            <a:off x="496888" y="532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Cash</a:t>
            </a:r>
          </a:p>
        </p:txBody>
      </p:sp>
      <p:sp>
        <p:nvSpPr>
          <p:cNvPr id="2458632" name="Line 8"/>
          <p:cNvSpPr>
            <a:spLocks noChangeShapeType="1"/>
          </p:cNvSpPr>
          <p:nvPr/>
        </p:nvSpPr>
        <p:spPr bwMode="auto">
          <a:xfrm>
            <a:off x="2387600" y="5805488"/>
            <a:ext cx="120173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33" name="Rectangle 9"/>
          <p:cNvSpPr>
            <a:spLocks noChangeArrowheads="1"/>
          </p:cNvSpPr>
          <p:nvPr/>
        </p:nvSpPr>
        <p:spPr bwMode="auto">
          <a:xfrm>
            <a:off x="6826250" y="274955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8634" name="Rectangle 10"/>
          <p:cNvSpPr>
            <a:spLocks noChangeArrowheads="1"/>
          </p:cNvSpPr>
          <p:nvPr/>
        </p:nvSpPr>
        <p:spPr bwMode="auto">
          <a:xfrm>
            <a:off x="6829425" y="4051300"/>
            <a:ext cx="1895475" cy="9826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Employee</a:t>
            </a:r>
          </a:p>
        </p:txBody>
      </p:sp>
      <p:sp>
        <p:nvSpPr>
          <p:cNvPr id="2458635" name="Line 11"/>
          <p:cNvSpPr>
            <a:spLocks noChangeShapeType="1"/>
          </p:cNvSpPr>
          <p:nvPr/>
        </p:nvSpPr>
        <p:spPr bwMode="auto">
          <a:xfrm>
            <a:off x="5514975" y="4008438"/>
            <a:ext cx="1338263" cy="576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36" name="Line 12"/>
          <p:cNvSpPr>
            <a:spLocks noChangeShapeType="1"/>
          </p:cNvSpPr>
          <p:nvPr/>
        </p:nvSpPr>
        <p:spPr bwMode="auto">
          <a:xfrm flipV="1">
            <a:off x="5521325" y="3235325"/>
            <a:ext cx="1285875" cy="525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37" name="Rectangle 13"/>
          <p:cNvSpPr>
            <a:spLocks noChangeArrowheads="1"/>
          </p:cNvSpPr>
          <p:nvPr/>
        </p:nvSpPr>
        <p:spPr bwMode="auto">
          <a:xfrm>
            <a:off x="6845300" y="5313363"/>
            <a:ext cx="1895475" cy="9826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400"/>
              <a:t>Customer</a:t>
            </a:r>
          </a:p>
        </p:txBody>
      </p:sp>
      <p:sp>
        <p:nvSpPr>
          <p:cNvPr id="2458638" name="Line 14"/>
          <p:cNvSpPr>
            <a:spLocks noChangeShapeType="1"/>
          </p:cNvSpPr>
          <p:nvPr/>
        </p:nvSpPr>
        <p:spPr bwMode="auto">
          <a:xfrm>
            <a:off x="5499100" y="5786438"/>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39" name="Line 15"/>
          <p:cNvSpPr>
            <a:spLocks noChangeShapeType="1"/>
          </p:cNvSpPr>
          <p:nvPr/>
        </p:nvSpPr>
        <p:spPr bwMode="auto">
          <a:xfrm flipV="1">
            <a:off x="5534025" y="4776788"/>
            <a:ext cx="1319213" cy="8302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0" name="Line 16"/>
          <p:cNvSpPr>
            <a:spLocks noChangeShapeType="1"/>
          </p:cNvSpPr>
          <p:nvPr/>
        </p:nvSpPr>
        <p:spPr bwMode="auto">
          <a:xfrm rot="19272734" flipH="1">
            <a:off x="6565900" y="320040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1" name="Line 17"/>
          <p:cNvSpPr>
            <a:spLocks noChangeShapeType="1"/>
          </p:cNvSpPr>
          <p:nvPr/>
        </p:nvSpPr>
        <p:spPr bwMode="auto">
          <a:xfrm rot="19272734" flipH="1">
            <a:off x="6630988" y="316071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2" name="Line 18"/>
          <p:cNvSpPr>
            <a:spLocks noChangeShapeType="1"/>
          </p:cNvSpPr>
          <p:nvPr/>
        </p:nvSpPr>
        <p:spPr bwMode="auto">
          <a:xfrm rot="2154855" flipH="1">
            <a:off x="6548438" y="4289425"/>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3" name="Line 19"/>
          <p:cNvSpPr>
            <a:spLocks noChangeShapeType="1"/>
          </p:cNvSpPr>
          <p:nvPr/>
        </p:nvSpPr>
        <p:spPr bwMode="auto">
          <a:xfrm rot="2154855" flipH="1">
            <a:off x="6630988" y="4337050"/>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4" name="Line 20"/>
          <p:cNvSpPr>
            <a:spLocks noChangeShapeType="1"/>
          </p:cNvSpPr>
          <p:nvPr/>
        </p:nvSpPr>
        <p:spPr bwMode="auto">
          <a:xfrm rot="19272734" flipH="1">
            <a:off x="6596063" y="4784725"/>
            <a:ext cx="1587" cy="3032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5" name="Line 21"/>
          <p:cNvSpPr>
            <a:spLocks noChangeShapeType="1"/>
          </p:cNvSpPr>
          <p:nvPr/>
        </p:nvSpPr>
        <p:spPr bwMode="auto">
          <a:xfrm rot="19272734" flipH="1">
            <a:off x="6661150" y="4745038"/>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6" name="Line 22"/>
          <p:cNvSpPr>
            <a:spLocks noChangeShapeType="1"/>
          </p:cNvSpPr>
          <p:nvPr/>
        </p:nvSpPr>
        <p:spPr bwMode="auto">
          <a:xfrm flipH="1">
            <a:off x="6600825" y="5645150"/>
            <a:ext cx="1588"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7" name="Line 23"/>
          <p:cNvSpPr>
            <a:spLocks noChangeShapeType="1"/>
          </p:cNvSpPr>
          <p:nvPr/>
        </p:nvSpPr>
        <p:spPr bwMode="auto">
          <a:xfrm flipH="1">
            <a:off x="6700838" y="5640388"/>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48" name="Oval 24"/>
          <p:cNvSpPr>
            <a:spLocks noChangeArrowheads="1"/>
          </p:cNvSpPr>
          <p:nvPr/>
        </p:nvSpPr>
        <p:spPr bwMode="auto">
          <a:xfrm>
            <a:off x="5722938" y="3516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49" name="Oval 25"/>
          <p:cNvSpPr>
            <a:spLocks noChangeArrowheads="1"/>
          </p:cNvSpPr>
          <p:nvPr/>
        </p:nvSpPr>
        <p:spPr bwMode="auto">
          <a:xfrm>
            <a:off x="5708650" y="402748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50" name="Oval 26"/>
          <p:cNvSpPr>
            <a:spLocks noChangeArrowheads="1"/>
          </p:cNvSpPr>
          <p:nvPr/>
        </p:nvSpPr>
        <p:spPr bwMode="auto">
          <a:xfrm>
            <a:off x="5689600" y="5329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51" name="Oval 27"/>
          <p:cNvSpPr>
            <a:spLocks noChangeArrowheads="1"/>
          </p:cNvSpPr>
          <p:nvPr/>
        </p:nvSpPr>
        <p:spPr bwMode="auto">
          <a:xfrm>
            <a:off x="5722938" y="56848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52" name="Line 28"/>
          <p:cNvSpPr>
            <a:spLocks noChangeShapeType="1"/>
          </p:cNvSpPr>
          <p:nvPr/>
        </p:nvSpPr>
        <p:spPr bwMode="auto">
          <a:xfrm flipH="1">
            <a:off x="5486400" y="3705225"/>
            <a:ext cx="169863" cy="682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3" name="Line 29"/>
          <p:cNvSpPr>
            <a:spLocks noChangeShapeType="1"/>
          </p:cNvSpPr>
          <p:nvPr/>
        </p:nvSpPr>
        <p:spPr bwMode="auto">
          <a:xfrm flipH="1" flipV="1">
            <a:off x="5503863" y="3621088"/>
            <a:ext cx="152400" cy="66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4" name="Line 30"/>
          <p:cNvSpPr>
            <a:spLocks noChangeShapeType="1"/>
          </p:cNvSpPr>
          <p:nvPr/>
        </p:nvSpPr>
        <p:spPr bwMode="auto">
          <a:xfrm flipH="1">
            <a:off x="5503863" y="3722688"/>
            <a:ext cx="150812" cy="1682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5" name="Line 31"/>
          <p:cNvSpPr>
            <a:spLocks noChangeShapeType="1"/>
          </p:cNvSpPr>
          <p:nvPr/>
        </p:nvSpPr>
        <p:spPr bwMode="auto">
          <a:xfrm flipH="1" flipV="1">
            <a:off x="5468938" y="4010025"/>
            <a:ext cx="169862"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6" name="Line 32"/>
          <p:cNvSpPr>
            <a:spLocks noChangeShapeType="1"/>
          </p:cNvSpPr>
          <p:nvPr/>
        </p:nvSpPr>
        <p:spPr bwMode="auto">
          <a:xfrm>
            <a:off x="5486400" y="3890963"/>
            <a:ext cx="153988" cy="1539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7" name="Line 33"/>
          <p:cNvSpPr>
            <a:spLocks noChangeShapeType="1"/>
          </p:cNvSpPr>
          <p:nvPr/>
        </p:nvSpPr>
        <p:spPr bwMode="auto">
          <a:xfrm flipV="1">
            <a:off x="5503863" y="4060825"/>
            <a:ext cx="134937" cy="841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8" name="Line 34"/>
          <p:cNvSpPr>
            <a:spLocks noChangeShapeType="1"/>
          </p:cNvSpPr>
          <p:nvPr/>
        </p:nvSpPr>
        <p:spPr bwMode="auto">
          <a:xfrm flipV="1">
            <a:off x="5519738" y="5500688"/>
            <a:ext cx="187325"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59" name="Line 35"/>
          <p:cNvSpPr>
            <a:spLocks noChangeShapeType="1"/>
          </p:cNvSpPr>
          <p:nvPr/>
        </p:nvSpPr>
        <p:spPr bwMode="auto">
          <a:xfrm flipH="1" flipV="1">
            <a:off x="5503863" y="5414963"/>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0" name="Line 36"/>
          <p:cNvSpPr>
            <a:spLocks noChangeShapeType="1"/>
          </p:cNvSpPr>
          <p:nvPr/>
        </p:nvSpPr>
        <p:spPr bwMode="auto">
          <a:xfrm flipH="1">
            <a:off x="5519738" y="5516563"/>
            <a:ext cx="187325"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1" name="Line 37"/>
          <p:cNvSpPr>
            <a:spLocks noChangeShapeType="1"/>
          </p:cNvSpPr>
          <p:nvPr/>
        </p:nvSpPr>
        <p:spPr bwMode="auto">
          <a:xfrm flipH="1">
            <a:off x="5519738" y="5788025"/>
            <a:ext cx="2206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2" name="Line 38"/>
          <p:cNvSpPr>
            <a:spLocks noChangeShapeType="1"/>
          </p:cNvSpPr>
          <p:nvPr/>
        </p:nvSpPr>
        <p:spPr bwMode="auto">
          <a:xfrm flipH="1" flipV="1">
            <a:off x="5537200" y="5668963"/>
            <a:ext cx="169863" cy="1190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3" name="Line 39"/>
          <p:cNvSpPr>
            <a:spLocks noChangeShapeType="1"/>
          </p:cNvSpPr>
          <p:nvPr/>
        </p:nvSpPr>
        <p:spPr bwMode="auto">
          <a:xfrm flipH="1">
            <a:off x="5503863" y="5788025"/>
            <a:ext cx="185737"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4" name="Line 40"/>
          <p:cNvSpPr>
            <a:spLocks noChangeShapeType="1"/>
          </p:cNvSpPr>
          <p:nvPr/>
        </p:nvSpPr>
        <p:spPr bwMode="auto">
          <a:xfrm rot="21565950" flipH="1">
            <a:off x="2633663" y="3763963"/>
            <a:ext cx="1587" cy="304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5" name="Line 41"/>
          <p:cNvSpPr>
            <a:spLocks noChangeShapeType="1"/>
          </p:cNvSpPr>
          <p:nvPr/>
        </p:nvSpPr>
        <p:spPr bwMode="auto">
          <a:xfrm flipH="1">
            <a:off x="2632075" y="5657850"/>
            <a:ext cx="1588"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6" name="Line 42"/>
          <p:cNvSpPr>
            <a:spLocks noChangeShapeType="1"/>
          </p:cNvSpPr>
          <p:nvPr/>
        </p:nvSpPr>
        <p:spPr bwMode="auto">
          <a:xfrm flipH="1">
            <a:off x="2522538" y="5653088"/>
            <a:ext cx="1587" cy="3048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67" name="Oval 43"/>
          <p:cNvSpPr>
            <a:spLocks noChangeArrowheads="1"/>
          </p:cNvSpPr>
          <p:nvPr/>
        </p:nvSpPr>
        <p:spPr bwMode="auto">
          <a:xfrm>
            <a:off x="3197225" y="38147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68" name="Oval 44"/>
          <p:cNvSpPr>
            <a:spLocks noChangeArrowheads="1"/>
          </p:cNvSpPr>
          <p:nvPr/>
        </p:nvSpPr>
        <p:spPr bwMode="auto">
          <a:xfrm>
            <a:off x="3175000" y="5719763"/>
            <a:ext cx="203200" cy="187325"/>
          </a:xfrm>
          <a:prstGeom prst="ellipse">
            <a:avLst/>
          </a:prstGeom>
          <a:solidFill>
            <a:srgbClr val="FFDDBB"/>
          </a:solidFill>
          <a:ln w="571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69" name="Line 45"/>
          <p:cNvSpPr>
            <a:spLocks noChangeShapeType="1"/>
          </p:cNvSpPr>
          <p:nvPr/>
        </p:nvSpPr>
        <p:spPr bwMode="auto">
          <a:xfrm flipH="1">
            <a:off x="3421063" y="5788025"/>
            <a:ext cx="185737" cy="174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0" name="Line 46"/>
          <p:cNvSpPr>
            <a:spLocks noChangeShapeType="1"/>
          </p:cNvSpPr>
          <p:nvPr/>
        </p:nvSpPr>
        <p:spPr bwMode="auto">
          <a:xfrm flipH="1">
            <a:off x="3421063" y="5618163"/>
            <a:ext cx="185737" cy="2032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1" name="Line 47"/>
          <p:cNvSpPr>
            <a:spLocks noChangeShapeType="1"/>
          </p:cNvSpPr>
          <p:nvPr/>
        </p:nvSpPr>
        <p:spPr bwMode="auto">
          <a:xfrm flipH="1" flipV="1">
            <a:off x="3403600" y="5805488"/>
            <a:ext cx="203200" cy="13493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2" name="Oval 48"/>
          <p:cNvSpPr>
            <a:spLocks noChangeArrowheads="1"/>
          </p:cNvSpPr>
          <p:nvPr/>
        </p:nvSpPr>
        <p:spPr bwMode="auto">
          <a:xfrm>
            <a:off x="4467225" y="493395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458673" name="Line 49"/>
          <p:cNvSpPr>
            <a:spLocks noChangeShapeType="1"/>
          </p:cNvSpPr>
          <p:nvPr/>
        </p:nvSpPr>
        <p:spPr bwMode="auto">
          <a:xfrm>
            <a:off x="4379913" y="4622800"/>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4" name="Line 50"/>
          <p:cNvSpPr>
            <a:spLocks noChangeShapeType="1"/>
          </p:cNvSpPr>
          <p:nvPr/>
        </p:nvSpPr>
        <p:spPr bwMode="auto">
          <a:xfrm flipH="1">
            <a:off x="3429000" y="3752850"/>
            <a:ext cx="16668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5" name="Line 51"/>
          <p:cNvSpPr>
            <a:spLocks noChangeShapeType="1"/>
          </p:cNvSpPr>
          <p:nvPr/>
        </p:nvSpPr>
        <p:spPr bwMode="auto">
          <a:xfrm flipH="1" flipV="1">
            <a:off x="3429000" y="3905250"/>
            <a:ext cx="176213"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6" name="Line 52"/>
          <p:cNvSpPr>
            <a:spLocks noChangeShapeType="1"/>
          </p:cNvSpPr>
          <p:nvPr/>
        </p:nvSpPr>
        <p:spPr bwMode="auto">
          <a:xfrm flipH="1" flipV="1">
            <a:off x="2400300" y="3743325"/>
            <a:ext cx="171450" cy="157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7" name="Line 53"/>
          <p:cNvSpPr>
            <a:spLocks noChangeShapeType="1"/>
          </p:cNvSpPr>
          <p:nvPr/>
        </p:nvSpPr>
        <p:spPr bwMode="auto">
          <a:xfrm flipV="1">
            <a:off x="2405063" y="3910013"/>
            <a:ext cx="17145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78" name="Rectangle 54"/>
          <p:cNvSpPr>
            <a:spLocks noGrp="1" noChangeArrowheads="1"/>
          </p:cNvSpPr>
          <p:nvPr>
            <p:ph type="body" idx="1"/>
          </p:nvPr>
        </p:nvSpPr>
        <p:spPr>
          <a:xfrm>
            <a:off x="457200" y="1600200"/>
            <a:ext cx="8229600" cy="1031875"/>
          </a:xfrm>
          <a:ln/>
        </p:spPr>
        <p:txBody>
          <a:bodyPr/>
          <a:lstStyle/>
          <a:p>
            <a:pPr>
              <a:lnSpc>
                <a:spcPct val="80000"/>
              </a:lnSpc>
            </a:pPr>
            <a:r>
              <a:rPr lang="en-US" sz="2000"/>
              <a:t>In the relationship between </a:t>
            </a:r>
            <a:r>
              <a:rPr lang="en-US" sz="2000" i="1">
                <a:solidFill>
                  <a:srgbClr val="008000"/>
                </a:solidFill>
              </a:rPr>
              <a:t>cash</a:t>
            </a:r>
            <a:r>
              <a:rPr lang="en-US" sz="2000"/>
              <a:t> and </a:t>
            </a:r>
            <a:r>
              <a:rPr lang="en-US" sz="2000" b="1" i="1">
                <a:solidFill>
                  <a:srgbClr val="008000"/>
                </a:solidFill>
              </a:rPr>
              <a:t>receive cash</a:t>
            </a:r>
            <a:r>
              <a:rPr lang="en-US" sz="2000"/>
              <a:t>, the primary key for the entity that occurs once (</a:t>
            </a:r>
            <a:r>
              <a:rPr lang="en-US" sz="2000" b="1" i="1">
                <a:solidFill>
                  <a:srgbClr val="008000"/>
                </a:solidFill>
              </a:rPr>
              <a:t>cash</a:t>
            </a:r>
            <a:r>
              <a:rPr lang="en-US" sz="2000"/>
              <a:t>) should be a foreign key in the entity that occurs many times (</a:t>
            </a:r>
            <a:r>
              <a:rPr lang="en-US" sz="2000" b="1" i="1">
                <a:solidFill>
                  <a:srgbClr val="008000"/>
                </a:solidFill>
              </a:rPr>
              <a:t>receive cash</a:t>
            </a:r>
            <a:r>
              <a:rPr lang="en-US" sz="2000"/>
              <a:t>).</a:t>
            </a:r>
          </a:p>
        </p:txBody>
      </p:sp>
      <p:sp>
        <p:nvSpPr>
          <p:cNvPr id="2458679" name="Line 55"/>
          <p:cNvSpPr>
            <a:spLocks noChangeShapeType="1"/>
          </p:cNvSpPr>
          <p:nvPr/>
        </p:nvSpPr>
        <p:spPr bwMode="auto">
          <a:xfrm>
            <a:off x="4398963" y="5214938"/>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80" name="Line 56"/>
          <p:cNvSpPr>
            <a:spLocks noChangeShapeType="1"/>
          </p:cNvSpPr>
          <p:nvPr/>
        </p:nvSpPr>
        <p:spPr bwMode="auto">
          <a:xfrm>
            <a:off x="4379913" y="4543425"/>
            <a:ext cx="37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3806220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8678">
                                            <p:txEl>
                                              <p:pRg st="0" end="0"/>
                                            </p:txEl>
                                          </p:spTgt>
                                        </p:tgtEl>
                                        <p:attrNameLst>
                                          <p:attrName>style.visibility</p:attrName>
                                        </p:attrNameLst>
                                      </p:cBhvr>
                                      <p:to>
                                        <p:strVal val="visible"/>
                                      </p:to>
                                    </p:set>
                                    <p:animEffect transition="in" filter="wipe(up)">
                                      <p:cBhvr>
                                        <p:cTn id="7" dur="500"/>
                                        <p:tgtEl>
                                          <p:spTgt spid="24586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78" grpId="0" build="p" bldLvl="5"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96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798638"/>
            <a:ext cx="8347075"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9652" name="Line 4"/>
          <p:cNvSpPr>
            <a:spLocks noChangeShapeType="1"/>
          </p:cNvSpPr>
          <p:nvPr/>
        </p:nvSpPr>
        <p:spPr bwMode="auto">
          <a:xfrm flipV="1">
            <a:off x="3071813" y="2986088"/>
            <a:ext cx="1530350" cy="38576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2"/>
          <p:cNvSpPr txBox="1">
            <a:spLocks noChangeArrowheads="1"/>
          </p:cNvSpPr>
          <p:nvPr/>
        </p:nvSpPr>
        <p:spPr>
          <a:xfrm>
            <a:off x="381000" y="609600"/>
            <a:ext cx="8229600" cy="1066800"/>
          </a:xfrm>
          <a:prstGeom prst="rect">
            <a:avLst/>
          </a:prstGeom>
          <a:ln/>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200" dirty="0" smtClean="0"/>
              <a:t>Example – Revenue Cycle</a:t>
            </a:r>
            <a:endParaRPr lang="en-US" sz="3200" dirty="0"/>
          </a:p>
        </p:txBody>
      </p:sp>
    </p:spTree>
    <p:extLst>
      <p:ext uri="{BB962C8B-B14F-4D97-AF65-F5344CB8AC3E}">
        <p14:creationId xmlns:p14="http://schemas.microsoft.com/office/powerpoint/2010/main" val="3674870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59652"/>
                                        </p:tgtEl>
                                        <p:attrNameLst>
                                          <p:attrName>style.visibility</p:attrName>
                                        </p:attrNameLst>
                                      </p:cBhvr>
                                      <p:to>
                                        <p:strVal val="visible"/>
                                      </p:to>
                                    </p:set>
                                    <p:animEffect transition="in" filter="wipe(left)">
                                      <p:cBhvr>
                                        <p:cTn id="7" dur="500"/>
                                        <p:tgtEl>
                                          <p:spTgt spid="2459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65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Completeness Check</a:t>
            </a:r>
            <a:endParaRPr lang="en-US" dirty="0"/>
          </a:p>
        </p:txBody>
      </p:sp>
      <p:sp>
        <p:nvSpPr>
          <p:cNvPr id="3" name="Content Placeholder 2"/>
          <p:cNvSpPr>
            <a:spLocks noGrp="1"/>
          </p:cNvSpPr>
          <p:nvPr>
            <p:ph idx="1"/>
          </p:nvPr>
        </p:nvSpPr>
        <p:spPr>
          <a:xfrm>
            <a:off x="457200" y="1981200"/>
            <a:ext cx="8229600" cy="4325112"/>
          </a:xfrm>
        </p:spPr>
        <p:txBody>
          <a:bodyPr>
            <a:normAutofit/>
          </a:bodyPr>
          <a:lstStyle/>
          <a:p>
            <a:pPr>
              <a:lnSpc>
                <a:spcPct val="90000"/>
              </a:lnSpc>
            </a:pPr>
            <a:r>
              <a:rPr lang="en-US" dirty="0"/>
              <a:t>When all attributes have been assigned, the basic requirements for a well-structured relational database can be used as a final accuracy check:</a:t>
            </a:r>
          </a:p>
          <a:p>
            <a:pPr lvl="1">
              <a:lnSpc>
                <a:spcPct val="90000"/>
              </a:lnSpc>
            </a:pPr>
            <a:r>
              <a:rPr lang="en-US" sz="2800" dirty="0"/>
              <a:t>Every table has a primary key.</a:t>
            </a:r>
          </a:p>
          <a:p>
            <a:pPr lvl="1">
              <a:lnSpc>
                <a:spcPct val="90000"/>
              </a:lnSpc>
            </a:pPr>
            <a:r>
              <a:rPr lang="en-US" sz="2800" dirty="0"/>
              <a:t>Other attributes in the table are either a fact that describes the entity or a foreign key used to link tables.</a:t>
            </a:r>
          </a:p>
          <a:p>
            <a:pPr lvl="1">
              <a:lnSpc>
                <a:spcPct val="90000"/>
              </a:lnSpc>
            </a:pPr>
            <a:r>
              <a:rPr lang="en-US" sz="2800" dirty="0"/>
              <a:t>Every attribute in every table is single-valued.</a:t>
            </a:r>
          </a:p>
          <a:p>
            <a:pPr lvl="1"/>
            <a:endParaRPr lang="en-US" dirty="0"/>
          </a:p>
        </p:txBody>
      </p:sp>
      <p:sp>
        <p:nvSpPr>
          <p:cNvPr id="4" name="Slide Number Placeholder 3"/>
          <p:cNvSpPr>
            <a:spLocks noGrp="1"/>
          </p:cNvSpPr>
          <p:nvPr>
            <p:ph type="sldNum" sz="quarter" idx="12"/>
          </p:nvPr>
        </p:nvSpPr>
        <p:spPr/>
        <p:txBody>
          <a:bodyPr/>
          <a:lstStyle/>
          <a:p>
            <a:r>
              <a:rPr lang="en-US" dirty="0" smtClean="0"/>
              <a:t>18-</a:t>
            </a:r>
            <a:fld id="{9CCB3326-081A-4E29-BE26-0D1E4E66F8EF}" type="slidenum">
              <a:rPr lang="en-US" smtClean="0"/>
              <a:pPr/>
              <a:t>64</a:t>
            </a:fld>
            <a:endParaRPr lang="en-US" dirty="0"/>
          </a:p>
        </p:txBody>
      </p:sp>
    </p:spTree>
    <p:extLst>
      <p:ext uri="{BB962C8B-B14F-4D97-AF65-F5344CB8AC3E}">
        <p14:creationId xmlns:p14="http://schemas.microsoft.com/office/powerpoint/2010/main" val="224273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4179" name="Rectangle 3"/>
          <p:cNvSpPr>
            <a:spLocks noChangeArrowheads="1"/>
          </p:cNvSpPr>
          <p:nvPr/>
        </p:nvSpPr>
        <p:spPr bwMode="auto">
          <a:xfrm>
            <a:off x="517525" y="3530600"/>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solidFill>
                  <a:schemeClr val="bg1"/>
                </a:solidFill>
              </a:rPr>
              <a:t>Employees</a:t>
            </a:r>
          </a:p>
        </p:txBody>
      </p:sp>
      <p:sp>
        <p:nvSpPr>
          <p:cNvPr id="2354180" name="Rectangle 4"/>
          <p:cNvSpPr>
            <a:spLocks noChangeArrowheads="1"/>
          </p:cNvSpPr>
          <p:nvPr/>
        </p:nvSpPr>
        <p:spPr bwMode="auto">
          <a:xfrm>
            <a:off x="536575" y="5430838"/>
            <a:ext cx="1895475" cy="98266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Employee (Payroll Clerk)</a:t>
            </a:r>
          </a:p>
        </p:txBody>
      </p:sp>
      <p:sp>
        <p:nvSpPr>
          <p:cNvPr id="2354181" name="Rectangle 5"/>
          <p:cNvSpPr>
            <a:spLocks noChangeArrowheads="1"/>
          </p:cNvSpPr>
          <p:nvPr/>
        </p:nvSpPr>
        <p:spPr bwMode="auto">
          <a:xfrm>
            <a:off x="530225" y="1604963"/>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Employee</a:t>
            </a:r>
          </a:p>
          <a:p>
            <a:r>
              <a:rPr lang="en-US" sz="2000"/>
              <a:t>(Supervisor)</a:t>
            </a:r>
          </a:p>
        </p:txBody>
      </p:sp>
      <p:sp>
        <p:nvSpPr>
          <p:cNvPr id="2354182" name="Rectangle 6"/>
          <p:cNvSpPr>
            <a:spLocks noChangeArrowheads="1"/>
          </p:cNvSpPr>
          <p:nvPr/>
        </p:nvSpPr>
        <p:spPr bwMode="auto">
          <a:xfrm>
            <a:off x="3656013" y="2530475"/>
            <a:ext cx="1895475" cy="9826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Record Time Worked</a:t>
            </a:r>
          </a:p>
        </p:txBody>
      </p:sp>
      <p:sp>
        <p:nvSpPr>
          <p:cNvPr id="2354183" name="Line 7"/>
          <p:cNvSpPr>
            <a:spLocks noChangeShapeType="1"/>
          </p:cNvSpPr>
          <p:nvPr/>
        </p:nvSpPr>
        <p:spPr bwMode="auto">
          <a:xfrm>
            <a:off x="2400300" y="1993900"/>
            <a:ext cx="1217613" cy="81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84" name="Rectangle 8"/>
          <p:cNvSpPr>
            <a:spLocks noChangeArrowheads="1"/>
          </p:cNvSpPr>
          <p:nvPr/>
        </p:nvSpPr>
        <p:spPr bwMode="auto">
          <a:xfrm>
            <a:off x="3675063" y="5426075"/>
            <a:ext cx="1895475" cy="982663"/>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bg1"/>
                </a:solidFill>
              </a:rPr>
              <a:t>Disburse Cash</a:t>
            </a:r>
          </a:p>
        </p:txBody>
      </p:sp>
      <p:sp>
        <p:nvSpPr>
          <p:cNvPr id="2354185" name="Line 9"/>
          <p:cNvSpPr>
            <a:spLocks noChangeShapeType="1"/>
          </p:cNvSpPr>
          <p:nvPr/>
        </p:nvSpPr>
        <p:spPr bwMode="auto">
          <a:xfrm>
            <a:off x="2387600" y="6049963"/>
            <a:ext cx="128746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86" name="Line 10"/>
          <p:cNvSpPr>
            <a:spLocks noChangeShapeType="1"/>
          </p:cNvSpPr>
          <p:nvPr/>
        </p:nvSpPr>
        <p:spPr bwMode="auto">
          <a:xfrm flipV="1">
            <a:off x="2438400" y="3233738"/>
            <a:ext cx="1203325" cy="660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87" name="Rectangle 11"/>
          <p:cNvSpPr>
            <a:spLocks noChangeArrowheads="1"/>
          </p:cNvSpPr>
          <p:nvPr/>
        </p:nvSpPr>
        <p:spPr bwMode="auto">
          <a:xfrm>
            <a:off x="6826250" y="2505075"/>
            <a:ext cx="1895475" cy="982663"/>
          </a:xfrm>
          <a:prstGeom prst="rect">
            <a:avLst/>
          </a:prstGeom>
          <a:solidFill>
            <a:srgbClr val="FFFF99"/>
          </a:solidFill>
          <a:ln w="3810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t>Employee Time</a:t>
            </a:r>
          </a:p>
        </p:txBody>
      </p:sp>
      <p:sp>
        <p:nvSpPr>
          <p:cNvPr id="2354188" name="Rectangle 12"/>
          <p:cNvSpPr>
            <a:spLocks noChangeArrowheads="1"/>
          </p:cNvSpPr>
          <p:nvPr/>
        </p:nvSpPr>
        <p:spPr bwMode="auto">
          <a:xfrm>
            <a:off x="6845300" y="5418138"/>
            <a:ext cx="1895475" cy="9826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a:t>Cash</a:t>
            </a:r>
          </a:p>
        </p:txBody>
      </p:sp>
      <p:sp>
        <p:nvSpPr>
          <p:cNvPr id="2354189" name="Line 13"/>
          <p:cNvSpPr>
            <a:spLocks noChangeShapeType="1"/>
          </p:cNvSpPr>
          <p:nvPr/>
        </p:nvSpPr>
        <p:spPr bwMode="auto">
          <a:xfrm>
            <a:off x="5534025" y="5891213"/>
            <a:ext cx="130333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0" name="Line 14"/>
          <p:cNvSpPr>
            <a:spLocks noChangeShapeType="1"/>
          </p:cNvSpPr>
          <p:nvPr/>
        </p:nvSpPr>
        <p:spPr bwMode="auto">
          <a:xfrm flipH="1" flipV="1">
            <a:off x="2405063" y="4183063"/>
            <a:ext cx="1252537" cy="147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1" name="Line 15"/>
          <p:cNvSpPr>
            <a:spLocks noChangeShapeType="1"/>
          </p:cNvSpPr>
          <p:nvPr/>
        </p:nvSpPr>
        <p:spPr bwMode="auto">
          <a:xfrm>
            <a:off x="5529263" y="2987675"/>
            <a:ext cx="1303337"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2" name="Line 16"/>
          <p:cNvSpPr>
            <a:spLocks noChangeShapeType="1"/>
          </p:cNvSpPr>
          <p:nvPr/>
        </p:nvSpPr>
        <p:spPr bwMode="auto">
          <a:xfrm flipH="1" flipV="1">
            <a:off x="4622800" y="3522663"/>
            <a:ext cx="15875" cy="18954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3" name="Line 17"/>
          <p:cNvSpPr>
            <a:spLocks noChangeShapeType="1"/>
          </p:cNvSpPr>
          <p:nvPr/>
        </p:nvSpPr>
        <p:spPr bwMode="auto">
          <a:xfrm flipV="1">
            <a:off x="2557463" y="20145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4" name="Line 18"/>
          <p:cNvSpPr>
            <a:spLocks noChangeShapeType="1"/>
          </p:cNvSpPr>
          <p:nvPr/>
        </p:nvSpPr>
        <p:spPr bwMode="auto">
          <a:xfrm flipV="1">
            <a:off x="2622550" y="20621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5" name="Line 19"/>
          <p:cNvSpPr>
            <a:spLocks noChangeShapeType="1"/>
          </p:cNvSpPr>
          <p:nvPr/>
        </p:nvSpPr>
        <p:spPr bwMode="auto">
          <a:xfrm rot="18259468" flipV="1">
            <a:off x="2513012" y="36814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6" name="Line 20"/>
          <p:cNvSpPr>
            <a:spLocks noChangeShapeType="1"/>
          </p:cNvSpPr>
          <p:nvPr/>
        </p:nvSpPr>
        <p:spPr bwMode="auto">
          <a:xfrm rot="18259468" flipV="1">
            <a:off x="2595562" y="36242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7" name="Line 21"/>
          <p:cNvSpPr>
            <a:spLocks noChangeShapeType="1"/>
          </p:cNvSpPr>
          <p:nvPr/>
        </p:nvSpPr>
        <p:spPr bwMode="auto">
          <a:xfrm rot="1321624" flipV="1">
            <a:off x="2517775" y="4262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8" name="Line 22"/>
          <p:cNvSpPr>
            <a:spLocks noChangeShapeType="1"/>
          </p:cNvSpPr>
          <p:nvPr/>
        </p:nvSpPr>
        <p:spPr bwMode="auto">
          <a:xfrm rot="1321624" flipV="1">
            <a:off x="2582863" y="431006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199" name="Line 23"/>
          <p:cNvSpPr>
            <a:spLocks noChangeShapeType="1"/>
          </p:cNvSpPr>
          <p:nvPr/>
        </p:nvSpPr>
        <p:spPr bwMode="auto">
          <a:xfrm rot="20066083" flipV="1">
            <a:off x="2508250" y="59293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0" name="Line 24"/>
          <p:cNvSpPr>
            <a:spLocks noChangeShapeType="1"/>
          </p:cNvSpPr>
          <p:nvPr/>
        </p:nvSpPr>
        <p:spPr bwMode="auto">
          <a:xfrm rot="20066083" flipV="1">
            <a:off x="2590800" y="5924550"/>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1" name="Oval 25"/>
          <p:cNvSpPr>
            <a:spLocks noChangeArrowheads="1"/>
          </p:cNvSpPr>
          <p:nvPr/>
        </p:nvSpPr>
        <p:spPr bwMode="auto">
          <a:xfrm>
            <a:off x="3197225" y="251142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02" name="Oval 26"/>
          <p:cNvSpPr>
            <a:spLocks noChangeArrowheads="1"/>
          </p:cNvSpPr>
          <p:nvPr/>
        </p:nvSpPr>
        <p:spPr bwMode="auto">
          <a:xfrm>
            <a:off x="3214688" y="3314700"/>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03" name="Oval 27"/>
          <p:cNvSpPr>
            <a:spLocks noChangeArrowheads="1"/>
          </p:cNvSpPr>
          <p:nvPr/>
        </p:nvSpPr>
        <p:spPr bwMode="auto">
          <a:xfrm>
            <a:off x="3302000" y="528796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04" name="Oval 28"/>
          <p:cNvSpPr>
            <a:spLocks noChangeArrowheads="1"/>
          </p:cNvSpPr>
          <p:nvPr/>
        </p:nvSpPr>
        <p:spPr bwMode="auto">
          <a:xfrm>
            <a:off x="3244850" y="5964238"/>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05" name="Line 29"/>
          <p:cNvSpPr>
            <a:spLocks noChangeShapeType="1"/>
          </p:cNvSpPr>
          <p:nvPr/>
        </p:nvSpPr>
        <p:spPr bwMode="auto">
          <a:xfrm flipH="1">
            <a:off x="3386138" y="2608263"/>
            <a:ext cx="220662" cy="333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6" name="Line 30"/>
          <p:cNvSpPr>
            <a:spLocks noChangeShapeType="1"/>
          </p:cNvSpPr>
          <p:nvPr/>
        </p:nvSpPr>
        <p:spPr bwMode="auto">
          <a:xfrm>
            <a:off x="3421063" y="2692400"/>
            <a:ext cx="20320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7" name="Line 31"/>
          <p:cNvSpPr>
            <a:spLocks noChangeShapeType="1"/>
          </p:cNvSpPr>
          <p:nvPr/>
        </p:nvSpPr>
        <p:spPr bwMode="auto">
          <a:xfrm>
            <a:off x="3403600" y="3335338"/>
            <a:ext cx="203200" cy="50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8" name="Line 32"/>
          <p:cNvSpPr>
            <a:spLocks noChangeShapeType="1"/>
          </p:cNvSpPr>
          <p:nvPr/>
        </p:nvSpPr>
        <p:spPr bwMode="auto">
          <a:xfrm flipV="1">
            <a:off x="3436938" y="3048000"/>
            <a:ext cx="203200" cy="2714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09" name="Line 33"/>
          <p:cNvSpPr>
            <a:spLocks noChangeShapeType="1"/>
          </p:cNvSpPr>
          <p:nvPr/>
        </p:nvSpPr>
        <p:spPr bwMode="auto">
          <a:xfrm flipH="1" flipV="1">
            <a:off x="3487738" y="5453063"/>
            <a:ext cx="152400" cy="158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0" name="Line 34"/>
          <p:cNvSpPr>
            <a:spLocks noChangeShapeType="1"/>
          </p:cNvSpPr>
          <p:nvPr/>
        </p:nvSpPr>
        <p:spPr bwMode="auto">
          <a:xfrm>
            <a:off x="3487738" y="5486400"/>
            <a:ext cx="169862" cy="40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1" name="Line 35"/>
          <p:cNvSpPr>
            <a:spLocks noChangeShapeType="1"/>
          </p:cNvSpPr>
          <p:nvPr/>
        </p:nvSpPr>
        <p:spPr bwMode="auto">
          <a:xfrm flipV="1">
            <a:off x="3403600" y="5943600"/>
            <a:ext cx="287338" cy="101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2" name="Line 36"/>
          <p:cNvSpPr>
            <a:spLocks noChangeShapeType="1"/>
          </p:cNvSpPr>
          <p:nvPr/>
        </p:nvSpPr>
        <p:spPr bwMode="auto">
          <a:xfrm>
            <a:off x="3436938" y="6078538"/>
            <a:ext cx="254000" cy="1365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3" name="Line 37"/>
          <p:cNvSpPr>
            <a:spLocks noChangeShapeType="1"/>
          </p:cNvSpPr>
          <p:nvPr/>
        </p:nvSpPr>
        <p:spPr bwMode="auto">
          <a:xfrm rot="14594614" flipV="1">
            <a:off x="4576762" y="515143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4" name="Line 38"/>
          <p:cNvSpPr>
            <a:spLocks noChangeShapeType="1"/>
          </p:cNvSpPr>
          <p:nvPr/>
        </p:nvSpPr>
        <p:spPr bwMode="auto">
          <a:xfrm rot="14594614" flipV="1">
            <a:off x="4572000" y="3732213"/>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5" name="Line 39"/>
          <p:cNvSpPr>
            <a:spLocks noChangeShapeType="1"/>
          </p:cNvSpPr>
          <p:nvPr/>
        </p:nvSpPr>
        <p:spPr bwMode="auto">
          <a:xfrm flipV="1">
            <a:off x="4622800" y="3522663"/>
            <a:ext cx="254000" cy="203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6" name="Line 40"/>
          <p:cNvSpPr>
            <a:spLocks noChangeShapeType="1"/>
          </p:cNvSpPr>
          <p:nvPr/>
        </p:nvSpPr>
        <p:spPr bwMode="auto">
          <a:xfrm flipH="1" flipV="1">
            <a:off x="4368800" y="3505200"/>
            <a:ext cx="271463" cy="2365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7" name="Oval 41"/>
          <p:cNvSpPr>
            <a:spLocks noChangeArrowheads="1"/>
          </p:cNvSpPr>
          <p:nvPr/>
        </p:nvSpPr>
        <p:spPr bwMode="auto">
          <a:xfrm>
            <a:off x="4519613" y="4968875"/>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18" name="Line 42"/>
          <p:cNvSpPr>
            <a:spLocks noChangeShapeType="1"/>
          </p:cNvSpPr>
          <p:nvPr/>
        </p:nvSpPr>
        <p:spPr bwMode="auto">
          <a:xfrm rot="20066083" flipV="1">
            <a:off x="6589713" y="5767388"/>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19" name="Line 43"/>
          <p:cNvSpPr>
            <a:spLocks noChangeShapeType="1"/>
          </p:cNvSpPr>
          <p:nvPr/>
        </p:nvSpPr>
        <p:spPr bwMode="auto">
          <a:xfrm rot="20066083" flipV="1">
            <a:off x="6672263" y="5762625"/>
            <a:ext cx="117475"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20" name="Line 44"/>
          <p:cNvSpPr>
            <a:spLocks noChangeShapeType="1"/>
          </p:cNvSpPr>
          <p:nvPr/>
        </p:nvSpPr>
        <p:spPr bwMode="auto">
          <a:xfrm flipH="1" flipV="1">
            <a:off x="5537200" y="5722938"/>
            <a:ext cx="185738"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21" name="Line 45"/>
          <p:cNvSpPr>
            <a:spLocks noChangeShapeType="1"/>
          </p:cNvSpPr>
          <p:nvPr/>
        </p:nvSpPr>
        <p:spPr bwMode="auto">
          <a:xfrm flipH="1">
            <a:off x="5570538" y="5892800"/>
            <a:ext cx="136525" cy="1349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22" name="Oval 46"/>
          <p:cNvSpPr>
            <a:spLocks noChangeArrowheads="1"/>
          </p:cNvSpPr>
          <p:nvPr/>
        </p:nvSpPr>
        <p:spPr bwMode="auto">
          <a:xfrm>
            <a:off x="5789613" y="5802313"/>
            <a:ext cx="203200" cy="187325"/>
          </a:xfrm>
          <a:prstGeom prst="ellipse">
            <a:avLst/>
          </a:prstGeom>
          <a:solidFill>
            <a:srgbClr val="FFDDBB"/>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9900CC"/>
              </a:solidFill>
            </a:endParaRPr>
          </a:p>
        </p:txBody>
      </p:sp>
      <p:sp>
        <p:nvSpPr>
          <p:cNvPr id="2354223" name="Rectangle 47"/>
          <p:cNvSpPr>
            <a:spLocks noChangeArrowheads="1"/>
          </p:cNvSpPr>
          <p:nvPr/>
        </p:nvSpPr>
        <p:spPr bwMode="auto">
          <a:xfrm>
            <a:off x="3379788" y="522288"/>
            <a:ext cx="5694362" cy="1381125"/>
          </a:xfrm>
          <a:prstGeom prst="rect">
            <a:avLst/>
          </a:prstGeom>
          <a:solidFill>
            <a:schemeClr val="bg1"/>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1672CE"/>
                </a:solidFill>
                <a:latin typeface="Arial" panose="020B0604020202020204" pitchFamily="34" charset="0"/>
              </a:defRPr>
            </a:lvl1pPr>
            <a:lvl2pPr marL="742950" indent="-285750" algn="l">
              <a:spcBef>
                <a:spcPct val="20000"/>
              </a:spcBef>
              <a:buChar char="–"/>
              <a:defRPr sz="2800">
                <a:solidFill>
                  <a:srgbClr val="1672CE"/>
                </a:solidFill>
                <a:latin typeface="Arial" panose="020B0604020202020204" pitchFamily="34" charset="0"/>
              </a:defRPr>
            </a:lvl2pPr>
            <a:lvl3pPr marL="1143000" indent="-228600" algn="l">
              <a:spcBef>
                <a:spcPct val="20000"/>
              </a:spcBef>
              <a:buChar char="•"/>
              <a:defRPr sz="2400">
                <a:solidFill>
                  <a:srgbClr val="1672CE"/>
                </a:solidFill>
                <a:latin typeface="Arial" panose="020B0604020202020204" pitchFamily="34" charset="0"/>
              </a:defRPr>
            </a:lvl3pPr>
            <a:lvl4pPr marL="1600200" indent="-228600" algn="l">
              <a:spcBef>
                <a:spcPct val="20000"/>
              </a:spcBef>
              <a:buChar char="–"/>
              <a:defRPr sz="2000">
                <a:solidFill>
                  <a:srgbClr val="1672CE"/>
                </a:solidFill>
                <a:latin typeface="Arial" panose="020B0604020202020204" pitchFamily="34" charset="0"/>
              </a:defRPr>
            </a:lvl4pPr>
            <a:lvl5pPr marL="2057400" indent="-228600" algn="l">
              <a:spcBef>
                <a:spcPct val="20000"/>
              </a:spcBef>
              <a:buChar char="»"/>
              <a:defRPr sz="2000">
                <a:solidFill>
                  <a:srgbClr val="1672CE"/>
                </a:solidFill>
                <a:latin typeface="Arial" panose="020B0604020202020204" pitchFamily="34" charset="0"/>
              </a:defRPr>
            </a:lvl5pPr>
            <a:lvl6pPr marL="2514600" indent="-228600" fontAlgn="base">
              <a:spcBef>
                <a:spcPct val="20000"/>
              </a:spcBef>
              <a:spcAft>
                <a:spcPct val="0"/>
              </a:spcAft>
              <a:buChar char="»"/>
              <a:defRPr sz="2000">
                <a:solidFill>
                  <a:srgbClr val="1672CE"/>
                </a:solidFill>
                <a:latin typeface="Arial" panose="020B0604020202020204" pitchFamily="34" charset="0"/>
              </a:defRPr>
            </a:lvl6pPr>
            <a:lvl7pPr marL="2971800" indent="-228600" fontAlgn="base">
              <a:spcBef>
                <a:spcPct val="20000"/>
              </a:spcBef>
              <a:spcAft>
                <a:spcPct val="0"/>
              </a:spcAft>
              <a:buChar char="»"/>
              <a:defRPr sz="2000">
                <a:solidFill>
                  <a:srgbClr val="1672CE"/>
                </a:solidFill>
                <a:latin typeface="Arial" panose="020B0604020202020204" pitchFamily="34" charset="0"/>
              </a:defRPr>
            </a:lvl7pPr>
            <a:lvl8pPr marL="3429000" indent="-228600" fontAlgn="base">
              <a:spcBef>
                <a:spcPct val="20000"/>
              </a:spcBef>
              <a:spcAft>
                <a:spcPct val="0"/>
              </a:spcAft>
              <a:buChar char="»"/>
              <a:defRPr sz="2000">
                <a:solidFill>
                  <a:srgbClr val="1672CE"/>
                </a:solidFill>
                <a:latin typeface="Arial" panose="020B0604020202020204" pitchFamily="34" charset="0"/>
              </a:defRPr>
            </a:lvl8pPr>
            <a:lvl9pPr marL="3886200" indent="-228600" fontAlgn="base">
              <a:spcBef>
                <a:spcPct val="20000"/>
              </a:spcBef>
              <a:spcAft>
                <a:spcPct val="0"/>
              </a:spcAft>
              <a:buChar char="»"/>
              <a:defRPr sz="2000">
                <a:solidFill>
                  <a:srgbClr val="1672CE"/>
                </a:solidFill>
                <a:latin typeface="Arial" panose="020B0604020202020204" pitchFamily="34" charset="0"/>
              </a:defRPr>
            </a:lvl9pPr>
          </a:lstStyle>
          <a:p>
            <a:r>
              <a:rPr lang="en-US" sz="2000">
                <a:solidFill>
                  <a:schemeClr val="tx1"/>
                </a:solidFill>
              </a:rPr>
              <a:t>A similar situation exists with the </a:t>
            </a:r>
            <a:r>
              <a:rPr lang="en-US" sz="2000" i="1">
                <a:solidFill>
                  <a:srgbClr val="008000"/>
                </a:solidFill>
              </a:rPr>
              <a:t>disburse cash</a:t>
            </a:r>
            <a:r>
              <a:rPr lang="en-US" sz="2000" i="1">
                <a:solidFill>
                  <a:schemeClr val="tx1"/>
                </a:solidFill>
              </a:rPr>
              <a:t> </a:t>
            </a:r>
            <a:r>
              <a:rPr lang="en-US" sz="2000">
                <a:solidFill>
                  <a:schemeClr val="tx1"/>
                </a:solidFill>
              </a:rPr>
              <a:t>event.  (We regard each individual paycheck as a separate cash disbursement.)</a:t>
            </a:r>
            <a:endParaRPr lang="en-US" sz="2400">
              <a:solidFill>
                <a:schemeClr val="tx1"/>
              </a:solidFill>
            </a:endParaRPr>
          </a:p>
        </p:txBody>
      </p:sp>
      <p:sp>
        <p:nvSpPr>
          <p:cNvPr id="2354224" name="Line 48"/>
          <p:cNvSpPr>
            <a:spLocks noChangeShapeType="1"/>
          </p:cNvSpPr>
          <p:nvPr/>
        </p:nvSpPr>
        <p:spPr bwMode="auto">
          <a:xfrm flipH="1" flipV="1">
            <a:off x="3436938" y="2692400"/>
            <a:ext cx="203200" cy="1190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4225" name="Line 49"/>
          <p:cNvSpPr>
            <a:spLocks noChangeShapeType="1"/>
          </p:cNvSpPr>
          <p:nvPr/>
        </p:nvSpPr>
        <p:spPr bwMode="auto">
          <a:xfrm flipV="1">
            <a:off x="3455988" y="3217863"/>
            <a:ext cx="203200" cy="13493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62354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54223"/>
                                        </p:tgtEl>
                                        <p:attrNameLst>
                                          <p:attrName>style.visibility</p:attrName>
                                        </p:attrNameLst>
                                      </p:cBhvr>
                                      <p:to>
                                        <p:strVal val="visible"/>
                                      </p:to>
                                    </p:set>
                                    <p:anim calcmode="lin" valueType="num">
                                      <p:cBhvr>
                                        <p:cTn id="7" dur="500" fill="hold"/>
                                        <p:tgtEl>
                                          <p:spTgt spid="2354223"/>
                                        </p:tgtEl>
                                        <p:attrNameLst>
                                          <p:attrName>ppt_w</p:attrName>
                                        </p:attrNameLst>
                                      </p:cBhvr>
                                      <p:tavLst>
                                        <p:tav tm="0">
                                          <p:val>
                                            <p:fltVal val="0"/>
                                          </p:val>
                                        </p:tav>
                                        <p:tav tm="100000">
                                          <p:val>
                                            <p:strVal val="#ppt_w"/>
                                          </p:val>
                                        </p:tav>
                                      </p:tavLst>
                                    </p:anim>
                                    <p:anim calcmode="lin" valueType="num">
                                      <p:cBhvr>
                                        <p:cTn id="8" dur="500" fill="hold"/>
                                        <p:tgtEl>
                                          <p:spTgt spid="23542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422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3394" name="Rectangle 2"/>
          <p:cNvSpPr>
            <a:spLocks noGrp="1" noChangeArrowheads="1"/>
          </p:cNvSpPr>
          <p:nvPr>
            <p:ph type="title"/>
          </p:nvPr>
        </p:nvSpPr>
        <p:spPr>
          <a:xfrm>
            <a:off x="457200" y="609600"/>
            <a:ext cx="8229600" cy="1066800"/>
          </a:xfrm>
          <a:ln/>
        </p:spPr>
        <p:txBody>
          <a:bodyPr/>
          <a:lstStyle/>
          <a:p>
            <a:r>
              <a:rPr lang="en-US" dirty="0">
                <a:solidFill>
                  <a:srgbClr val="424456"/>
                </a:solidFill>
              </a:rPr>
              <a:t>Rules for Combining REA Diagrams</a:t>
            </a:r>
            <a:endParaRPr lang="en-US" sz="3200" dirty="0"/>
          </a:p>
        </p:txBody>
      </p:sp>
      <p:sp>
        <p:nvSpPr>
          <p:cNvPr id="2363395" name="Rectangle 3"/>
          <p:cNvSpPr>
            <a:spLocks noGrp="1" noChangeArrowheads="1"/>
          </p:cNvSpPr>
          <p:nvPr>
            <p:ph type="body" idx="1"/>
          </p:nvPr>
        </p:nvSpPr>
        <p:spPr>
          <a:xfrm>
            <a:off x="457200" y="1905000"/>
            <a:ext cx="8229600" cy="4724400"/>
          </a:xfrm>
          <a:ln/>
        </p:spPr>
        <p:txBody>
          <a:bodyPr>
            <a:normAutofit lnSpcReduction="10000"/>
          </a:bodyPr>
          <a:lstStyle/>
          <a:p>
            <a:pPr>
              <a:lnSpc>
                <a:spcPct val="90000"/>
              </a:lnSpc>
            </a:pPr>
            <a:r>
              <a:rPr lang="en-US" dirty="0"/>
              <a:t>Some entities appear in more than one transaction cycle diagram.</a:t>
            </a:r>
          </a:p>
          <a:p>
            <a:pPr lvl="1">
              <a:lnSpc>
                <a:spcPct val="90000"/>
              </a:lnSpc>
            </a:pPr>
            <a:r>
              <a:rPr lang="en-US" i="1" dirty="0">
                <a:solidFill>
                  <a:srgbClr val="FF0000"/>
                </a:solidFill>
              </a:rPr>
              <a:t>Inventory</a:t>
            </a:r>
            <a:r>
              <a:rPr lang="en-US" dirty="0">
                <a:solidFill>
                  <a:srgbClr val="FF0000"/>
                </a:solidFill>
              </a:rPr>
              <a:t> </a:t>
            </a:r>
            <a:r>
              <a:rPr lang="en-US" dirty="0"/>
              <a:t>appears in the revenue and expenditure cycles.</a:t>
            </a:r>
          </a:p>
          <a:p>
            <a:pPr lvl="1">
              <a:lnSpc>
                <a:spcPct val="90000"/>
              </a:lnSpc>
            </a:pPr>
            <a:r>
              <a:rPr lang="en-US" i="1" dirty="0">
                <a:solidFill>
                  <a:srgbClr val="FF0000"/>
                </a:solidFill>
              </a:rPr>
              <a:t>Cash disbursements</a:t>
            </a:r>
            <a:r>
              <a:rPr lang="en-US" dirty="0">
                <a:solidFill>
                  <a:srgbClr val="FF0000"/>
                </a:solidFill>
              </a:rPr>
              <a:t> </a:t>
            </a:r>
            <a:r>
              <a:rPr lang="en-US" dirty="0"/>
              <a:t>appear in the expenditure and payroll cycles.</a:t>
            </a:r>
          </a:p>
          <a:p>
            <a:pPr lvl="1">
              <a:lnSpc>
                <a:spcPct val="90000"/>
              </a:lnSpc>
            </a:pPr>
            <a:r>
              <a:rPr lang="en-US" i="1" dirty="0">
                <a:solidFill>
                  <a:srgbClr val="FF0000"/>
                </a:solidFill>
              </a:rPr>
              <a:t>Employees</a:t>
            </a:r>
            <a:r>
              <a:rPr lang="en-US" dirty="0">
                <a:solidFill>
                  <a:srgbClr val="FF0000"/>
                </a:solidFill>
              </a:rPr>
              <a:t> </a:t>
            </a:r>
            <a:r>
              <a:rPr lang="en-US" dirty="0"/>
              <a:t>(agent) and </a:t>
            </a:r>
            <a:r>
              <a:rPr lang="en-US" i="1" dirty="0">
                <a:solidFill>
                  <a:srgbClr val="FF0000"/>
                </a:solidFill>
              </a:rPr>
              <a:t>cash</a:t>
            </a:r>
            <a:r>
              <a:rPr lang="en-US" dirty="0">
                <a:solidFill>
                  <a:srgbClr val="FF0000"/>
                </a:solidFill>
              </a:rPr>
              <a:t> </a:t>
            </a:r>
            <a:r>
              <a:rPr lang="en-US" dirty="0"/>
              <a:t>(resource) appear in all three cycles.</a:t>
            </a:r>
          </a:p>
          <a:p>
            <a:pPr lvl="1">
              <a:lnSpc>
                <a:spcPct val="90000"/>
              </a:lnSpc>
            </a:pPr>
            <a:r>
              <a:rPr lang="en-US" dirty="0"/>
              <a:t>These redundancies provide the basis for combining the diagrams</a:t>
            </a:r>
            <a:r>
              <a:rPr lang="en-US" dirty="0" smtClean="0"/>
              <a:t>.</a:t>
            </a:r>
          </a:p>
          <a:p>
            <a:pPr>
              <a:lnSpc>
                <a:spcPct val="90000"/>
              </a:lnSpc>
            </a:pPr>
            <a:r>
              <a:rPr lang="en-US" dirty="0"/>
              <a:t>The integrated diagram merges multiple copies of resource and event entities but retains multiple copies of agent entities. </a:t>
            </a:r>
          </a:p>
          <a:p>
            <a:pPr lvl="1">
              <a:lnSpc>
                <a:spcPct val="90000"/>
              </a:lnSpc>
            </a:pPr>
            <a:endParaRPr lang="en-US" dirty="0"/>
          </a:p>
        </p:txBody>
      </p:sp>
    </p:spTree>
    <p:extLst>
      <p:ext uri="{BB962C8B-B14F-4D97-AF65-F5344CB8AC3E}">
        <p14:creationId xmlns:p14="http://schemas.microsoft.com/office/powerpoint/2010/main" val="2775213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63394"/>
                                        </p:tgtEl>
                                        <p:attrNameLst>
                                          <p:attrName>style.visibility</p:attrName>
                                        </p:attrNameLst>
                                      </p:cBhvr>
                                      <p:to>
                                        <p:strVal val="visible"/>
                                      </p:to>
                                    </p:set>
                                    <p:anim calcmode="lin" valueType="num">
                                      <p:cBhvr>
                                        <p:cTn id="7" dur="500" fill="hold"/>
                                        <p:tgtEl>
                                          <p:spTgt spid="2363394"/>
                                        </p:tgtEl>
                                        <p:attrNameLst>
                                          <p:attrName>ppt_w</p:attrName>
                                        </p:attrNameLst>
                                      </p:cBhvr>
                                      <p:tavLst>
                                        <p:tav tm="0">
                                          <p:val>
                                            <p:fltVal val="0"/>
                                          </p:val>
                                        </p:tav>
                                        <p:tav tm="100000">
                                          <p:val>
                                            <p:strVal val="#ppt_w"/>
                                          </p:val>
                                        </p:tav>
                                      </p:tavLst>
                                    </p:anim>
                                    <p:anim calcmode="lin" valueType="num">
                                      <p:cBhvr>
                                        <p:cTn id="8" dur="500" fill="hold"/>
                                        <p:tgtEl>
                                          <p:spTgt spid="23633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63395">
                                            <p:txEl>
                                              <p:pRg st="0" end="0"/>
                                            </p:txEl>
                                          </p:spTgt>
                                        </p:tgtEl>
                                        <p:attrNameLst>
                                          <p:attrName>style.visibility</p:attrName>
                                        </p:attrNameLst>
                                      </p:cBhvr>
                                      <p:to>
                                        <p:strVal val="visible"/>
                                      </p:to>
                                    </p:set>
                                    <p:animEffect transition="in" filter="wipe(up)">
                                      <p:cBhvr>
                                        <p:cTn id="13" dur="500"/>
                                        <p:tgtEl>
                                          <p:spTgt spid="23633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363395">
                                            <p:txEl>
                                              <p:pRg st="1" end="1"/>
                                            </p:txEl>
                                          </p:spTgt>
                                        </p:tgtEl>
                                        <p:attrNameLst>
                                          <p:attrName>style.visibility</p:attrName>
                                        </p:attrNameLst>
                                      </p:cBhvr>
                                      <p:to>
                                        <p:strVal val="visible"/>
                                      </p:to>
                                    </p:set>
                                    <p:animEffect transition="in" filter="wipe(up)">
                                      <p:cBhvr>
                                        <p:cTn id="18" dur="500"/>
                                        <p:tgtEl>
                                          <p:spTgt spid="236339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363395">
                                            <p:txEl>
                                              <p:pRg st="2" end="2"/>
                                            </p:txEl>
                                          </p:spTgt>
                                        </p:tgtEl>
                                        <p:attrNameLst>
                                          <p:attrName>style.visibility</p:attrName>
                                        </p:attrNameLst>
                                      </p:cBhvr>
                                      <p:to>
                                        <p:strVal val="visible"/>
                                      </p:to>
                                    </p:set>
                                    <p:animEffect transition="in" filter="wipe(up)">
                                      <p:cBhvr>
                                        <p:cTn id="23" dur="500"/>
                                        <p:tgtEl>
                                          <p:spTgt spid="23633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363395">
                                            <p:txEl>
                                              <p:pRg st="3" end="3"/>
                                            </p:txEl>
                                          </p:spTgt>
                                        </p:tgtEl>
                                        <p:attrNameLst>
                                          <p:attrName>style.visibility</p:attrName>
                                        </p:attrNameLst>
                                      </p:cBhvr>
                                      <p:to>
                                        <p:strVal val="visible"/>
                                      </p:to>
                                    </p:set>
                                    <p:animEffect transition="in" filter="wipe(up)">
                                      <p:cBhvr>
                                        <p:cTn id="28" dur="500"/>
                                        <p:tgtEl>
                                          <p:spTgt spid="236339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363395">
                                            <p:txEl>
                                              <p:pRg st="4" end="4"/>
                                            </p:txEl>
                                          </p:spTgt>
                                        </p:tgtEl>
                                        <p:attrNameLst>
                                          <p:attrName>style.visibility</p:attrName>
                                        </p:attrNameLst>
                                      </p:cBhvr>
                                      <p:to>
                                        <p:strVal val="visible"/>
                                      </p:to>
                                    </p:set>
                                    <p:animEffect transition="in" filter="wipe(up)">
                                      <p:cBhvr>
                                        <p:cTn id="33" dur="500"/>
                                        <p:tgtEl>
                                          <p:spTgt spid="236339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363395">
                                            <p:txEl>
                                              <p:pRg st="5" end="5"/>
                                            </p:txEl>
                                          </p:spTgt>
                                        </p:tgtEl>
                                        <p:attrNameLst>
                                          <p:attrName>style.visibility</p:attrName>
                                        </p:attrNameLst>
                                      </p:cBhvr>
                                      <p:to>
                                        <p:strVal val="visible"/>
                                      </p:to>
                                    </p:set>
                                    <p:animEffect transition="in" filter="wipe(up)">
                                      <p:cBhvr>
                                        <p:cTn id="38" dur="500"/>
                                        <p:tgtEl>
                                          <p:spTgt spid="2363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3394" grpId="0" animBg="1"/>
      <p:bldP spid="2363395"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69824"/>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(Supervisor)</a:t>
            </a:r>
          </a:p>
        </p:txBody>
      </p:sp>
      <p:sp>
        <p:nvSpPr>
          <p:cNvPr id="11267" name="Rectangle 3"/>
          <p:cNvSpPr>
            <a:spLocks noChangeArrowheads="1"/>
          </p:cNvSpPr>
          <p:nvPr/>
        </p:nvSpPr>
        <p:spPr bwMode="auto">
          <a:xfrm>
            <a:off x="1954734" y="2192931"/>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Order Inventory</a:t>
            </a:r>
          </a:p>
        </p:txBody>
      </p:sp>
      <p:sp>
        <p:nvSpPr>
          <p:cNvPr id="11268" name="Rectangle 4"/>
          <p:cNvSpPr>
            <a:spLocks noChangeArrowheads="1"/>
          </p:cNvSpPr>
          <p:nvPr/>
        </p:nvSpPr>
        <p:spPr bwMode="auto">
          <a:xfrm>
            <a:off x="294039" y="2224924"/>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a:t>
            </a:r>
          </a:p>
        </p:txBody>
      </p:sp>
      <p:sp>
        <p:nvSpPr>
          <p:cNvPr id="11269" name="Rectangle 5"/>
          <p:cNvSpPr>
            <a:spLocks noChangeArrowheads="1"/>
          </p:cNvSpPr>
          <p:nvPr/>
        </p:nvSpPr>
        <p:spPr bwMode="auto">
          <a:xfrm>
            <a:off x="307127" y="142947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70" name="Rectangle 6"/>
          <p:cNvSpPr>
            <a:spLocks noChangeArrowheads="1"/>
          </p:cNvSpPr>
          <p:nvPr/>
        </p:nvSpPr>
        <p:spPr bwMode="auto">
          <a:xfrm>
            <a:off x="3707043" y="1952989"/>
            <a:ext cx="1273878" cy="463889"/>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Inventory</a:t>
            </a:r>
          </a:p>
        </p:txBody>
      </p:sp>
      <p:sp>
        <p:nvSpPr>
          <p:cNvPr id="11272" name="Rectangle 8"/>
          <p:cNvSpPr>
            <a:spLocks noChangeArrowheads="1"/>
          </p:cNvSpPr>
          <p:nvPr/>
        </p:nvSpPr>
        <p:spPr bwMode="auto">
          <a:xfrm>
            <a:off x="5431722" y="1553084"/>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Take Cust. Order</a:t>
            </a:r>
          </a:p>
        </p:txBody>
      </p:sp>
      <p:sp>
        <p:nvSpPr>
          <p:cNvPr id="11274" name="Rectangle 10"/>
          <p:cNvSpPr>
            <a:spLocks noChangeArrowheads="1"/>
          </p:cNvSpPr>
          <p:nvPr/>
        </p:nvSpPr>
        <p:spPr bwMode="auto">
          <a:xfrm>
            <a:off x="7101142" y="1541450"/>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5" name="Rectangle 11"/>
          <p:cNvSpPr>
            <a:spLocks noChangeArrowheads="1"/>
          </p:cNvSpPr>
          <p:nvPr/>
        </p:nvSpPr>
        <p:spPr bwMode="auto">
          <a:xfrm>
            <a:off x="7090963" y="2409607"/>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(Salesperson)</a:t>
            </a:r>
          </a:p>
        </p:txBody>
      </p:sp>
      <p:sp>
        <p:nvSpPr>
          <p:cNvPr id="11276" name="Rectangle 12"/>
          <p:cNvSpPr>
            <a:spLocks noChangeArrowheads="1"/>
          </p:cNvSpPr>
          <p:nvPr/>
        </p:nvSpPr>
        <p:spPr bwMode="auto">
          <a:xfrm>
            <a:off x="5428813" y="3228321"/>
            <a:ext cx="1273878" cy="46389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Sales</a:t>
            </a:r>
          </a:p>
        </p:txBody>
      </p:sp>
      <p:sp>
        <p:nvSpPr>
          <p:cNvPr id="11277" name="Rectangle 13"/>
          <p:cNvSpPr>
            <a:spLocks noChangeArrowheads="1"/>
          </p:cNvSpPr>
          <p:nvPr/>
        </p:nvSpPr>
        <p:spPr bwMode="auto">
          <a:xfrm>
            <a:off x="1938737" y="3209416"/>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dirty="0"/>
              <a:t>Receive Inventory</a:t>
            </a:r>
          </a:p>
        </p:txBody>
      </p:sp>
      <p:sp>
        <p:nvSpPr>
          <p:cNvPr id="11278" name="Rectangle 14"/>
          <p:cNvSpPr>
            <a:spLocks noChangeArrowheads="1"/>
          </p:cNvSpPr>
          <p:nvPr/>
        </p:nvSpPr>
        <p:spPr bwMode="auto">
          <a:xfrm>
            <a:off x="7090963" y="3218142"/>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Customer</a:t>
            </a:r>
          </a:p>
        </p:txBody>
      </p:sp>
      <p:sp>
        <p:nvSpPr>
          <p:cNvPr id="11279" name="Rectangle 15"/>
          <p:cNvSpPr>
            <a:spLocks noChangeArrowheads="1"/>
          </p:cNvSpPr>
          <p:nvPr/>
        </p:nvSpPr>
        <p:spPr bwMode="auto">
          <a:xfrm>
            <a:off x="276589" y="3219595"/>
            <a:ext cx="1273878" cy="46389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Suppliers</a:t>
            </a:r>
          </a:p>
        </p:txBody>
      </p:sp>
      <p:sp>
        <p:nvSpPr>
          <p:cNvPr id="11280" name="Rectangle 16"/>
          <p:cNvSpPr>
            <a:spLocks noChangeArrowheads="1"/>
          </p:cNvSpPr>
          <p:nvPr/>
        </p:nvSpPr>
        <p:spPr bwMode="auto">
          <a:xfrm>
            <a:off x="7146222" y="4044126"/>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1" name="Rectangle 17"/>
          <p:cNvSpPr>
            <a:spLocks noChangeArrowheads="1"/>
          </p:cNvSpPr>
          <p:nvPr/>
        </p:nvSpPr>
        <p:spPr bwMode="auto">
          <a:xfrm>
            <a:off x="5437539" y="4058668"/>
            <a:ext cx="1273878" cy="463889"/>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Receive Cash</a:t>
            </a:r>
          </a:p>
        </p:txBody>
      </p:sp>
      <p:sp>
        <p:nvSpPr>
          <p:cNvPr id="11282" name="Rectangle 18"/>
          <p:cNvSpPr>
            <a:spLocks noChangeArrowheads="1"/>
          </p:cNvSpPr>
          <p:nvPr/>
        </p:nvSpPr>
        <p:spPr bwMode="auto">
          <a:xfrm>
            <a:off x="259139" y="4058668"/>
            <a:ext cx="1273878" cy="463889"/>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(Cashier)</a:t>
            </a:r>
          </a:p>
        </p:txBody>
      </p:sp>
      <p:sp>
        <p:nvSpPr>
          <p:cNvPr id="11283" name="Rectangle 19"/>
          <p:cNvSpPr>
            <a:spLocks noChangeArrowheads="1"/>
          </p:cNvSpPr>
          <p:nvPr/>
        </p:nvSpPr>
        <p:spPr bwMode="auto">
          <a:xfrm>
            <a:off x="1946009" y="4076119"/>
            <a:ext cx="1273878" cy="463889"/>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Disburse Cash</a:t>
            </a:r>
          </a:p>
        </p:txBody>
      </p:sp>
      <p:sp>
        <p:nvSpPr>
          <p:cNvPr id="11284" name="Rectangle 20"/>
          <p:cNvSpPr>
            <a:spLocks noChangeArrowheads="1"/>
          </p:cNvSpPr>
          <p:nvPr/>
        </p:nvSpPr>
        <p:spPr bwMode="auto">
          <a:xfrm>
            <a:off x="3679413" y="4090661"/>
            <a:ext cx="1273878" cy="46388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600">
                <a:solidFill>
                  <a:schemeClr val="bg1"/>
                </a:solidFill>
              </a:rPr>
              <a:t>Cash</a:t>
            </a:r>
          </a:p>
        </p:txBody>
      </p:sp>
      <p:sp>
        <p:nvSpPr>
          <p:cNvPr id="11286" name="Rectangle 22"/>
          <p:cNvSpPr>
            <a:spLocks noChangeArrowheads="1"/>
          </p:cNvSpPr>
          <p:nvPr/>
        </p:nvSpPr>
        <p:spPr bwMode="auto">
          <a:xfrm>
            <a:off x="1960551" y="5040252"/>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Record Time Worked</a:t>
            </a:r>
          </a:p>
        </p:txBody>
      </p:sp>
      <p:sp>
        <p:nvSpPr>
          <p:cNvPr id="11287" name="Rectangle 23"/>
          <p:cNvSpPr>
            <a:spLocks noChangeArrowheads="1"/>
          </p:cNvSpPr>
          <p:nvPr/>
        </p:nvSpPr>
        <p:spPr bwMode="auto">
          <a:xfrm>
            <a:off x="244597" y="5069336"/>
            <a:ext cx="1273878" cy="46389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sz="1200" b="1"/>
              <a:t>Employees (as Payees)</a:t>
            </a:r>
          </a:p>
        </p:txBody>
      </p:sp>
      <p:sp>
        <p:nvSpPr>
          <p:cNvPr id="11288" name="Line 24"/>
          <p:cNvSpPr>
            <a:spLocks noChangeShapeType="1"/>
          </p:cNvSpPr>
          <p:nvPr/>
        </p:nvSpPr>
        <p:spPr bwMode="auto">
          <a:xfrm>
            <a:off x="1582459" y="1682508"/>
            <a:ext cx="372275" cy="60494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89" name="Line 25"/>
          <p:cNvSpPr>
            <a:spLocks noChangeShapeType="1"/>
          </p:cNvSpPr>
          <p:nvPr/>
        </p:nvSpPr>
        <p:spPr bwMode="auto">
          <a:xfrm>
            <a:off x="1563554" y="2473592"/>
            <a:ext cx="391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0" name="Line 26"/>
          <p:cNvSpPr>
            <a:spLocks noChangeShapeType="1"/>
          </p:cNvSpPr>
          <p:nvPr/>
        </p:nvSpPr>
        <p:spPr bwMode="auto">
          <a:xfrm>
            <a:off x="1572279" y="2649550"/>
            <a:ext cx="359187" cy="6558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1" name="Line 27"/>
          <p:cNvSpPr>
            <a:spLocks noChangeShapeType="1"/>
          </p:cNvSpPr>
          <p:nvPr/>
        </p:nvSpPr>
        <p:spPr bwMode="auto">
          <a:xfrm>
            <a:off x="1551921" y="3591870"/>
            <a:ext cx="386817" cy="55695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2" name="Line 28"/>
          <p:cNvSpPr>
            <a:spLocks noChangeShapeType="1"/>
          </p:cNvSpPr>
          <p:nvPr/>
        </p:nvSpPr>
        <p:spPr bwMode="auto">
          <a:xfrm>
            <a:off x="1535925" y="4304427"/>
            <a:ext cx="408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3" name="Line 29"/>
          <p:cNvSpPr>
            <a:spLocks noChangeShapeType="1"/>
          </p:cNvSpPr>
          <p:nvPr/>
        </p:nvSpPr>
        <p:spPr bwMode="auto">
          <a:xfrm flipV="1">
            <a:off x="1519928" y="4452756"/>
            <a:ext cx="426081" cy="705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4" name="Line 30"/>
          <p:cNvSpPr>
            <a:spLocks noChangeShapeType="1"/>
          </p:cNvSpPr>
          <p:nvPr/>
        </p:nvSpPr>
        <p:spPr bwMode="auto">
          <a:xfrm>
            <a:off x="1503932" y="5344180"/>
            <a:ext cx="4508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5" name="Line 31"/>
          <p:cNvSpPr>
            <a:spLocks noChangeShapeType="1"/>
          </p:cNvSpPr>
          <p:nvPr/>
        </p:nvSpPr>
        <p:spPr bwMode="auto">
          <a:xfrm flipV="1">
            <a:off x="1503932" y="5496870"/>
            <a:ext cx="460980" cy="8085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6" name="Line 32"/>
          <p:cNvSpPr>
            <a:spLocks noChangeShapeType="1"/>
          </p:cNvSpPr>
          <p:nvPr/>
        </p:nvSpPr>
        <p:spPr bwMode="auto">
          <a:xfrm>
            <a:off x="1550467" y="3436271"/>
            <a:ext cx="40426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7" name="Line 33"/>
          <p:cNvSpPr>
            <a:spLocks noChangeShapeType="1"/>
          </p:cNvSpPr>
          <p:nvPr/>
        </p:nvSpPr>
        <p:spPr bwMode="auto">
          <a:xfrm>
            <a:off x="2606215" y="2659729"/>
            <a:ext cx="14542" cy="5424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8" name="Line 34"/>
          <p:cNvSpPr>
            <a:spLocks noChangeShapeType="1"/>
          </p:cNvSpPr>
          <p:nvPr/>
        </p:nvSpPr>
        <p:spPr bwMode="auto">
          <a:xfrm>
            <a:off x="2606215" y="3673305"/>
            <a:ext cx="14542" cy="398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299" name="Line 35"/>
          <p:cNvSpPr>
            <a:spLocks noChangeShapeType="1"/>
          </p:cNvSpPr>
          <p:nvPr/>
        </p:nvSpPr>
        <p:spPr bwMode="auto">
          <a:xfrm>
            <a:off x="2620757" y="4553096"/>
            <a:ext cx="15996" cy="482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0" name="Line 36"/>
          <p:cNvSpPr>
            <a:spLocks noChangeShapeType="1"/>
          </p:cNvSpPr>
          <p:nvPr/>
        </p:nvSpPr>
        <p:spPr bwMode="auto">
          <a:xfrm flipV="1">
            <a:off x="3225703" y="2057691"/>
            <a:ext cx="485702" cy="26175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1" name="Line 37"/>
          <p:cNvSpPr>
            <a:spLocks noChangeShapeType="1"/>
          </p:cNvSpPr>
          <p:nvPr/>
        </p:nvSpPr>
        <p:spPr bwMode="auto">
          <a:xfrm flipV="1">
            <a:off x="3211161" y="2405244"/>
            <a:ext cx="498790" cy="10004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2" name="Line 38"/>
          <p:cNvSpPr>
            <a:spLocks noChangeShapeType="1"/>
          </p:cNvSpPr>
          <p:nvPr/>
        </p:nvSpPr>
        <p:spPr bwMode="auto">
          <a:xfrm>
            <a:off x="3211161" y="4304427"/>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5" name="Line 41"/>
          <p:cNvSpPr>
            <a:spLocks noChangeShapeType="1"/>
          </p:cNvSpPr>
          <p:nvPr/>
        </p:nvSpPr>
        <p:spPr bwMode="auto">
          <a:xfrm flipV="1">
            <a:off x="4979467" y="1761035"/>
            <a:ext cx="446438"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6" name="Line 42"/>
          <p:cNvSpPr>
            <a:spLocks noChangeShapeType="1"/>
          </p:cNvSpPr>
          <p:nvPr/>
        </p:nvSpPr>
        <p:spPr bwMode="auto">
          <a:xfrm>
            <a:off x="4932932" y="2412516"/>
            <a:ext cx="492973" cy="10877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7" name="Line 43"/>
          <p:cNvSpPr>
            <a:spLocks noChangeShapeType="1"/>
          </p:cNvSpPr>
          <p:nvPr/>
        </p:nvSpPr>
        <p:spPr bwMode="auto">
          <a:xfrm>
            <a:off x="4963470" y="4320424"/>
            <a:ext cx="46534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09" name="Line 45"/>
          <p:cNvSpPr>
            <a:spLocks noChangeShapeType="1"/>
          </p:cNvSpPr>
          <p:nvPr/>
        </p:nvSpPr>
        <p:spPr bwMode="auto">
          <a:xfrm>
            <a:off x="6126829" y="2008249"/>
            <a:ext cx="0" cy="1209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0" name="Line 46"/>
          <p:cNvSpPr>
            <a:spLocks noChangeShapeType="1"/>
          </p:cNvSpPr>
          <p:nvPr/>
        </p:nvSpPr>
        <p:spPr bwMode="auto">
          <a:xfrm>
            <a:off x="6126829" y="3683485"/>
            <a:ext cx="0" cy="372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1" name="Line 47"/>
          <p:cNvSpPr>
            <a:spLocks noChangeShapeType="1"/>
          </p:cNvSpPr>
          <p:nvPr/>
        </p:nvSpPr>
        <p:spPr bwMode="auto">
          <a:xfrm>
            <a:off x="6715779" y="4397496"/>
            <a:ext cx="4188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2" name="Line 48"/>
          <p:cNvSpPr>
            <a:spLocks noChangeShapeType="1"/>
          </p:cNvSpPr>
          <p:nvPr/>
        </p:nvSpPr>
        <p:spPr bwMode="auto">
          <a:xfrm flipV="1">
            <a:off x="6715779" y="3636951"/>
            <a:ext cx="357733" cy="51187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3" name="Line 49"/>
          <p:cNvSpPr>
            <a:spLocks noChangeShapeType="1"/>
          </p:cNvSpPr>
          <p:nvPr/>
        </p:nvSpPr>
        <p:spPr bwMode="auto">
          <a:xfrm flipH="1">
            <a:off x="6715779" y="3450813"/>
            <a:ext cx="3722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4" name="Line 50"/>
          <p:cNvSpPr>
            <a:spLocks noChangeShapeType="1"/>
          </p:cNvSpPr>
          <p:nvPr/>
        </p:nvSpPr>
        <p:spPr bwMode="auto">
          <a:xfrm flipV="1">
            <a:off x="6701238" y="2713534"/>
            <a:ext cx="385362" cy="5976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5" name="Line 51"/>
          <p:cNvSpPr>
            <a:spLocks noChangeShapeType="1"/>
          </p:cNvSpPr>
          <p:nvPr/>
        </p:nvSpPr>
        <p:spPr bwMode="auto">
          <a:xfrm>
            <a:off x="6715779" y="1947172"/>
            <a:ext cx="375183" cy="5642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6" name="Line 52"/>
          <p:cNvSpPr>
            <a:spLocks noChangeShapeType="1"/>
          </p:cNvSpPr>
          <p:nvPr/>
        </p:nvSpPr>
        <p:spPr bwMode="auto">
          <a:xfrm>
            <a:off x="6702691" y="1729042"/>
            <a:ext cx="3882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19" name="Line 55"/>
          <p:cNvSpPr>
            <a:spLocks noChangeShapeType="1"/>
          </p:cNvSpPr>
          <p:nvPr/>
        </p:nvSpPr>
        <p:spPr bwMode="auto">
          <a:xfrm flipV="1">
            <a:off x="1615905" y="1768305"/>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0" name="Line 56"/>
          <p:cNvSpPr>
            <a:spLocks noChangeShapeType="1"/>
          </p:cNvSpPr>
          <p:nvPr/>
        </p:nvSpPr>
        <p:spPr bwMode="auto">
          <a:xfrm flipV="1">
            <a:off x="1642081" y="1798844"/>
            <a:ext cx="78527"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1" name="Oval 57"/>
          <p:cNvSpPr>
            <a:spLocks noChangeArrowheads="1"/>
          </p:cNvSpPr>
          <p:nvPr/>
        </p:nvSpPr>
        <p:spPr bwMode="auto">
          <a:xfrm>
            <a:off x="1822401" y="2112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2" name="Line 58"/>
          <p:cNvSpPr>
            <a:spLocks noChangeShapeType="1"/>
          </p:cNvSpPr>
          <p:nvPr/>
        </p:nvSpPr>
        <p:spPr bwMode="auto">
          <a:xfrm>
            <a:off x="1895111" y="2208928"/>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3" name="Line 59"/>
          <p:cNvSpPr>
            <a:spLocks noChangeShapeType="1"/>
          </p:cNvSpPr>
          <p:nvPr/>
        </p:nvSpPr>
        <p:spPr bwMode="auto">
          <a:xfrm>
            <a:off x="1895111" y="2208928"/>
            <a:ext cx="5671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4" name="Line 60"/>
          <p:cNvSpPr>
            <a:spLocks noChangeShapeType="1"/>
          </p:cNvSpPr>
          <p:nvPr/>
        </p:nvSpPr>
        <p:spPr bwMode="auto">
          <a:xfrm>
            <a:off x="1602818" y="2431420"/>
            <a:ext cx="0"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5" name="Line 61"/>
          <p:cNvSpPr>
            <a:spLocks noChangeShapeType="1"/>
          </p:cNvSpPr>
          <p:nvPr/>
        </p:nvSpPr>
        <p:spPr bwMode="auto">
          <a:xfrm>
            <a:off x="1633356" y="2435783"/>
            <a:ext cx="0" cy="785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6" name="Oval 62"/>
          <p:cNvSpPr>
            <a:spLocks noChangeArrowheads="1"/>
          </p:cNvSpPr>
          <p:nvPr/>
        </p:nvSpPr>
        <p:spPr bwMode="auto">
          <a:xfrm>
            <a:off x="1813676" y="243578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27" name="Line 63"/>
          <p:cNvSpPr>
            <a:spLocks noChangeShapeType="1"/>
          </p:cNvSpPr>
          <p:nvPr/>
        </p:nvSpPr>
        <p:spPr bwMode="auto">
          <a:xfrm flipV="1">
            <a:off x="1895111" y="2435783"/>
            <a:ext cx="56714" cy="30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8" name="Line 64"/>
          <p:cNvSpPr>
            <a:spLocks noChangeShapeType="1"/>
          </p:cNvSpPr>
          <p:nvPr/>
        </p:nvSpPr>
        <p:spPr bwMode="auto">
          <a:xfrm>
            <a:off x="1899474" y="2479409"/>
            <a:ext cx="47988"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29" name="Line 65"/>
          <p:cNvSpPr>
            <a:spLocks noChangeShapeType="1"/>
          </p:cNvSpPr>
          <p:nvPr/>
        </p:nvSpPr>
        <p:spPr bwMode="auto">
          <a:xfrm flipV="1">
            <a:off x="1572279" y="2684450"/>
            <a:ext cx="61076"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0" name="Line 66"/>
          <p:cNvSpPr>
            <a:spLocks noChangeShapeType="1"/>
          </p:cNvSpPr>
          <p:nvPr/>
        </p:nvSpPr>
        <p:spPr bwMode="auto">
          <a:xfrm flipV="1">
            <a:off x="1589730" y="2719351"/>
            <a:ext cx="6543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1" name="Oval 67"/>
          <p:cNvSpPr>
            <a:spLocks noChangeArrowheads="1"/>
          </p:cNvSpPr>
          <p:nvPr/>
        </p:nvSpPr>
        <p:spPr bwMode="auto">
          <a:xfrm>
            <a:off x="1818039" y="31337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2" name="Line 68"/>
          <p:cNvSpPr>
            <a:spLocks noChangeShapeType="1"/>
          </p:cNvSpPr>
          <p:nvPr/>
        </p:nvSpPr>
        <p:spPr bwMode="auto">
          <a:xfrm>
            <a:off x="1890749" y="3238500"/>
            <a:ext cx="479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3" name="Line 69"/>
          <p:cNvSpPr>
            <a:spLocks noChangeShapeType="1"/>
          </p:cNvSpPr>
          <p:nvPr/>
        </p:nvSpPr>
        <p:spPr bwMode="auto">
          <a:xfrm>
            <a:off x="1882024" y="3234137"/>
            <a:ext cx="52351"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4" name="Line 70"/>
          <p:cNvSpPr>
            <a:spLocks noChangeShapeType="1"/>
          </p:cNvSpPr>
          <p:nvPr/>
        </p:nvSpPr>
        <p:spPr bwMode="auto">
          <a:xfrm>
            <a:off x="1572279" y="3408641"/>
            <a:ext cx="4363"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5" name="Line 71"/>
          <p:cNvSpPr>
            <a:spLocks noChangeShapeType="1"/>
          </p:cNvSpPr>
          <p:nvPr/>
        </p:nvSpPr>
        <p:spPr bwMode="auto">
          <a:xfrm>
            <a:off x="1598455" y="3404279"/>
            <a:ext cx="4363"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6" name="Oval 72"/>
          <p:cNvSpPr>
            <a:spLocks noChangeArrowheads="1"/>
          </p:cNvSpPr>
          <p:nvPr/>
        </p:nvSpPr>
        <p:spPr bwMode="auto">
          <a:xfrm>
            <a:off x="1796226" y="3395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37" name="Line 73"/>
          <p:cNvSpPr>
            <a:spLocks noChangeShapeType="1"/>
          </p:cNvSpPr>
          <p:nvPr/>
        </p:nvSpPr>
        <p:spPr bwMode="auto">
          <a:xfrm flipV="1">
            <a:off x="1873299" y="3395554"/>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8" name="Line 74"/>
          <p:cNvSpPr>
            <a:spLocks noChangeShapeType="1"/>
          </p:cNvSpPr>
          <p:nvPr/>
        </p:nvSpPr>
        <p:spPr bwMode="auto">
          <a:xfrm>
            <a:off x="1882024" y="3443542"/>
            <a:ext cx="47988"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39" name="Line 75"/>
          <p:cNvSpPr>
            <a:spLocks noChangeShapeType="1"/>
          </p:cNvSpPr>
          <p:nvPr/>
        </p:nvSpPr>
        <p:spPr bwMode="auto">
          <a:xfrm flipV="1">
            <a:off x="1559192" y="3631134"/>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0" name="Oval 76"/>
          <p:cNvSpPr>
            <a:spLocks noChangeArrowheads="1"/>
          </p:cNvSpPr>
          <p:nvPr/>
        </p:nvSpPr>
        <p:spPr bwMode="auto">
          <a:xfrm>
            <a:off x="1608635" y="36791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1" name="Oval 77"/>
          <p:cNvSpPr>
            <a:spLocks noChangeArrowheads="1"/>
          </p:cNvSpPr>
          <p:nvPr/>
        </p:nvSpPr>
        <p:spPr bwMode="auto">
          <a:xfrm>
            <a:off x="1822401" y="40019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2" name="Line 78"/>
          <p:cNvSpPr>
            <a:spLocks noChangeShapeType="1"/>
          </p:cNvSpPr>
          <p:nvPr/>
        </p:nvSpPr>
        <p:spPr bwMode="auto">
          <a:xfrm>
            <a:off x="1890749" y="4089206"/>
            <a:ext cx="65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3" name="Line 79"/>
          <p:cNvSpPr>
            <a:spLocks noChangeShapeType="1"/>
          </p:cNvSpPr>
          <p:nvPr/>
        </p:nvSpPr>
        <p:spPr bwMode="auto">
          <a:xfrm>
            <a:off x="1895111" y="4097931"/>
            <a:ext cx="43626" cy="1177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4" name="Line 80"/>
          <p:cNvSpPr>
            <a:spLocks noChangeShapeType="1"/>
          </p:cNvSpPr>
          <p:nvPr/>
        </p:nvSpPr>
        <p:spPr bwMode="auto">
          <a:xfrm>
            <a:off x="1567917" y="4268073"/>
            <a:ext cx="0"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5" name="Line 81"/>
          <p:cNvSpPr>
            <a:spLocks noChangeShapeType="1"/>
          </p:cNvSpPr>
          <p:nvPr/>
        </p:nvSpPr>
        <p:spPr bwMode="auto">
          <a:xfrm>
            <a:off x="1594093" y="4268073"/>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6" name="Oval 82"/>
          <p:cNvSpPr>
            <a:spLocks noChangeArrowheads="1"/>
          </p:cNvSpPr>
          <p:nvPr/>
        </p:nvSpPr>
        <p:spPr bwMode="auto">
          <a:xfrm>
            <a:off x="1770050" y="425498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47" name="Line 83"/>
          <p:cNvSpPr>
            <a:spLocks noChangeShapeType="1"/>
          </p:cNvSpPr>
          <p:nvPr/>
        </p:nvSpPr>
        <p:spPr bwMode="auto">
          <a:xfrm flipV="1">
            <a:off x="1882024" y="4259348"/>
            <a:ext cx="61076"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8" name="Line 84"/>
          <p:cNvSpPr>
            <a:spLocks noChangeShapeType="1"/>
          </p:cNvSpPr>
          <p:nvPr/>
        </p:nvSpPr>
        <p:spPr bwMode="auto">
          <a:xfrm>
            <a:off x="1886386" y="4307336"/>
            <a:ext cx="56714"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49" name="Line 85"/>
          <p:cNvSpPr>
            <a:spLocks noChangeShapeType="1"/>
          </p:cNvSpPr>
          <p:nvPr/>
        </p:nvSpPr>
        <p:spPr bwMode="auto">
          <a:xfrm>
            <a:off x="1537379" y="5053340"/>
            <a:ext cx="56714" cy="47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0" name="Oval 86"/>
          <p:cNvSpPr>
            <a:spLocks noChangeArrowheads="1"/>
          </p:cNvSpPr>
          <p:nvPr/>
        </p:nvSpPr>
        <p:spPr bwMode="auto">
          <a:xfrm>
            <a:off x="1560646" y="498353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1" name="Oval 87"/>
          <p:cNvSpPr>
            <a:spLocks noChangeArrowheads="1"/>
          </p:cNvSpPr>
          <p:nvPr/>
        </p:nvSpPr>
        <p:spPr bwMode="auto">
          <a:xfrm>
            <a:off x="1822401" y="453855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2" name="Line 88"/>
          <p:cNvSpPr>
            <a:spLocks noChangeShapeType="1"/>
          </p:cNvSpPr>
          <p:nvPr/>
        </p:nvSpPr>
        <p:spPr bwMode="auto">
          <a:xfrm flipV="1">
            <a:off x="1899474" y="4521103"/>
            <a:ext cx="39263" cy="21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3" name="Line 89"/>
          <p:cNvSpPr>
            <a:spLocks noChangeShapeType="1"/>
          </p:cNvSpPr>
          <p:nvPr/>
        </p:nvSpPr>
        <p:spPr bwMode="auto">
          <a:xfrm flipV="1">
            <a:off x="1886386" y="4425126"/>
            <a:ext cx="52351"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4" name="Line 90"/>
          <p:cNvSpPr>
            <a:spLocks noChangeShapeType="1"/>
          </p:cNvSpPr>
          <p:nvPr/>
        </p:nvSpPr>
        <p:spPr bwMode="auto">
          <a:xfrm>
            <a:off x="1559192" y="5302007"/>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5" name="Line 91"/>
          <p:cNvSpPr>
            <a:spLocks noChangeShapeType="1"/>
          </p:cNvSpPr>
          <p:nvPr/>
        </p:nvSpPr>
        <p:spPr bwMode="auto">
          <a:xfrm>
            <a:off x="1589730" y="5302007"/>
            <a:ext cx="4363" cy="9597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6" name="Oval 92"/>
          <p:cNvSpPr>
            <a:spLocks noChangeArrowheads="1"/>
          </p:cNvSpPr>
          <p:nvPr/>
        </p:nvSpPr>
        <p:spPr bwMode="auto">
          <a:xfrm>
            <a:off x="1791864" y="531073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57" name="Line 93"/>
          <p:cNvSpPr>
            <a:spLocks noChangeShapeType="1"/>
          </p:cNvSpPr>
          <p:nvPr/>
        </p:nvSpPr>
        <p:spPr bwMode="auto">
          <a:xfrm flipV="1">
            <a:off x="1886386" y="5284557"/>
            <a:ext cx="74165"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8" name="Line 94"/>
          <p:cNvSpPr>
            <a:spLocks noChangeShapeType="1"/>
          </p:cNvSpPr>
          <p:nvPr/>
        </p:nvSpPr>
        <p:spPr bwMode="auto">
          <a:xfrm>
            <a:off x="1882024" y="5349996"/>
            <a:ext cx="7852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59" name="Line 95"/>
          <p:cNvSpPr>
            <a:spLocks noChangeShapeType="1"/>
          </p:cNvSpPr>
          <p:nvPr/>
        </p:nvSpPr>
        <p:spPr bwMode="auto">
          <a:xfrm>
            <a:off x="1533016" y="6174527"/>
            <a:ext cx="69802"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0" name="Line 96"/>
          <p:cNvSpPr>
            <a:spLocks noChangeShapeType="1"/>
          </p:cNvSpPr>
          <p:nvPr/>
        </p:nvSpPr>
        <p:spPr bwMode="auto">
          <a:xfrm>
            <a:off x="1554829" y="6143989"/>
            <a:ext cx="69802"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1" name="Oval 97"/>
          <p:cNvSpPr>
            <a:spLocks noChangeArrowheads="1"/>
          </p:cNvSpPr>
          <p:nvPr/>
        </p:nvSpPr>
        <p:spPr bwMode="auto">
          <a:xfrm>
            <a:off x="1870390" y="554195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2" name="Line 98"/>
          <p:cNvSpPr>
            <a:spLocks noChangeShapeType="1"/>
          </p:cNvSpPr>
          <p:nvPr/>
        </p:nvSpPr>
        <p:spPr bwMode="auto">
          <a:xfrm flipV="1">
            <a:off x="1943100" y="5507050"/>
            <a:ext cx="95977" cy="39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3" name="Line 99"/>
          <p:cNvSpPr>
            <a:spLocks noChangeShapeType="1"/>
          </p:cNvSpPr>
          <p:nvPr/>
        </p:nvSpPr>
        <p:spPr bwMode="auto">
          <a:xfrm flipV="1">
            <a:off x="1925650" y="5454699"/>
            <a:ext cx="34901"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4" name="Line 100"/>
          <p:cNvSpPr>
            <a:spLocks noChangeShapeType="1"/>
          </p:cNvSpPr>
          <p:nvPr/>
        </p:nvSpPr>
        <p:spPr bwMode="auto">
          <a:xfrm>
            <a:off x="2562589" y="2697539"/>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5" name="Line 101"/>
          <p:cNvSpPr>
            <a:spLocks noChangeShapeType="1"/>
          </p:cNvSpPr>
          <p:nvPr/>
        </p:nvSpPr>
        <p:spPr bwMode="auto">
          <a:xfrm>
            <a:off x="2562589" y="2745527"/>
            <a:ext cx="1003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6" name="Oval 102"/>
          <p:cNvSpPr>
            <a:spLocks noChangeArrowheads="1"/>
          </p:cNvSpPr>
          <p:nvPr/>
        </p:nvSpPr>
        <p:spPr bwMode="auto">
          <a:xfrm>
            <a:off x="2577131" y="305527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67" name="Line 103"/>
          <p:cNvSpPr>
            <a:spLocks noChangeShapeType="1"/>
          </p:cNvSpPr>
          <p:nvPr/>
        </p:nvSpPr>
        <p:spPr bwMode="auto">
          <a:xfrm flipH="1">
            <a:off x="2580039" y="3133798"/>
            <a:ext cx="34901"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8" name="Line 104"/>
          <p:cNvSpPr>
            <a:spLocks noChangeShapeType="1"/>
          </p:cNvSpPr>
          <p:nvPr/>
        </p:nvSpPr>
        <p:spPr bwMode="auto">
          <a:xfrm>
            <a:off x="2628027" y="3146885"/>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69" name="Oval 105"/>
          <p:cNvSpPr>
            <a:spLocks noChangeArrowheads="1"/>
          </p:cNvSpPr>
          <p:nvPr/>
        </p:nvSpPr>
        <p:spPr bwMode="auto">
          <a:xfrm>
            <a:off x="2572768" y="393651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0" name="Oval 106"/>
          <p:cNvSpPr>
            <a:spLocks noChangeArrowheads="1"/>
          </p:cNvSpPr>
          <p:nvPr/>
        </p:nvSpPr>
        <p:spPr bwMode="auto">
          <a:xfrm>
            <a:off x="2572768" y="374019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1" name="Line 107"/>
          <p:cNvSpPr>
            <a:spLocks noChangeShapeType="1"/>
          </p:cNvSpPr>
          <p:nvPr/>
        </p:nvSpPr>
        <p:spPr bwMode="auto">
          <a:xfrm flipV="1">
            <a:off x="2606215" y="3679122"/>
            <a:ext cx="74164"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2" name="Line 108"/>
          <p:cNvSpPr>
            <a:spLocks noChangeShapeType="1"/>
          </p:cNvSpPr>
          <p:nvPr/>
        </p:nvSpPr>
        <p:spPr bwMode="auto">
          <a:xfrm>
            <a:off x="2545138" y="3679122"/>
            <a:ext cx="65438"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3" name="Line 109"/>
          <p:cNvSpPr>
            <a:spLocks noChangeShapeType="1"/>
          </p:cNvSpPr>
          <p:nvPr/>
        </p:nvSpPr>
        <p:spPr bwMode="auto">
          <a:xfrm>
            <a:off x="2619302" y="4023768"/>
            <a:ext cx="69802"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4" name="Line 110"/>
          <p:cNvSpPr>
            <a:spLocks noChangeShapeType="1"/>
          </p:cNvSpPr>
          <p:nvPr/>
        </p:nvSpPr>
        <p:spPr bwMode="auto">
          <a:xfrm flipV="1">
            <a:off x="2562589" y="4019404"/>
            <a:ext cx="6107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5" name="Line 111"/>
          <p:cNvSpPr>
            <a:spLocks noChangeShapeType="1"/>
          </p:cNvSpPr>
          <p:nvPr/>
        </p:nvSpPr>
        <p:spPr bwMode="auto">
          <a:xfrm>
            <a:off x="2562589" y="4586542"/>
            <a:ext cx="12215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6" name="Oval 112"/>
          <p:cNvSpPr>
            <a:spLocks noChangeArrowheads="1"/>
          </p:cNvSpPr>
          <p:nvPr/>
        </p:nvSpPr>
        <p:spPr bwMode="auto">
          <a:xfrm>
            <a:off x="2581493" y="460399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77" name="Line 113"/>
          <p:cNvSpPr>
            <a:spLocks noChangeShapeType="1"/>
          </p:cNvSpPr>
          <p:nvPr/>
        </p:nvSpPr>
        <p:spPr bwMode="auto">
          <a:xfrm flipH="1">
            <a:off x="2558226" y="4966088"/>
            <a:ext cx="74165" cy="741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8" name="Line 114"/>
          <p:cNvSpPr>
            <a:spLocks noChangeShapeType="1"/>
          </p:cNvSpPr>
          <p:nvPr/>
        </p:nvSpPr>
        <p:spPr bwMode="auto">
          <a:xfrm flipH="1" flipV="1">
            <a:off x="2632390" y="4961725"/>
            <a:ext cx="61076"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79" name="Oval 115"/>
          <p:cNvSpPr>
            <a:spLocks noChangeArrowheads="1"/>
          </p:cNvSpPr>
          <p:nvPr/>
        </p:nvSpPr>
        <p:spPr bwMode="auto">
          <a:xfrm>
            <a:off x="3283871" y="222637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0" name="Line 116"/>
          <p:cNvSpPr>
            <a:spLocks noChangeShapeType="1"/>
          </p:cNvSpPr>
          <p:nvPr/>
        </p:nvSpPr>
        <p:spPr bwMode="auto">
          <a:xfrm>
            <a:off x="3570348" y="2069325"/>
            <a:ext cx="47989"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1" name="Line 117"/>
          <p:cNvSpPr>
            <a:spLocks noChangeShapeType="1"/>
          </p:cNvSpPr>
          <p:nvPr/>
        </p:nvSpPr>
        <p:spPr bwMode="auto">
          <a:xfrm flipH="1" flipV="1">
            <a:off x="3230065" y="2248191"/>
            <a:ext cx="56714" cy="392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2" name="Line 118"/>
          <p:cNvSpPr>
            <a:spLocks noChangeShapeType="1"/>
          </p:cNvSpPr>
          <p:nvPr/>
        </p:nvSpPr>
        <p:spPr bwMode="auto">
          <a:xfrm flipV="1">
            <a:off x="3221340" y="2291817"/>
            <a:ext cx="69802"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3" name="Line 119"/>
          <p:cNvSpPr>
            <a:spLocks noChangeShapeType="1"/>
          </p:cNvSpPr>
          <p:nvPr/>
        </p:nvSpPr>
        <p:spPr bwMode="auto">
          <a:xfrm flipV="1">
            <a:off x="3648875" y="2003885"/>
            <a:ext cx="52351" cy="828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4" name="Line 120"/>
          <p:cNvSpPr>
            <a:spLocks noChangeShapeType="1"/>
          </p:cNvSpPr>
          <p:nvPr/>
        </p:nvSpPr>
        <p:spPr bwMode="auto">
          <a:xfrm flipH="1" flipV="1">
            <a:off x="3648875" y="2091137"/>
            <a:ext cx="52351" cy="261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5" name="Line 121"/>
          <p:cNvSpPr>
            <a:spLocks noChangeShapeType="1"/>
          </p:cNvSpPr>
          <p:nvPr/>
        </p:nvSpPr>
        <p:spPr bwMode="auto">
          <a:xfrm>
            <a:off x="3613974" y="2483771"/>
            <a:ext cx="69802"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6" name="Oval 122"/>
          <p:cNvSpPr>
            <a:spLocks noChangeArrowheads="1"/>
          </p:cNvSpPr>
          <p:nvPr/>
        </p:nvSpPr>
        <p:spPr bwMode="auto">
          <a:xfrm>
            <a:off x="3244607" y="3216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87" name="Line 123"/>
          <p:cNvSpPr>
            <a:spLocks noChangeShapeType="1"/>
          </p:cNvSpPr>
          <p:nvPr/>
        </p:nvSpPr>
        <p:spPr bwMode="auto">
          <a:xfrm flipH="1" flipV="1">
            <a:off x="3212615" y="3303939"/>
            <a:ext cx="39264" cy="4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8" name="Line 124"/>
          <p:cNvSpPr>
            <a:spLocks noChangeShapeType="1"/>
          </p:cNvSpPr>
          <p:nvPr/>
        </p:nvSpPr>
        <p:spPr bwMode="auto">
          <a:xfrm flipH="1">
            <a:off x="3216978" y="3312664"/>
            <a:ext cx="43626" cy="1352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89" name="Line 125"/>
          <p:cNvSpPr>
            <a:spLocks noChangeShapeType="1"/>
          </p:cNvSpPr>
          <p:nvPr/>
        </p:nvSpPr>
        <p:spPr bwMode="auto">
          <a:xfrm flipV="1">
            <a:off x="3675050" y="2418332"/>
            <a:ext cx="91615"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0" name="Line 126"/>
          <p:cNvSpPr>
            <a:spLocks noChangeShapeType="1"/>
          </p:cNvSpPr>
          <p:nvPr/>
        </p:nvSpPr>
        <p:spPr bwMode="auto">
          <a:xfrm flipH="1">
            <a:off x="3661963" y="2361618"/>
            <a:ext cx="39263" cy="1221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1" name="Line 127"/>
          <p:cNvSpPr>
            <a:spLocks noChangeShapeType="1"/>
          </p:cNvSpPr>
          <p:nvPr/>
        </p:nvSpPr>
        <p:spPr bwMode="auto">
          <a:xfrm>
            <a:off x="3596523" y="4259348"/>
            <a:ext cx="4363"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2" name="Line 128"/>
          <p:cNvSpPr>
            <a:spLocks noChangeShapeType="1"/>
          </p:cNvSpPr>
          <p:nvPr/>
        </p:nvSpPr>
        <p:spPr bwMode="auto">
          <a:xfrm>
            <a:off x="3627062" y="4254985"/>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3" name="Oval 129"/>
          <p:cNvSpPr>
            <a:spLocks noChangeArrowheads="1"/>
          </p:cNvSpPr>
          <p:nvPr/>
        </p:nvSpPr>
        <p:spPr bwMode="auto">
          <a:xfrm>
            <a:off x="3275146" y="42593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394" name="Line 130"/>
          <p:cNvSpPr>
            <a:spLocks noChangeShapeType="1"/>
          </p:cNvSpPr>
          <p:nvPr/>
        </p:nvSpPr>
        <p:spPr bwMode="auto">
          <a:xfrm>
            <a:off x="3221340" y="4246259"/>
            <a:ext cx="52351"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395" name="Line 131"/>
          <p:cNvSpPr>
            <a:spLocks noChangeShapeType="1"/>
          </p:cNvSpPr>
          <p:nvPr/>
        </p:nvSpPr>
        <p:spPr bwMode="auto">
          <a:xfrm flipV="1">
            <a:off x="3216978" y="4311699"/>
            <a:ext cx="56713"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2" name="Line 138"/>
          <p:cNvSpPr>
            <a:spLocks noChangeShapeType="1"/>
          </p:cNvSpPr>
          <p:nvPr/>
        </p:nvSpPr>
        <p:spPr bwMode="auto">
          <a:xfrm>
            <a:off x="5066719" y="1999523"/>
            <a:ext cx="56713" cy="916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3" name="Oval 139"/>
          <p:cNvSpPr>
            <a:spLocks noChangeArrowheads="1"/>
          </p:cNvSpPr>
          <p:nvPr/>
        </p:nvSpPr>
        <p:spPr bwMode="auto">
          <a:xfrm>
            <a:off x="5295027" y="178575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04" name="Line 140"/>
          <p:cNvSpPr>
            <a:spLocks noChangeShapeType="1"/>
          </p:cNvSpPr>
          <p:nvPr/>
        </p:nvSpPr>
        <p:spPr bwMode="auto">
          <a:xfrm flipH="1" flipV="1">
            <a:off x="4975104" y="2069325"/>
            <a:ext cx="61076" cy="8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5" name="Line 141"/>
          <p:cNvSpPr>
            <a:spLocks noChangeShapeType="1"/>
          </p:cNvSpPr>
          <p:nvPr/>
        </p:nvSpPr>
        <p:spPr bwMode="auto">
          <a:xfrm flipV="1">
            <a:off x="4988192" y="2078050"/>
            <a:ext cx="56713"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6" name="Line 142"/>
          <p:cNvSpPr>
            <a:spLocks noChangeShapeType="1"/>
          </p:cNvSpPr>
          <p:nvPr/>
        </p:nvSpPr>
        <p:spPr bwMode="auto">
          <a:xfrm>
            <a:off x="5376462" y="1794481"/>
            <a:ext cx="52351" cy="13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7" name="Line 143"/>
          <p:cNvSpPr>
            <a:spLocks noChangeShapeType="1"/>
          </p:cNvSpPr>
          <p:nvPr/>
        </p:nvSpPr>
        <p:spPr bwMode="auto">
          <a:xfrm flipH="1">
            <a:off x="5372100" y="1694142"/>
            <a:ext cx="52351" cy="1003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8" name="Line 144"/>
          <p:cNvSpPr>
            <a:spLocks noChangeShapeType="1"/>
          </p:cNvSpPr>
          <p:nvPr/>
        </p:nvSpPr>
        <p:spPr bwMode="auto">
          <a:xfrm flipV="1">
            <a:off x="4935841" y="2505584"/>
            <a:ext cx="95977"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09" name="Oval 145"/>
          <p:cNvSpPr>
            <a:spLocks noChangeArrowheads="1"/>
          </p:cNvSpPr>
          <p:nvPr/>
        </p:nvSpPr>
        <p:spPr bwMode="auto">
          <a:xfrm>
            <a:off x="5295027" y="3295214"/>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0" name="Line 146"/>
          <p:cNvSpPr>
            <a:spLocks noChangeShapeType="1"/>
          </p:cNvSpPr>
          <p:nvPr/>
        </p:nvSpPr>
        <p:spPr bwMode="auto">
          <a:xfrm flipH="1" flipV="1">
            <a:off x="4870401" y="2418332"/>
            <a:ext cx="95977"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1" name="Line 147"/>
          <p:cNvSpPr>
            <a:spLocks noChangeShapeType="1"/>
          </p:cNvSpPr>
          <p:nvPr/>
        </p:nvSpPr>
        <p:spPr bwMode="auto">
          <a:xfrm flipH="1">
            <a:off x="4970741" y="2409607"/>
            <a:ext cx="13087"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2" name="Line 148"/>
          <p:cNvSpPr>
            <a:spLocks noChangeShapeType="1"/>
          </p:cNvSpPr>
          <p:nvPr/>
        </p:nvSpPr>
        <p:spPr bwMode="auto">
          <a:xfrm flipH="1">
            <a:off x="5376462" y="3391191"/>
            <a:ext cx="47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3" name="Line 149"/>
          <p:cNvSpPr>
            <a:spLocks noChangeShapeType="1"/>
          </p:cNvSpPr>
          <p:nvPr/>
        </p:nvSpPr>
        <p:spPr bwMode="auto">
          <a:xfrm flipH="1" flipV="1">
            <a:off x="5376462" y="3391191"/>
            <a:ext cx="47989" cy="1570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4" name="Line 150"/>
          <p:cNvSpPr>
            <a:spLocks noChangeShapeType="1"/>
          </p:cNvSpPr>
          <p:nvPr/>
        </p:nvSpPr>
        <p:spPr bwMode="auto">
          <a:xfrm>
            <a:off x="4992554" y="4281160"/>
            <a:ext cx="0"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5" name="Line 151"/>
          <p:cNvSpPr>
            <a:spLocks noChangeShapeType="1"/>
          </p:cNvSpPr>
          <p:nvPr/>
        </p:nvSpPr>
        <p:spPr bwMode="auto">
          <a:xfrm>
            <a:off x="5027455" y="4281160"/>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6" name="Oval 152"/>
          <p:cNvSpPr>
            <a:spLocks noChangeArrowheads="1"/>
          </p:cNvSpPr>
          <p:nvPr/>
        </p:nvSpPr>
        <p:spPr bwMode="auto">
          <a:xfrm>
            <a:off x="5290665" y="4285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17" name="Line 153"/>
          <p:cNvSpPr>
            <a:spLocks noChangeShapeType="1"/>
          </p:cNvSpPr>
          <p:nvPr/>
        </p:nvSpPr>
        <p:spPr bwMode="auto">
          <a:xfrm flipV="1">
            <a:off x="5372100" y="4263710"/>
            <a:ext cx="61076" cy="567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18" name="Line 154"/>
          <p:cNvSpPr>
            <a:spLocks noChangeShapeType="1"/>
          </p:cNvSpPr>
          <p:nvPr/>
        </p:nvSpPr>
        <p:spPr bwMode="auto">
          <a:xfrm flipH="1" flipV="1">
            <a:off x="5376462" y="4320424"/>
            <a:ext cx="61076"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3" name="Line 159"/>
          <p:cNvSpPr>
            <a:spLocks noChangeShapeType="1"/>
          </p:cNvSpPr>
          <p:nvPr/>
        </p:nvSpPr>
        <p:spPr bwMode="auto">
          <a:xfrm>
            <a:off x="6074478" y="2056237"/>
            <a:ext cx="100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4" name="Line 160"/>
          <p:cNvSpPr>
            <a:spLocks noChangeShapeType="1"/>
          </p:cNvSpPr>
          <p:nvPr/>
        </p:nvSpPr>
        <p:spPr bwMode="auto">
          <a:xfrm>
            <a:off x="6065752" y="3177424"/>
            <a:ext cx="104702"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5" name="Oval 161"/>
          <p:cNvSpPr>
            <a:spLocks noChangeArrowheads="1"/>
          </p:cNvSpPr>
          <p:nvPr/>
        </p:nvSpPr>
        <p:spPr bwMode="auto">
          <a:xfrm>
            <a:off x="6089020" y="2078050"/>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6" name="Oval 162"/>
          <p:cNvSpPr>
            <a:spLocks noChangeArrowheads="1"/>
          </p:cNvSpPr>
          <p:nvPr/>
        </p:nvSpPr>
        <p:spPr bwMode="auto">
          <a:xfrm>
            <a:off x="6084657" y="307272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27" name="Line 163"/>
          <p:cNvSpPr>
            <a:spLocks noChangeShapeType="1"/>
          </p:cNvSpPr>
          <p:nvPr/>
        </p:nvSpPr>
        <p:spPr bwMode="auto">
          <a:xfrm>
            <a:off x="6074478" y="3770737"/>
            <a:ext cx="959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8" name="Line 164"/>
          <p:cNvSpPr>
            <a:spLocks noChangeShapeType="1"/>
          </p:cNvSpPr>
          <p:nvPr/>
        </p:nvSpPr>
        <p:spPr bwMode="auto">
          <a:xfrm flipV="1">
            <a:off x="6126829" y="3692210"/>
            <a:ext cx="52351" cy="65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29" name="Line 165"/>
          <p:cNvSpPr>
            <a:spLocks noChangeShapeType="1"/>
          </p:cNvSpPr>
          <p:nvPr/>
        </p:nvSpPr>
        <p:spPr bwMode="auto">
          <a:xfrm>
            <a:off x="6074478" y="3692210"/>
            <a:ext cx="47989"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0" name="Line 166"/>
          <p:cNvSpPr>
            <a:spLocks noChangeShapeType="1"/>
          </p:cNvSpPr>
          <p:nvPr/>
        </p:nvSpPr>
        <p:spPr bwMode="auto">
          <a:xfrm flipV="1">
            <a:off x="6061390" y="4015042"/>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1" name="Line 167"/>
          <p:cNvSpPr>
            <a:spLocks noChangeShapeType="1"/>
          </p:cNvSpPr>
          <p:nvPr/>
        </p:nvSpPr>
        <p:spPr bwMode="auto">
          <a:xfrm flipH="1" flipV="1">
            <a:off x="6122467" y="4010679"/>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32" name="Oval 168"/>
          <p:cNvSpPr>
            <a:spLocks noChangeArrowheads="1"/>
          </p:cNvSpPr>
          <p:nvPr/>
        </p:nvSpPr>
        <p:spPr bwMode="auto">
          <a:xfrm>
            <a:off x="6084657" y="3919065"/>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3" name="Line 179"/>
          <p:cNvSpPr>
            <a:spLocks noChangeShapeType="1"/>
          </p:cNvSpPr>
          <p:nvPr/>
        </p:nvSpPr>
        <p:spPr bwMode="auto">
          <a:xfrm flipH="1" flipV="1">
            <a:off x="6702691" y="1676691"/>
            <a:ext cx="43626"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4" name="Line 180"/>
          <p:cNvSpPr>
            <a:spLocks noChangeShapeType="1"/>
          </p:cNvSpPr>
          <p:nvPr/>
        </p:nvSpPr>
        <p:spPr bwMode="auto">
          <a:xfrm flipV="1">
            <a:off x="6702691" y="1729042"/>
            <a:ext cx="47989" cy="52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5" name="Oval 181"/>
          <p:cNvSpPr>
            <a:spLocks noChangeArrowheads="1"/>
          </p:cNvSpPr>
          <p:nvPr/>
        </p:nvSpPr>
        <p:spPr bwMode="auto">
          <a:xfrm rot="4370379">
            <a:off x="6760859" y="1694142"/>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46" name="Line 182"/>
          <p:cNvSpPr>
            <a:spLocks noChangeShapeType="1"/>
          </p:cNvSpPr>
          <p:nvPr/>
        </p:nvSpPr>
        <p:spPr bwMode="auto">
          <a:xfrm>
            <a:off x="7003711"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7" name="Line 183"/>
          <p:cNvSpPr>
            <a:spLocks noChangeShapeType="1"/>
          </p:cNvSpPr>
          <p:nvPr/>
        </p:nvSpPr>
        <p:spPr bwMode="auto">
          <a:xfrm>
            <a:off x="7042974" y="1685416"/>
            <a:ext cx="0" cy="872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8" name="Line 184"/>
          <p:cNvSpPr>
            <a:spLocks noChangeShapeType="1"/>
          </p:cNvSpPr>
          <p:nvPr/>
        </p:nvSpPr>
        <p:spPr bwMode="auto">
          <a:xfrm flipH="1">
            <a:off x="6702691" y="1999523"/>
            <a:ext cx="52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49" name="Line 185"/>
          <p:cNvSpPr>
            <a:spLocks noChangeShapeType="1"/>
          </p:cNvSpPr>
          <p:nvPr/>
        </p:nvSpPr>
        <p:spPr bwMode="auto">
          <a:xfrm flipH="1" flipV="1">
            <a:off x="6707054" y="1877371"/>
            <a:ext cx="52351" cy="1265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0" name="Oval 186"/>
          <p:cNvSpPr>
            <a:spLocks noChangeArrowheads="1"/>
          </p:cNvSpPr>
          <p:nvPr/>
        </p:nvSpPr>
        <p:spPr bwMode="auto">
          <a:xfrm rot="4370379">
            <a:off x="6739047" y="1999523"/>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1" name="Line 187"/>
          <p:cNvSpPr>
            <a:spLocks noChangeShapeType="1"/>
          </p:cNvSpPr>
          <p:nvPr/>
        </p:nvSpPr>
        <p:spPr bwMode="auto">
          <a:xfrm flipV="1">
            <a:off x="6973172" y="2374707"/>
            <a:ext cx="69802"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2" name="Line 188"/>
          <p:cNvSpPr>
            <a:spLocks noChangeShapeType="1"/>
          </p:cNvSpPr>
          <p:nvPr/>
        </p:nvSpPr>
        <p:spPr bwMode="auto">
          <a:xfrm flipV="1">
            <a:off x="6990623" y="2409607"/>
            <a:ext cx="78527"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3" name="Line 189"/>
          <p:cNvSpPr>
            <a:spLocks noChangeShapeType="1"/>
          </p:cNvSpPr>
          <p:nvPr/>
        </p:nvSpPr>
        <p:spPr bwMode="auto">
          <a:xfrm flipH="1">
            <a:off x="6702691" y="3238500"/>
            <a:ext cx="436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4" name="Line 190"/>
          <p:cNvSpPr>
            <a:spLocks noChangeShapeType="1"/>
          </p:cNvSpPr>
          <p:nvPr/>
        </p:nvSpPr>
        <p:spPr bwMode="auto">
          <a:xfrm flipH="1">
            <a:off x="6702691" y="3234137"/>
            <a:ext cx="43626" cy="1396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5" name="Oval 191"/>
          <p:cNvSpPr>
            <a:spLocks noChangeArrowheads="1"/>
          </p:cNvSpPr>
          <p:nvPr/>
        </p:nvSpPr>
        <p:spPr bwMode="auto">
          <a:xfrm rot="4370379">
            <a:off x="6739047" y="3151248"/>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56" name="Line 192"/>
          <p:cNvSpPr>
            <a:spLocks noChangeShapeType="1"/>
          </p:cNvSpPr>
          <p:nvPr/>
        </p:nvSpPr>
        <p:spPr bwMode="auto">
          <a:xfrm>
            <a:off x="6994986" y="27804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7" name="Line 193"/>
          <p:cNvSpPr>
            <a:spLocks noChangeShapeType="1"/>
          </p:cNvSpPr>
          <p:nvPr/>
        </p:nvSpPr>
        <p:spPr bwMode="auto">
          <a:xfrm>
            <a:off x="7016798" y="2745527"/>
            <a:ext cx="52351" cy="479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8" name="Line 194"/>
          <p:cNvSpPr>
            <a:spLocks noChangeShapeType="1"/>
          </p:cNvSpPr>
          <p:nvPr/>
        </p:nvSpPr>
        <p:spPr bwMode="auto">
          <a:xfrm flipH="1" flipV="1">
            <a:off x="6702691" y="3404279"/>
            <a:ext cx="47989"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59" name="Line 195"/>
          <p:cNvSpPr>
            <a:spLocks noChangeShapeType="1"/>
          </p:cNvSpPr>
          <p:nvPr/>
        </p:nvSpPr>
        <p:spPr bwMode="auto">
          <a:xfrm flipH="1">
            <a:off x="6702691" y="3443542"/>
            <a:ext cx="47989" cy="698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0" name="Oval 196"/>
          <p:cNvSpPr>
            <a:spLocks noChangeArrowheads="1"/>
          </p:cNvSpPr>
          <p:nvPr/>
        </p:nvSpPr>
        <p:spPr bwMode="auto">
          <a:xfrm rot="4370379">
            <a:off x="6769584" y="3408641"/>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1" name="Line 197"/>
          <p:cNvSpPr>
            <a:spLocks noChangeShapeType="1"/>
          </p:cNvSpPr>
          <p:nvPr/>
        </p:nvSpPr>
        <p:spPr bwMode="auto">
          <a:xfrm>
            <a:off x="7012436" y="3404279"/>
            <a:ext cx="4362" cy="828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2" name="Line 198"/>
          <p:cNvSpPr>
            <a:spLocks noChangeShapeType="1"/>
          </p:cNvSpPr>
          <p:nvPr/>
        </p:nvSpPr>
        <p:spPr bwMode="auto">
          <a:xfrm>
            <a:off x="7047337" y="3399916"/>
            <a:ext cx="4362" cy="916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3" name="Line 199"/>
          <p:cNvSpPr>
            <a:spLocks noChangeShapeType="1"/>
          </p:cNvSpPr>
          <p:nvPr/>
        </p:nvSpPr>
        <p:spPr bwMode="auto">
          <a:xfrm flipH="1" flipV="1">
            <a:off x="6707054" y="4084844"/>
            <a:ext cx="47988" cy="4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4" name="Line 200"/>
          <p:cNvSpPr>
            <a:spLocks noChangeShapeType="1"/>
          </p:cNvSpPr>
          <p:nvPr/>
        </p:nvSpPr>
        <p:spPr bwMode="auto">
          <a:xfrm flipH="1">
            <a:off x="6715779" y="4089206"/>
            <a:ext cx="39263" cy="1265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5" name="Oval 201"/>
          <p:cNvSpPr>
            <a:spLocks noChangeArrowheads="1"/>
          </p:cNvSpPr>
          <p:nvPr/>
        </p:nvSpPr>
        <p:spPr bwMode="auto">
          <a:xfrm rot="4370379">
            <a:off x="6747772" y="400631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66" name="Line 202"/>
          <p:cNvSpPr>
            <a:spLocks noChangeShapeType="1"/>
          </p:cNvSpPr>
          <p:nvPr/>
        </p:nvSpPr>
        <p:spPr bwMode="auto">
          <a:xfrm>
            <a:off x="6977535" y="3692210"/>
            <a:ext cx="56713"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7" name="Line 203"/>
          <p:cNvSpPr>
            <a:spLocks noChangeShapeType="1"/>
          </p:cNvSpPr>
          <p:nvPr/>
        </p:nvSpPr>
        <p:spPr bwMode="auto">
          <a:xfrm>
            <a:off x="6994986" y="3666035"/>
            <a:ext cx="61076" cy="436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8" name="Line 204"/>
          <p:cNvSpPr>
            <a:spLocks noChangeShapeType="1"/>
          </p:cNvSpPr>
          <p:nvPr/>
        </p:nvSpPr>
        <p:spPr bwMode="auto">
          <a:xfrm flipH="1" flipV="1">
            <a:off x="6711416" y="4333511"/>
            <a:ext cx="39264" cy="610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69" name="Line 205"/>
          <p:cNvSpPr>
            <a:spLocks noChangeShapeType="1"/>
          </p:cNvSpPr>
          <p:nvPr/>
        </p:nvSpPr>
        <p:spPr bwMode="auto">
          <a:xfrm flipV="1">
            <a:off x="6715779" y="4398951"/>
            <a:ext cx="30538" cy="56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0" name="Oval 206"/>
          <p:cNvSpPr>
            <a:spLocks noChangeArrowheads="1"/>
          </p:cNvSpPr>
          <p:nvPr/>
        </p:nvSpPr>
        <p:spPr bwMode="auto">
          <a:xfrm rot="4370379">
            <a:off x="6765222" y="4359687"/>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
        <p:nvSpPr>
          <p:cNvPr id="11471" name="Line 207"/>
          <p:cNvSpPr>
            <a:spLocks noChangeShapeType="1"/>
          </p:cNvSpPr>
          <p:nvPr/>
        </p:nvSpPr>
        <p:spPr bwMode="auto">
          <a:xfrm>
            <a:off x="7042974" y="4342237"/>
            <a:ext cx="0" cy="1047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11472" name="Line 208"/>
          <p:cNvSpPr>
            <a:spLocks noChangeShapeType="1"/>
          </p:cNvSpPr>
          <p:nvPr/>
        </p:nvSpPr>
        <p:spPr bwMode="auto">
          <a:xfrm>
            <a:off x="7090963" y="4342237"/>
            <a:ext cx="0" cy="1134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209" name="Oval 112"/>
          <p:cNvSpPr>
            <a:spLocks noChangeArrowheads="1"/>
          </p:cNvSpPr>
          <p:nvPr/>
        </p:nvSpPr>
        <p:spPr bwMode="auto">
          <a:xfrm>
            <a:off x="2590800" y="4878836"/>
            <a:ext cx="81435" cy="81435"/>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KW" sz="1600"/>
          </a:p>
        </p:txBody>
      </p:sp>
    </p:spTree>
    <p:extLst>
      <p:ext uri="{BB962C8B-B14F-4D97-AF65-F5344CB8AC3E}">
        <p14:creationId xmlns:p14="http://schemas.microsoft.com/office/powerpoint/2010/main" val="3143908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mney steinbart ppt 13ed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romney steinbart ppt 13ed theme</Template>
  <TotalTime>673</TotalTime>
  <Words>2865</Words>
  <Application>Microsoft Office PowerPoint</Application>
  <PresentationFormat>On-screen Show (4:3)</PresentationFormat>
  <Paragraphs>673</Paragraphs>
  <Slides>64</Slides>
  <Notes>54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Calibri</vt:lpstr>
      <vt:lpstr>Georgia</vt:lpstr>
      <vt:lpstr>Trebuchet MS</vt:lpstr>
      <vt:lpstr>Wingdings 2</vt:lpstr>
      <vt:lpstr>romney steinbart ppt 13ed theme</vt:lpstr>
      <vt:lpstr>Implementing an REA Model in a Relational Database</vt:lpstr>
      <vt:lpstr>Integrating REA Diagrams</vt:lpstr>
      <vt:lpstr>PowerPoint Presentation</vt:lpstr>
      <vt:lpstr>PowerPoint Presentation</vt:lpstr>
      <vt:lpstr>PowerPoint Presentation</vt:lpstr>
      <vt:lpstr>PowerPoint Presentation</vt:lpstr>
      <vt:lpstr>PowerPoint Presentation</vt:lpstr>
      <vt:lpstr>Rules for Combining REA Diagrams</vt:lpstr>
      <vt:lpstr>PowerPoint Presentation</vt:lpstr>
      <vt:lpstr>Rules for Combining REA Diagrams</vt:lpstr>
      <vt:lpstr>PowerPoint Presentation</vt:lpstr>
      <vt:lpstr>Rules for Combining REA Diagrams</vt:lpstr>
      <vt:lpstr>PowerPoint Presentation</vt:lpstr>
      <vt:lpstr>Rules for Combining REA Diagrams</vt:lpstr>
      <vt:lpstr>PowerPoint Presentation</vt:lpstr>
      <vt:lpstr>Rules for Combining REA Diagrams</vt:lpstr>
      <vt:lpstr>PowerPoint Presentation</vt:lpstr>
      <vt:lpstr>Rules for Combining REA Diagrams</vt:lpstr>
      <vt:lpstr>PowerPoint Presentation</vt:lpstr>
      <vt:lpstr>Validating REA Diagrams</vt:lpstr>
      <vt:lpstr>Using an REA Diagram to Build a Relational Database</vt:lpstr>
      <vt:lpstr>Implementing an Rea Diagram In A Relational Database</vt:lpstr>
      <vt:lpstr>Implementing an Rea Diagram In A Relational Database</vt:lpstr>
      <vt:lpstr>PowerPoint Presentation</vt:lpstr>
      <vt:lpstr>PowerPoint Presentation</vt:lpstr>
      <vt:lpstr>PowerPoint Presentation</vt:lpstr>
      <vt:lpstr>PowerPoint Presentation</vt:lpstr>
      <vt:lpstr>PowerPoint Presentation</vt:lpstr>
      <vt:lpstr>IMPLEMENTING AN REA DIAGRAM IN A RELATIONAL DATABASE</vt:lpstr>
      <vt:lpstr>Implementing an Rea Diagram In A Relational Database</vt:lpstr>
      <vt:lpstr>PowerPoint Presentation</vt:lpstr>
      <vt:lpstr>Implementing an Rea Diagram In A Relational Database</vt:lpstr>
      <vt:lpstr>Implementing an Rea Diagram In A Relational Database</vt:lpstr>
      <vt:lpstr>Implementing an Rea Diagram In A Relational Database</vt:lpstr>
      <vt:lpstr>Implementing an Rea Diagram In A Relational Database</vt:lpstr>
      <vt:lpstr>Implementing an Rea Diagram In A Relational Database</vt:lpstr>
      <vt:lpstr>Implementing an Rea Diagram In A Relational Database</vt:lpstr>
      <vt:lpstr>Implementing an Rea Diagram In A Relational Database</vt:lpstr>
      <vt:lpstr>Example – Revenue Cycle</vt:lpstr>
      <vt:lpstr>PowerPoint Presentation</vt:lpstr>
      <vt:lpstr>Example – Revenue Cycle</vt:lpstr>
      <vt:lpstr>Example – Revenue Cycle</vt:lpstr>
      <vt:lpstr>Example – Revenue Cycle</vt:lpstr>
      <vt:lpstr>Example – Revenue Cycle</vt:lpstr>
      <vt:lpstr>Example – Revenue Cycle</vt:lpstr>
      <vt:lpstr>Example – Revenue Cycle</vt:lpstr>
      <vt:lpstr>Example – Revenue Cycle</vt:lpstr>
      <vt:lpstr>Example – Revenue Cycle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Completeness Check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an REA Model in a Relational Database</dc:title>
  <dc:creator>Robyn Raschke</dc:creator>
  <cp:lastModifiedBy>Abdullah Al Awadhi</cp:lastModifiedBy>
  <cp:revision>27</cp:revision>
  <dcterms:created xsi:type="dcterms:W3CDTF">2014-04-23T17:44:50Z</dcterms:created>
  <dcterms:modified xsi:type="dcterms:W3CDTF">2016-03-30T17:57:09Z</dcterms:modified>
</cp:coreProperties>
</file>